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</p:sldMasterIdLst>
  <p:notesMasterIdLst>
    <p:notesMasterId r:id="rId40"/>
  </p:notesMasterIdLst>
  <p:sldIdLst>
    <p:sldId id="256" r:id="rId5"/>
    <p:sldId id="257" r:id="rId6"/>
    <p:sldId id="258" r:id="rId7"/>
    <p:sldId id="260" r:id="rId8"/>
    <p:sldId id="261" r:id="rId9"/>
    <p:sldId id="262" r:id="rId10"/>
    <p:sldId id="263" r:id="rId11"/>
    <p:sldId id="264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9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</p:sldIdLst>
  <p:sldSz cx="9144000" cy="5143500" type="screen16x9"/>
  <p:notesSz cx="7559675" cy="10691813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9" d="100"/>
          <a:sy n="139" d="100"/>
        </p:scale>
        <p:origin x="726" y="12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CEAA15-E6BB-454F-B797-5F381295D244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F5AE8B-CB74-482A-859D-7BA9D95FE8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754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Νίκος </a:t>
            </a:r>
            <a:r>
              <a:rPr lang="el-GR" dirty="0" err="1" smtClean="0"/>
              <a:t>Χρυσόγελος</a:t>
            </a:r>
            <a:r>
              <a:rPr lang="el-GR" dirty="0" smtClean="0"/>
              <a:t>,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5AE8B-CB74-482A-859D-7BA9D95FE8D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085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l-GR" sz="1800" b="0" strike="noStrike" spc="-1"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1800" b="0" strike="noStrike" spc="-1"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1800" b="0" strike="noStrike" spc="-1"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l-GR" sz="1800" b="0" strike="noStrike" spc="-1"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1800" b="0" strike="noStrike" spc="-1"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1800" b="0" strike="noStrike" spc="-1"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1800" b="0" strike="noStrike" spc="-1"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1800" b="0" strike="noStrike" spc="-1"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l-GR" sz="1800" b="0" strike="noStrike" spc="-1"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1800" b="0" strike="noStrike" spc="-1"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1800" b="0" strike="noStrike" spc="-1"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1800" b="0" strike="noStrike" spc="-1"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1800" b="0" strike="noStrike" spc="-1"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1800" b="0" strike="noStrike" spc="-1"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1800" b="0" strike="noStrike" spc="-1"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l-GR" sz="1800" b="0" strike="noStrike" spc="-1"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l-GR" sz="1800" b="0" strike="noStrike" spc="-1"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1800" b="0" strike="noStrike" spc="-1"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l-GR" sz="1800" b="0" strike="noStrike" spc="-1"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1800" b="0" strike="noStrike" spc="-1"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1800" b="0" strike="noStrike" spc="-1"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l-GR" sz="1800" b="0" strike="noStrike" spc="-1"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l-GR" sz="1800" b="0" strike="noStrike" spc="-1"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1800" b="0" strike="noStrike" spc="-1"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1800" b="0" strike="noStrike" spc="-1"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1800" b="0" strike="noStrike" spc="-1"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l-GR" sz="1800" b="0" strike="noStrike" spc="-1"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l-GR" sz="1800" b="0" strike="noStrike" spc="-1"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1800" b="0" strike="noStrike" spc="-1"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1800" b="0" strike="noStrike" spc="-1"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1800" b="0" strike="noStrike" spc="-1"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l-GR" sz="1800" b="0" strike="noStrike" spc="-1"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1800" b="0" strike="noStrike" spc="-1"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1800" b="0" strike="noStrike" spc="-1"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1800" b="0" strike="noStrike" spc="-1"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l-GR" sz="1800" b="0" strike="noStrike" spc="-1"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1800" b="0" strike="noStrike" spc="-1"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1800" b="0" strike="noStrike" spc="-1"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l-GR" sz="1800" b="0" strike="noStrike" spc="-1"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1800" b="0" strike="noStrike" spc="-1"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1800" b="0" strike="noStrike" spc="-1"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1800" b="0" strike="noStrike" spc="-1"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1800" b="0" strike="noStrike" spc="-1"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l-GR" sz="1800" b="0" strike="noStrike" spc="-1"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1800" b="0" strike="noStrike" spc="-1"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1800" b="0" strike="noStrike" spc="-1"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1800" b="0" strike="noStrike" spc="-1"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1800" b="0" strike="noStrike" spc="-1"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1800" b="0" strike="noStrike" spc="-1"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1800" b="0" strike="noStrike" spc="-1">
              <a:latin typeface="Calibri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l-GR" sz="1800" b="0" strike="noStrike" spc="-1">
              <a:latin typeface="Calibri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l-GR" sz="1800" b="0" strike="noStrike" spc="-1">
              <a:latin typeface="Calibri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1800" b="0" strike="noStrike" spc="-1">
              <a:latin typeface="Calibri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l-GR" sz="1800" b="0" strike="noStrike" spc="-1">
              <a:latin typeface="Calibri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1800" b="0" strike="noStrike" spc="-1">
              <a:latin typeface="Calibri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1800" b="0" strike="noStrike" spc="-1">
              <a:latin typeface="Calibri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l-GR" sz="1800" b="0" strike="noStrike" spc="-1"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l-GR" sz="1800" b="0" strike="noStrike" spc="-1"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1800" b="0" strike="noStrike" spc="-1">
              <a:latin typeface="Calibri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l-GR" sz="1800" b="0" strike="noStrike" spc="-1">
              <a:latin typeface="Calibri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1800" b="0" strike="noStrike" spc="-1">
              <a:latin typeface="Calibri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1800" b="0" strike="noStrike" spc="-1">
              <a:latin typeface="Calibri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1800" b="0" strike="noStrike" spc="-1">
              <a:latin typeface="Calibri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l-GR" sz="1800" b="0" strike="noStrike" spc="-1">
              <a:latin typeface="Calibri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1800" b="0" strike="noStrike" spc="-1">
              <a:latin typeface="Calibri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1800" b="0" strike="noStrike" spc="-1">
              <a:latin typeface="Calibri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1800" b="0" strike="noStrike" spc="-1">
              <a:latin typeface="Calibri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l-GR" sz="1800" b="0" strike="noStrike" spc="-1">
              <a:latin typeface="Calibri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1800" b="0" strike="noStrike" spc="-1">
              <a:latin typeface="Calibri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1800" b="0" strike="noStrike" spc="-1">
              <a:latin typeface="Calibri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1800" b="0" strike="noStrike" spc="-1">
              <a:latin typeface="Calibri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l-GR" sz="1800" b="0" strike="noStrike" spc="-1">
              <a:latin typeface="Calibri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1800" b="0" strike="noStrike" spc="-1">
              <a:latin typeface="Calibri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1800" b="0" strike="noStrike" spc="-1">
              <a:latin typeface="Calibri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l-GR" sz="1800" b="0" strike="noStrike" spc="-1">
              <a:latin typeface="Calibri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1800" b="0" strike="noStrike" spc="-1">
              <a:latin typeface="Calibri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1800" b="0" strike="noStrike" spc="-1">
              <a:latin typeface="Calibri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1800" b="0" strike="noStrike" spc="-1">
              <a:latin typeface="Calibri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1800" b="0" strike="noStrike" spc="-1">
              <a:latin typeface="Calibri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l-GR" sz="1800" b="0" strike="noStrike" spc="-1">
              <a:latin typeface="Calibri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1800" b="0" strike="noStrike" spc="-1">
              <a:latin typeface="Calibri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1800" b="0" strike="noStrike" spc="-1">
              <a:latin typeface="Calibri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1800" b="0" strike="noStrike" spc="-1">
              <a:latin typeface="Calibri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1800" b="0" strike="noStrike" spc="-1">
              <a:latin typeface="Calibri"/>
            </a:endParaRPr>
          </a:p>
        </p:txBody>
      </p:sp>
      <p:sp>
        <p:nvSpPr>
          <p:cNvPr id="121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1800" b="0" strike="noStrike" spc="-1">
              <a:latin typeface="Calibri"/>
            </a:endParaRPr>
          </a:p>
        </p:txBody>
      </p:sp>
      <p:sp>
        <p:nvSpPr>
          <p:cNvPr id="122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1800" b="0" strike="noStrike" spc="-1">
              <a:latin typeface="Calibri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l-GR" sz="1800" b="0" strike="noStrike" spc="-1">
              <a:latin typeface="Calibri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l-GR" sz="1800" b="0" strike="noStrike" spc="-1">
              <a:latin typeface="Calibri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1800" b="0" strike="noStrike" spc="-1"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l-GR" sz="1800" b="0" strike="noStrike" spc="-1"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1800" b="0" strike="noStrike" spc="-1"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1800" b="0" strike="noStrike" spc="-1">
              <a:latin typeface="Calibri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l-GR" sz="1800" b="0" strike="noStrike" spc="-1">
              <a:latin typeface="Calibri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1800" b="0" strike="noStrike" spc="-1">
              <a:latin typeface="Calibri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1800" b="0" strike="noStrike" spc="-1">
              <a:latin typeface="Calibri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l-GR" sz="1800" b="0" strike="noStrike" spc="-1">
              <a:latin typeface="Calibri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l-GR" sz="1800" b="0" strike="noStrike" spc="-1">
              <a:latin typeface="Calibri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1800" b="0" strike="noStrike" spc="-1">
              <a:latin typeface="Calibri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1800" b="0" strike="noStrike" spc="-1">
              <a:latin typeface="Calibri"/>
            </a:endParaRPr>
          </a:p>
        </p:txBody>
      </p:sp>
      <p:sp>
        <p:nvSpPr>
          <p:cNvPr id="141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1800" b="0" strike="noStrike" spc="-1">
              <a:latin typeface="Calibri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l-GR" sz="1800" b="0" strike="noStrike" spc="-1">
              <a:latin typeface="Calibri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1800" b="0" strike="noStrike" spc="-1">
              <a:latin typeface="Calibri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1800" b="0" strike="noStrike" spc="-1">
              <a:latin typeface="Calibri"/>
            </a:endParaRPr>
          </a:p>
        </p:txBody>
      </p:sp>
      <p:sp>
        <p:nvSpPr>
          <p:cNvPr id="145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1800" b="0" strike="noStrike" spc="-1">
              <a:latin typeface="Calibri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l-GR" sz="1800" b="0" strike="noStrike" spc="-1">
              <a:latin typeface="Calibri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1800" b="0" strike="noStrike" spc="-1">
              <a:latin typeface="Calibri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1800" b="0" strike="noStrike" spc="-1">
              <a:latin typeface="Calibri"/>
            </a:endParaRPr>
          </a:p>
        </p:txBody>
      </p:sp>
      <p:sp>
        <p:nvSpPr>
          <p:cNvPr id="149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1800" b="0" strike="noStrike" spc="-1">
              <a:latin typeface="Calibri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l-GR" sz="1800" b="0" strike="noStrike" spc="-1">
              <a:latin typeface="Calibri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1800" b="0" strike="noStrike" spc="-1">
              <a:latin typeface="Calibri"/>
            </a:endParaRPr>
          </a:p>
        </p:txBody>
      </p:sp>
      <p:sp>
        <p:nvSpPr>
          <p:cNvPr id="152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1800" b="0" strike="noStrike" spc="-1">
              <a:latin typeface="Calibri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l-GR" sz="1800" b="0" strike="noStrike" spc="-1">
              <a:latin typeface="Calibri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1800" b="0" strike="noStrike" spc="-1">
              <a:latin typeface="Calibri"/>
            </a:endParaRPr>
          </a:p>
        </p:txBody>
      </p:sp>
      <p:sp>
        <p:nvSpPr>
          <p:cNvPr id="15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1800" b="0" strike="noStrike" spc="-1">
              <a:latin typeface="Calibri"/>
            </a:endParaRPr>
          </a:p>
        </p:txBody>
      </p:sp>
      <p:sp>
        <p:nvSpPr>
          <p:cNvPr id="156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1800" b="0" strike="noStrike" spc="-1">
              <a:latin typeface="Calibri"/>
            </a:endParaRPr>
          </a:p>
        </p:txBody>
      </p:sp>
      <p:sp>
        <p:nvSpPr>
          <p:cNvPr id="157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1800" b="0" strike="noStrike" spc="-1">
              <a:latin typeface="Calibri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l-GR" sz="1800" b="0" strike="noStrike" spc="-1">
              <a:latin typeface="Calibri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1800" b="0" strike="noStrike" spc="-1">
              <a:latin typeface="Calibri"/>
            </a:endParaRPr>
          </a:p>
        </p:txBody>
      </p:sp>
      <p:sp>
        <p:nvSpPr>
          <p:cNvPr id="160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1800" b="0" strike="noStrike" spc="-1">
              <a:latin typeface="Calibri"/>
            </a:endParaRPr>
          </a:p>
        </p:txBody>
      </p:sp>
      <p:sp>
        <p:nvSpPr>
          <p:cNvPr id="161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1800" b="0" strike="noStrike" spc="-1">
              <a:latin typeface="Calibri"/>
            </a:endParaRPr>
          </a:p>
        </p:txBody>
      </p:sp>
      <p:sp>
        <p:nvSpPr>
          <p:cNvPr id="162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1800" b="0" strike="noStrike" spc="-1">
              <a:latin typeface="Calibri"/>
            </a:endParaRPr>
          </a:p>
        </p:txBody>
      </p:sp>
      <p:sp>
        <p:nvSpPr>
          <p:cNvPr id="163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1800" b="0" strike="noStrike" spc="-1">
              <a:latin typeface="Calibri"/>
            </a:endParaRPr>
          </a:p>
        </p:txBody>
      </p:sp>
      <p:sp>
        <p:nvSpPr>
          <p:cNvPr id="164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1800" b="0" strike="noStrike" spc="-1"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l-GR" sz="1800" b="0" strike="noStrike" spc="-1"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l-GR" sz="1800" b="0" strike="noStrike" spc="-1"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1800" b="0" strike="noStrike" spc="-1"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1800" b="0" strike="noStrike" spc="-1"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1800" b="0" strike="noStrike" spc="-1"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l-GR" sz="1800" b="0" strike="noStrike" spc="-1"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1800" b="0" strike="noStrike" spc="-1"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1800" b="0" strike="noStrike" spc="-1"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1800" b="0" strike="noStrike" spc="-1"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l-GR" sz="1800" b="0" strike="noStrike" spc="-1"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1800" b="0" strike="noStrike" spc="-1"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1800" b="0" strike="noStrike" spc="-1"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1800" b="0" strike="noStrike" spc="-1"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92920" y="309600"/>
            <a:ext cx="5768640" cy="5202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l-GR" sz="1400" b="0" strike="noStrike" spc="-1">
                <a:latin typeface="Calibri"/>
              </a:rPr>
              <a:t>Πατήστε για επεξεργασία της μορφής κειμένου του τίτλου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ftr"/>
          </p:nvPr>
        </p:nvSpPr>
        <p:spPr>
          <a:xfrm>
            <a:off x="3108960" y="4783320"/>
            <a:ext cx="2925720" cy="2566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l-GR" sz="2400" b="0" strike="noStrike" spc="-1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457200" y="4783320"/>
            <a:ext cx="2102760" cy="2566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l-GR" sz="24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83680" y="4783320"/>
            <a:ext cx="2102760" cy="2566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>
              <a:lnSpc>
                <a:spcPct val="100000"/>
              </a:lnSpc>
            </a:pPr>
            <a:fld id="{C7B391E6-91B2-4BD1-9BF1-DB64683621F8}" type="slidenum">
              <a:rPr lang="el-GR" sz="1400" b="0" strike="noStrike" spc="-1">
                <a:solidFill>
                  <a:srgbClr val="B2B2B2"/>
                </a:solidFill>
                <a:latin typeface="Times New Roman"/>
              </a:rPr>
              <a:pPr algn="r">
                <a:lnSpc>
                  <a:spcPct val="100000"/>
                </a:lnSpc>
              </a:pPr>
              <a:t>‹#›</a:t>
            </a:fld>
            <a:endParaRPr lang="el-GR" sz="1400" b="0" strike="noStrike" spc="-1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1800" b="0" strike="noStrike" spc="-1">
                <a:latin typeface="Calibri"/>
              </a:rPr>
              <a:t>Πατήστε για επεξεργασία της μορφής κειμένου διάρθρωσης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l-GR" sz="1800" b="0" strike="noStrike" spc="-1">
                <a:latin typeface="Calibri"/>
              </a:rPr>
              <a:t>Δεύτερο επίπεδο διάρθρωσης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1800" b="0" strike="noStrike" spc="-1">
                <a:latin typeface="Calibri"/>
              </a:rPr>
              <a:t>Τρίτο επίπεδο διάρθρωσης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l-GR" sz="1800" b="0" strike="noStrike" spc="-1">
                <a:latin typeface="Calibri"/>
              </a:rPr>
              <a:t>Τέταρτο επίπεδο διάρθρωσης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000" b="0" strike="noStrike" spc="-1">
                <a:latin typeface="Calibri"/>
              </a:rPr>
              <a:t>Πέμπτο επίπεδο διάρθρωσης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000" b="0" strike="noStrike" spc="-1">
                <a:latin typeface="Calibri"/>
              </a:rPr>
              <a:t>Έκτο επίπεδο διάρθρωσης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000" b="0" strike="noStrike" spc="-1">
                <a:latin typeface="Calibri"/>
              </a:rPr>
              <a:t>Έβδομο επίπεδο διάρθρωσης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ftr"/>
          </p:nvPr>
        </p:nvSpPr>
        <p:spPr>
          <a:xfrm>
            <a:off x="3108960" y="4783320"/>
            <a:ext cx="2925720" cy="2566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l-GR" sz="2400" b="0" strike="noStrike" spc="-1">
              <a:latin typeface="Times New Roman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dt"/>
          </p:nvPr>
        </p:nvSpPr>
        <p:spPr>
          <a:xfrm>
            <a:off x="457200" y="4783320"/>
            <a:ext cx="2102760" cy="2566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l-GR" sz="2400" b="0" strike="noStrike" spc="-1">
              <a:latin typeface="Times New Roman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sldNum"/>
          </p:nvPr>
        </p:nvSpPr>
        <p:spPr>
          <a:xfrm>
            <a:off x="6583680" y="4783320"/>
            <a:ext cx="2102760" cy="2566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>
              <a:lnSpc>
                <a:spcPct val="100000"/>
              </a:lnSpc>
            </a:pPr>
            <a:fld id="{C6F39D33-95E0-4AC8-856F-2E2841CF54FF}" type="slidenum">
              <a:rPr lang="el-GR" sz="1400" b="0" strike="noStrike" spc="-1">
                <a:solidFill>
                  <a:srgbClr val="B2B2B2"/>
                </a:solidFill>
                <a:latin typeface="Times New Roman"/>
              </a:rPr>
              <a:pPr algn="r">
                <a:lnSpc>
                  <a:spcPct val="100000"/>
                </a:lnSpc>
              </a:pPr>
              <a:t>‹#›</a:t>
            </a:fld>
            <a:endParaRPr lang="el-GR" sz="1400" b="0" strike="noStrike" spc="-1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l-GR" sz="1800" b="0" strike="noStrike" spc="-1">
                <a:latin typeface="Calibri"/>
              </a:rPr>
              <a:t>Πατήστε για επεξεργασία της μορφής κειμένου του τίτλου</a:t>
            </a: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1800" b="0" strike="noStrike" spc="-1">
                <a:latin typeface="Calibri"/>
              </a:rPr>
              <a:t>Πατήστε για επεξεργασία της μορφής κειμένου διάρθρωσης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l-GR" sz="1800" b="0" strike="noStrike" spc="-1">
                <a:latin typeface="Calibri"/>
              </a:rPr>
              <a:t>Δεύτερο επίπεδο διάρθρωσης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1800" b="0" strike="noStrike" spc="-1">
                <a:latin typeface="Calibri"/>
              </a:rPr>
              <a:t>Τρίτο επίπεδο διάρθρωσης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l-GR" sz="1800" b="0" strike="noStrike" spc="-1">
                <a:latin typeface="Calibri"/>
              </a:rPr>
              <a:t>Τέταρτο επίπεδο διάρθρωσης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000" b="0" strike="noStrike" spc="-1">
                <a:latin typeface="Calibri"/>
              </a:rPr>
              <a:t>Πέμπτο επίπεδο διάρθρωσης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000" b="0" strike="noStrike" spc="-1">
                <a:latin typeface="Calibri"/>
              </a:rPr>
              <a:t>Έκτο επίπεδο διάρθρωσης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000" b="0" strike="noStrike" spc="-1">
                <a:latin typeface="Calibri"/>
              </a:rPr>
              <a:t>Έβδομο επίπεδο διάρθρωσης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592920" y="309600"/>
            <a:ext cx="5768640" cy="5202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l-GR" sz="1400" b="0" strike="noStrike" spc="-1">
                <a:latin typeface="Calibri"/>
              </a:rPr>
              <a:t>Πατήστε για επεξεργασία της μορφής κειμένου του τίτλου</a:t>
            </a: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273600" y="873360"/>
            <a:ext cx="8596440" cy="11869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1400" b="0" strike="noStrike" spc="-1">
                <a:latin typeface="Calibri"/>
              </a:rPr>
              <a:t>Πατήστε για επεξεργασία της μορφής κειμένου διάρθρωσης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l-GR" sz="1400" b="0" strike="noStrike" spc="-1">
                <a:latin typeface="Calibri"/>
              </a:rPr>
              <a:t>Δεύτερο επίπεδο διάρθρωσης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1400" b="0" strike="noStrike" spc="-1">
                <a:latin typeface="Calibri"/>
              </a:rPr>
              <a:t>Τρίτο επίπεδο διάρθρωσης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l-GR" sz="1400" b="0" strike="noStrike" spc="-1">
                <a:latin typeface="Calibri"/>
              </a:rPr>
              <a:t>Τέταρτο επίπεδο διάρθρωσης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1400" b="0" strike="noStrike" spc="-1">
                <a:latin typeface="Calibri"/>
              </a:rPr>
              <a:t>Πέμπτο επίπεδο διάρθρωσης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1400" b="0" strike="noStrike" spc="-1">
                <a:latin typeface="Calibri"/>
              </a:rPr>
              <a:t>Έκτο επίπεδο διάρθρωσης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1400" b="0" strike="noStrike" spc="-1">
                <a:latin typeface="Calibri"/>
              </a:rPr>
              <a:t>Έβδομο επίπεδο διάρθρωσης</a:t>
            </a:r>
          </a:p>
        </p:txBody>
      </p:sp>
      <p:sp>
        <p:nvSpPr>
          <p:cNvPr id="84" name="PlaceHolder 3"/>
          <p:cNvSpPr>
            <a:spLocks noGrp="1"/>
          </p:cNvSpPr>
          <p:nvPr>
            <p:ph type="ftr"/>
          </p:nvPr>
        </p:nvSpPr>
        <p:spPr>
          <a:xfrm>
            <a:off x="3108960" y="4783320"/>
            <a:ext cx="2925720" cy="2566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l-GR" sz="2400" b="0" strike="noStrike" spc="-1">
              <a:latin typeface="Times New Roman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dt"/>
          </p:nvPr>
        </p:nvSpPr>
        <p:spPr>
          <a:xfrm>
            <a:off x="457200" y="4783320"/>
            <a:ext cx="2102760" cy="2566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l-GR" sz="2400" b="0" strike="noStrike" spc="-1">
              <a:latin typeface="Times New Roman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sldNum"/>
          </p:nvPr>
        </p:nvSpPr>
        <p:spPr>
          <a:xfrm>
            <a:off x="6583680" y="4783320"/>
            <a:ext cx="2102760" cy="2566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>
              <a:lnSpc>
                <a:spcPct val="100000"/>
              </a:lnSpc>
            </a:pPr>
            <a:fld id="{64C45C8B-2656-4764-888E-77715753CE42}" type="slidenum">
              <a:rPr lang="el-GR" sz="1400" b="0" strike="noStrike" spc="-1">
                <a:solidFill>
                  <a:srgbClr val="B2B2B2"/>
                </a:solidFill>
                <a:latin typeface="Times New Roman"/>
              </a:rPr>
              <a:pPr algn="r">
                <a:lnSpc>
                  <a:spcPct val="100000"/>
                </a:lnSpc>
              </a:pPr>
              <a:t>‹#›</a:t>
            </a:fld>
            <a:endParaRPr lang="el-GR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ustomShape 1"/>
          <p:cNvSpPr/>
          <p:nvPr/>
        </p:nvSpPr>
        <p:spPr>
          <a:xfrm>
            <a:off x="0" y="1496520"/>
            <a:ext cx="4190400" cy="2759760"/>
          </a:xfrm>
          <a:prstGeom prst="rect">
            <a:avLst/>
          </a:prstGeom>
          <a:blipFill rotWithShape="0">
            <a:blip r:embed="rId14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4" name="PlaceHolder 2"/>
          <p:cNvSpPr>
            <a:spLocks noGrp="1"/>
          </p:cNvSpPr>
          <p:nvPr>
            <p:ph type="title"/>
          </p:nvPr>
        </p:nvSpPr>
        <p:spPr>
          <a:xfrm>
            <a:off x="384840" y="204120"/>
            <a:ext cx="8374320" cy="85896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r>
              <a:rPr lang="el-GR" sz="1400" b="0" strike="noStrike" spc="-1">
                <a:latin typeface="Calibri"/>
              </a:rPr>
              <a:t>Πατήστε για επεξεργασία της μορφής κειμένου του τίτλου</a:t>
            </a:r>
          </a:p>
        </p:txBody>
      </p:sp>
      <p:sp>
        <p:nvSpPr>
          <p:cNvPr id="125" name="PlaceHolder 3"/>
          <p:cNvSpPr>
            <a:spLocks noGrp="1"/>
          </p:cNvSpPr>
          <p:nvPr>
            <p:ph type="ftr"/>
          </p:nvPr>
        </p:nvSpPr>
        <p:spPr>
          <a:xfrm>
            <a:off x="3108960" y="4783320"/>
            <a:ext cx="2925720" cy="2566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l-GR" sz="2400" b="0" strike="noStrike" spc="-1">
              <a:latin typeface="Times New Roman"/>
            </a:endParaRPr>
          </a:p>
        </p:txBody>
      </p:sp>
      <p:sp>
        <p:nvSpPr>
          <p:cNvPr id="126" name="PlaceHolder 4"/>
          <p:cNvSpPr>
            <a:spLocks noGrp="1"/>
          </p:cNvSpPr>
          <p:nvPr>
            <p:ph type="dt"/>
          </p:nvPr>
        </p:nvSpPr>
        <p:spPr>
          <a:xfrm>
            <a:off x="457200" y="4783320"/>
            <a:ext cx="2102760" cy="2566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l-GR" sz="2400" b="0" strike="noStrike" spc="-1">
              <a:latin typeface="Times New Roman"/>
            </a:endParaRPr>
          </a:p>
        </p:txBody>
      </p:sp>
      <p:sp>
        <p:nvSpPr>
          <p:cNvPr id="127" name="PlaceHolder 5"/>
          <p:cNvSpPr>
            <a:spLocks noGrp="1"/>
          </p:cNvSpPr>
          <p:nvPr>
            <p:ph type="sldNum"/>
          </p:nvPr>
        </p:nvSpPr>
        <p:spPr>
          <a:xfrm>
            <a:off x="6583680" y="4783320"/>
            <a:ext cx="2102760" cy="2566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>
              <a:lnSpc>
                <a:spcPct val="100000"/>
              </a:lnSpc>
            </a:pPr>
            <a:fld id="{4BAD80FA-702D-4F13-A258-236F40BF69B5}" type="slidenum">
              <a:rPr lang="el-GR" sz="1400" b="0" strike="noStrike" spc="-1">
                <a:solidFill>
                  <a:srgbClr val="B2B2B2"/>
                </a:solidFill>
                <a:latin typeface="Times New Roman"/>
              </a:rPr>
              <a:pPr algn="r">
                <a:lnSpc>
                  <a:spcPct val="100000"/>
                </a:lnSpc>
              </a:pPr>
              <a:t>‹#›</a:t>
            </a:fld>
            <a:endParaRPr lang="el-GR" sz="1400" b="0" strike="noStrike" spc="-1">
              <a:latin typeface="Times New Roman"/>
            </a:endParaRPr>
          </a:p>
        </p:txBody>
      </p:sp>
      <p:sp>
        <p:nvSpPr>
          <p:cNvPr id="128" name="PlaceHolder 6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1800" b="0" strike="noStrike" spc="-1">
                <a:latin typeface="Calibri"/>
              </a:rPr>
              <a:t>Πατήστε για επεξεργασία της μορφής κειμένου διάρθρωσης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l-GR" sz="1800" b="0" strike="noStrike" spc="-1">
                <a:latin typeface="Calibri"/>
              </a:rPr>
              <a:t>Δεύτερο επίπεδο διάρθρωσης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1800" b="0" strike="noStrike" spc="-1">
                <a:latin typeface="Calibri"/>
              </a:rPr>
              <a:t>Τρίτο επίπεδο διάρθρωσης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l-GR" sz="1800" b="0" strike="noStrike" spc="-1">
                <a:latin typeface="Calibri"/>
              </a:rPr>
              <a:t>Τέταρτο επίπεδο διάρθρωσης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000" b="0" strike="noStrike" spc="-1">
                <a:latin typeface="Calibri"/>
              </a:rPr>
              <a:t>Πέμπτο επίπεδο διάρθρωσης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000" b="0" strike="noStrike" spc="-1">
                <a:latin typeface="Calibri"/>
              </a:rPr>
              <a:t>Έκτο επίπεδο διάρθρωσης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000" b="0" strike="noStrike" spc="-1">
                <a:latin typeface="Calibri"/>
              </a:rPr>
              <a:t>Έβδομο επίπεδο διάρθρωσης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image" Target="../media/image6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4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scientificallytalking.com/climate-change-will-worsen-drought-reducing-maize-crops-in-africa-according-to-a-new-study/" TargetMode="External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49.png"/><Relationship Id="rId4" Type="http://schemas.openxmlformats.org/officeDocument/2006/relationships/image" Target="../media/image5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hyperlink" Target="https://el.wikipedia.org/wiki/%CE%9A%CE%BB%CE%B9%CE%BC%CE%B1%CF%84%CE%B9%CE%BA%CE%AE_%CE%B1%CE%BB%CE%BB%CE%B1%CE%B3%CE%AE" TargetMode="Externa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TextShape 1"/>
          <p:cNvSpPr txBox="1"/>
          <p:nvPr/>
        </p:nvSpPr>
        <p:spPr>
          <a:xfrm>
            <a:off x="2051720" y="538250"/>
            <a:ext cx="3553560" cy="474388"/>
          </a:xfrm>
          <a:prstGeom prst="rect">
            <a:avLst/>
          </a:prstGeom>
          <a:noFill/>
          <a:ln>
            <a:noFill/>
          </a:ln>
        </p:spPr>
        <p:txBody>
          <a:bodyPr lIns="0" tIns="12600" rIns="0" bIns="0">
            <a:spAutoFit/>
          </a:bodyPr>
          <a:lstStyle/>
          <a:p>
            <a:pPr marL="12600" algn="ctr">
              <a:lnSpc>
                <a:spcPct val="100000"/>
              </a:lnSpc>
              <a:spcBef>
                <a:spcPts val="99"/>
              </a:spcBef>
            </a:pPr>
            <a:r>
              <a:rPr lang="el-GR" sz="3000" b="1" strike="noStrike" spc="174" dirty="0">
                <a:solidFill>
                  <a:srgbClr val="0097A7"/>
                </a:solidFill>
                <a:latin typeface="Arial"/>
              </a:rPr>
              <a:t>Κλιματική</a:t>
            </a:r>
            <a:r>
              <a:rPr lang="el-GR" sz="3000" b="1" strike="noStrike" spc="-126" dirty="0">
                <a:solidFill>
                  <a:srgbClr val="0097A7"/>
                </a:solidFill>
                <a:latin typeface="Arial"/>
              </a:rPr>
              <a:t> </a:t>
            </a:r>
            <a:r>
              <a:rPr lang="el-GR" sz="3000" b="1" strike="noStrike" spc="77" dirty="0">
                <a:solidFill>
                  <a:srgbClr val="0097A7"/>
                </a:solidFill>
                <a:latin typeface="Arial"/>
              </a:rPr>
              <a:t>Αλλαγή</a:t>
            </a:r>
            <a:endParaRPr lang="el-GR" sz="3000" b="0" strike="noStrike" spc="-1" dirty="0">
              <a:latin typeface="Calibri"/>
            </a:endParaRPr>
          </a:p>
        </p:txBody>
      </p:sp>
      <p:sp>
        <p:nvSpPr>
          <p:cNvPr id="166" name="CustomShape 2"/>
          <p:cNvSpPr/>
          <p:nvPr/>
        </p:nvSpPr>
        <p:spPr>
          <a:xfrm>
            <a:off x="1547664" y="1138267"/>
            <a:ext cx="5126288" cy="2692914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6" name="Shape 334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7429520" y="428610"/>
            <a:ext cx="785818" cy="774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4" cstate="print"/>
          <a:stretch/>
        </p:blipFill>
        <p:spPr>
          <a:xfrm>
            <a:off x="7092280" y="3980548"/>
            <a:ext cx="1749526" cy="877740"/>
          </a:xfrm>
          <a:prstGeom prst="rect">
            <a:avLst/>
          </a:prstGeom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976438" y="398054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400" b="1" dirty="0"/>
              <a:t>Νίκος </a:t>
            </a:r>
            <a:r>
              <a:rPr lang="el-GR" sz="1400" b="1" dirty="0" err="1" smtClean="0"/>
              <a:t>Χρυσόγελος</a:t>
            </a:r>
            <a:r>
              <a:rPr lang="el-GR" sz="1400" b="1" dirty="0" smtClean="0"/>
              <a:t>, </a:t>
            </a:r>
            <a:r>
              <a:rPr lang="el-GR" sz="1400" dirty="0" smtClean="0"/>
              <a:t>Χημικός </a:t>
            </a:r>
            <a:r>
              <a:rPr lang="el-GR" sz="1400" dirty="0"/>
              <a:t>περιβαλλοντολόγος </a:t>
            </a:r>
            <a:endParaRPr lang="el-GR" sz="1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CustomShape 1"/>
          <p:cNvSpPr/>
          <p:nvPr/>
        </p:nvSpPr>
        <p:spPr>
          <a:xfrm>
            <a:off x="550440" y="1127520"/>
            <a:ext cx="7866000" cy="1400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spAutoFit/>
          </a:bodyPr>
          <a:lstStyle/>
          <a:p>
            <a:pPr marL="12600" algn="just">
              <a:lnSpc>
                <a:spcPct val="116000"/>
              </a:lnSpc>
              <a:spcBef>
                <a:spcPts val="99"/>
              </a:spcBef>
            </a:pPr>
            <a:r>
              <a:rPr lang="el-GR" sz="1400" b="1" strike="noStrike" spc="103">
                <a:solidFill>
                  <a:srgbClr val="0097A7"/>
                </a:solidFill>
                <a:latin typeface="Arial"/>
              </a:rPr>
              <a:t>Μετά </a:t>
            </a:r>
            <a:r>
              <a:rPr lang="el-GR" sz="1400" b="1" strike="noStrike" spc="72">
                <a:solidFill>
                  <a:srgbClr val="0097A7"/>
                </a:solidFill>
                <a:latin typeface="Arial"/>
              </a:rPr>
              <a:t>την </a:t>
            </a:r>
            <a:r>
              <a:rPr lang="el-GR" sz="1400" b="1" strike="noStrike" spc="69">
                <a:solidFill>
                  <a:srgbClr val="0097A7"/>
                </a:solidFill>
                <a:latin typeface="Arial"/>
              </a:rPr>
              <a:t>βιομηχανική </a:t>
            </a:r>
            <a:r>
              <a:rPr lang="el-GR" sz="1400" b="1" strike="noStrike" spc="29">
                <a:solidFill>
                  <a:srgbClr val="0097A7"/>
                </a:solidFill>
                <a:latin typeface="Arial"/>
              </a:rPr>
              <a:t>επανάσταση </a:t>
            </a:r>
            <a:r>
              <a:rPr lang="el-GR" sz="1400" b="1" strike="noStrike" spc="63">
                <a:solidFill>
                  <a:srgbClr val="0097A7"/>
                </a:solidFill>
                <a:latin typeface="Arial"/>
              </a:rPr>
              <a:t>επηρεάζεται το «φαινόμενο </a:t>
            </a:r>
            <a:r>
              <a:rPr lang="el-GR" sz="1400" b="1" strike="noStrike" spc="69">
                <a:solidFill>
                  <a:srgbClr val="0097A7"/>
                </a:solidFill>
                <a:latin typeface="Arial"/>
              </a:rPr>
              <a:t>του </a:t>
            </a:r>
            <a:r>
              <a:rPr lang="el-GR" sz="1400" b="1" strike="noStrike" spc="52">
                <a:solidFill>
                  <a:srgbClr val="0097A7"/>
                </a:solidFill>
                <a:latin typeface="Arial"/>
              </a:rPr>
              <a:t>θερμοκηπίου»  </a:t>
            </a:r>
            <a:r>
              <a:rPr lang="el-GR" sz="1400" b="1" strike="noStrike" spc="97">
                <a:solidFill>
                  <a:srgbClr val="0097A7"/>
                </a:solidFill>
                <a:latin typeface="Arial"/>
              </a:rPr>
              <a:t>και</a:t>
            </a:r>
            <a:r>
              <a:rPr lang="el-GR" sz="1400" b="1" strike="noStrike" spc="-32">
                <a:solidFill>
                  <a:srgbClr val="0097A7"/>
                </a:solidFill>
                <a:latin typeface="Arial"/>
              </a:rPr>
              <a:t> </a:t>
            </a:r>
            <a:r>
              <a:rPr lang="el-GR" sz="1400" b="1" strike="noStrike" spc="63">
                <a:solidFill>
                  <a:srgbClr val="0097A7"/>
                </a:solidFill>
                <a:latin typeface="Arial"/>
              </a:rPr>
              <a:t>το</a:t>
            </a:r>
            <a:r>
              <a:rPr lang="el-GR" sz="1400" b="1" strike="noStrike" spc="-32">
                <a:solidFill>
                  <a:srgbClr val="0097A7"/>
                </a:solidFill>
                <a:latin typeface="Arial"/>
              </a:rPr>
              <a:t> </a:t>
            </a:r>
            <a:r>
              <a:rPr lang="el-GR" sz="1400" b="1" strike="noStrike" spc="83">
                <a:solidFill>
                  <a:srgbClr val="0097A7"/>
                </a:solidFill>
                <a:latin typeface="Arial"/>
              </a:rPr>
              <a:t>κλίμα</a:t>
            </a:r>
            <a:r>
              <a:rPr lang="el-GR" sz="1400" b="1" strike="noStrike" spc="-32">
                <a:solidFill>
                  <a:srgbClr val="0097A7"/>
                </a:solidFill>
                <a:latin typeface="Arial"/>
              </a:rPr>
              <a:t> </a:t>
            </a:r>
            <a:r>
              <a:rPr lang="el-GR" sz="1400" b="1" strike="noStrike" spc="29">
                <a:solidFill>
                  <a:srgbClr val="0097A7"/>
                </a:solidFill>
                <a:latin typeface="Arial"/>
              </a:rPr>
              <a:t>σε</a:t>
            </a:r>
            <a:r>
              <a:rPr lang="el-GR" sz="1400" b="1" strike="noStrike" spc="-32">
                <a:solidFill>
                  <a:srgbClr val="0097A7"/>
                </a:solidFill>
                <a:latin typeface="Arial"/>
              </a:rPr>
              <a:t> </a:t>
            </a:r>
            <a:r>
              <a:rPr lang="el-GR" sz="1400" b="1" strike="noStrike" spc="29">
                <a:solidFill>
                  <a:srgbClr val="0097A7"/>
                </a:solidFill>
                <a:latin typeface="Arial"/>
              </a:rPr>
              <a:t>παγκόσμιο</a:t>
            </a:r>
            <a:r>
              <a:rPr lang="el-GR" sz="1400" b="1" strike="noStrike" spc="-26">
                <a:solidFill>
                  <a:srgbClr val="0097A7"/>
                </a:solidFill>
                <a:latin typeface="Arial"/>
              </a:rPr>
              <a:t> </a:t>
            </a:r>
            <a:r>
              <a:rPr lang="el-GR" sz="1400" b="1" strike="noStrike" spc="43">
                <a:solidFill>
                  <a:srgbClr val="0097A7"/>
                </a:solidFill>
                <a:latin typeface="Arial"/>
              </a:rPr>
              <a:t>επίπεδο</a:t>
            </a:r>
            <a:r>
              <a:rPr lang="el-GR" sz="1400" b="1" strike="noStrike" spc="-32">
                <a:solidFill>
                  <a:srgbClr val="0097A7"/>
                </a:solidFill>
                <a:latin typeface="Arial"/>
              </a:rPr>
              <a:t> </a:t>
            </a:r>
            <a:r>
              <a:rPr lang="el-GR" sz="1400" b="1" strike="noStrike" spc="-1">
                <a:solidFill>
                  <a:srgbClr val="0097A7"/>
                </a:solidFill>
                <a:latin typeface="Arial"/>
              </a:rPr>
              <a:t>από</a:t>
            </a:r>
            <a:r>
              <a:rPr lang="el-GR" sz="1400" b="1" strike="noStrike" spc="-32">
                <a:solidFill>
                  <a:srgbClr val="0097A7"/>
                </a:solidFill>
                <a:latin typeface="Arial"/>
              </a:rPr>
              <a:t> </a:t>
            </a:r>
            <a:r>
              <a:rPr lang="el-GR" sz="1400" b="1" strike="noStrike" spc="43">
                <a:solidFill>
                  <a:srgbClr val="0097A7"/>
                </a:solidFill>
                <a:latin typeface="Arial"/>
              </a:rPr>
              <a:t>ανθρωπογενείς</a:t>
            </a:r>
            <a:r>
              <a:rPr lang="el-GR" sz="1400" b="1" strike="noStrike" spc="-32">
                <a:solidFill>
                  <a:srgbClr val="0097A7"/>
                </a:solidFill>
                <a:latin typeface="Arial"/>
              </a:rPr>
              <a:t> </a:t>
            </a:r>
            <a:r>
              <a:rPr lang="el-GR" sz="1400" b="1" strike="noStrike" spc="32">
                <a:solidFill>
                  <a:srgbClr val="0097A7"/>
                </a:solidFill>
                <a:latin typeface="Arial"/>
              </a:rPr>
              <a:t>παρεμβάσεις.</a:t>
            </a:r>
            <a:endParaRPr lang="el-GR" sz="1400" b="0" strike="noStrike" spc="-1">
              <a:latin typeface="Arial"/>
            </a:endParaRPr>
          </a:p>
          <a:p>
            <a:pPr marL="48240" algn="just">
              <a:lnSpc>
                <a:spcPct val="116000"/>
              </a:lnSpc>
              <a:spcBef>
                <a:spcPts val="1199"/>
              </a:spcBef>
            </a:pPr>
            <a:r>
              <a:rPr lang="el-GR" sz="1400" b="0" strike="noStrike" spc="58">
                <a:solidFill>
                  <a:srgbClr val="212121"/>
                </a:solidFill>
                <a:latin typeface="Arial"/>
              </a:rPr>
              <a:t>Όταν </a:t>
            </a:r>
            <a:r>
              <a:rPr lang="el-GR" sz="1400" b="0" strike="noStrike" spc="77">
                <a:solidFill>
                  <a:srgbClr val="212121"/>
                </a:solidFill>
                <a:latin typeface="Arial"/>
              </a:rPr>
              <a:t>η </a:t>
            </a:r>
            <a:r>
              <a:rPr lang="el-GR" sz="1400" b="0" strike="noStrike" spc="32">
                <a:solidFill>
                  <a:srgbClr val="212121"/>
                </a:solidFill>
                <a:latin typeface="Arial"/>
              </a:rPr>
              <a:t>συγκέντρωση </a:t>
            </a:r>
            <a:r>
              <a:rPr lang="el-GR" sz="1400" b="0" strike="noStrike" spc="43">
                <a:solidFill>
                  <a:srgbClr val="212121"/>
                </a:solidFill>
                <a:latin typeface="Arial"/>
              </a:rPr>
              <a:t>των </a:t>
            </a:r>
            <a:r>
              <a:rPr lang="el-GR" sz="1400" b="0" strike="noStrike" spc="49">
                <a:solidFill>
                  <a:srgbClr val="212121"/>
                </a:solidFill>
                <a:latin typeface="Arial"/>
              </a:rPr>
              <a:t>αερίων αυτών </a:t>
            </a:r>
            <a:r>
              <a:rPr lang="el-GR" sz="1400" b="0" strike="noStrike" spc="63">
                <a:solidFill>
                  <a:srgbClr val="212121"/>
                </a:solidFill>
                <a:latin typeface="Arial"/>
              </a:rPr>
              <a:t>αυξάνεται </a:t>
            </a:r>
            <a:r>
              <a:rPr lang="el-GR" sz="1400" b="0" strike="noStrike" spc="83">
                <a:solidFill>
                  <a:srgbClr val="212121"/>
                </a:solidFill>
                <a:latin typeface="Arial"/>
              </a:rPr>
              <a:t>το </a:t>
            </a:r>
            <a:r>
              <a:rPr lang="el-GR" sz="1400" b="0" strike="noStrike" spc="58">
                <a:solidFill>
                  <a:srgbClr val="212121"/>
                </a:solidFill>
                <a:latin typeface="Arial"/>
              </a:rPr>
              <a:t>κλίμα </a:t>
            </a:r>
            <a:r>
              <a:rPr lang="el-GR" sz="1400" b="0" strike="noStrike" spc="52">
                <a:solidFill>
                  <a:srgbClr val="212121"/>
                </a:solidFill>
                <a:latin typeface="Arial"/>
              </a:rPr>
              <a:t>μεταβάλλεται. </a:t>
            </a:r>
            <a:r>
              <a:rPr lang="el-GR" sz="1400" b="0" strike="noStrike" spc="49">
                <a:solidFill>
                  <a:srgbClr val="212121"/>
                </a:solidFill>
                <a:latin typeface="Arial"/>
              </a:rPr>
              <a:t>Είναι </a:t>
            </a:r>
            <a:r>
              <a:rPr lang="el-GR" sz="1400" b="0" strike="noStrike" spc="24">
                <a:solidFill>
                  <a:srgbClr val="212121"/>
                </a:solidFill>
                <a:latin typeface="Arial"/>
              </a:rPr>
              <a:t>σαν </a:t>
            </a:r>
            <a:r>
              <a:rPr lang="el-GR" sz="1400" b="0" strike="noStrike" spc="69">
                <a:solidFill>
                  <a:srgbClr val="212121"/>
                </a:solidFill>
                <a:latin typeface="Arial"/>
              </a:rPr>
              <a:t>όταν  </a:t>
            </a:r>
            <a:r>
              <a:rPr lang="el-GR" sz="1400" b="0" strike="noStrike" spc="38">
                <a:solidFill>
                  <a:srgbClr val="212121"/>
                </a:solidFill>
                <a:latin typeface="Arial"/>
              </a:rPr>
              <a:t>προσθέτουμε </a:t>
            </a:r>
            <a:r>
              <a:rPr lang="el-GR" sz="1400" b="0" strike="noStrike" spc="77">
                <a:solidFill>
                  <a:srgbClr val="212121"/>
                </a:solidFill>
                <a:latin typeface="Arial"/>
              </a:rPr>
              <a:t>ή </a:t>
            </a:r>
            <a:r>
              <a:rPr lang="el-GR" sz="1400" b="0" strike="noStrike" spc="63">
                <a:solidFill>
                  <a:srgbClr val="212121"/>
                </a:solidFill>
                <a:latin typeface="Arial"/>
              </a:rPr>
              <a:t>αφαιρούμε </a:t>
            </a:r>
            <a:r>
              <a:rPr lang="el-GR" sz="1400" b="0" strike="noStrike" spc="49">
                <a:solidFill>
                  <a:srgbClr val="212121"/>
                </a:solidFill>
                <a:latin typeface="Arial"/>
              </a:rPr>
              <a:t>κουβέρτες </a:t>
            </a:r>
            <a:r>
              <a:rPr lang="el-GR" sz="1400" b="0" strike="noStrike" spc="69">
                <a:solidFill>
                  <a:srgbClr val="212121"/>
                </a:solidFill>
                <a:latin typeface="Arial"/>
              </a:rPr>
              <a:t>όταν </a:t>
            </a:r>
            <a:r>
              <a:rPr lang="el-GR" sz="1400" b="0" strike="noStrike" spc="49">
                <a:solidFill>
                  <a:srgbClr val="212121"/>
                </a:solidFill>
                <a:latin typeface="Arial"/>
              </a:rPr>
              <a:t>κοιμόμαστε. </a:t>
            </a:r>
            <a:r>
              <a:rPr lang="el-GR" sz="1400" b="0" strike="noStrike" spc="38">
                <a:solidFill>
                  <a:srgbClr val="212121"/>
                </a:solidFill>
                <a:latin typeface="Arial"/>
              </a:rPr>
              <a:t>Και τώρα </a:t>
            </a:r>
            <a:r>
              <a:rPr lang="el-GR" sz="1400" b="0" strike="noStrike" spc="49">
                <a:solidFill>
                  <a:srgbClr val="212121"/>
                </a:solidFill>
                <a:latin typeface="Arial"/>
              </a:rPr>
              <a:t>έχουμε </a:t>
            </a:r>
            <a:r>
              <a:rPr lang="el-GR" sz="1400" b="0" strike="noStrike" spc="58">
                <a:solidFill>
                  <a:srgbClr val="212121"/>
                </a:solidFill>
                <a:latin typeface="Arial"/>
              </a:rPr>
              <a:t>αυξήσει </a:t>
            </a:r>
            <a:r>
              <a:rPr lang="el-GR" sz="1400" b="0" strike="noStrike" spc="29">
                <a:solidFill>
                  <a:srgbClr val="212121"/>
                </a:solidFill>
                <a:latin typeface="Arial"/>
              </a:rPr>
              <a:t>πολύ </a:t>
            </a:r>
            <a:r>
              <a:rPr lang="el-GR" sz="1400" b="0" strike="noStrike" spc="72">
                <a:solidFill>
                  <a:srgbClr val="212121"/>
                </a:solidFill>
                <a:latin typeface="Arial"/>
              </a:rPr>
              <a:t>την  </a:t>
            </a:r>
            <a:r>
              <a:rPr lang="el-GR" sz="1400" b="0" strike="noStrike" spc="32">
                <a:solidFill>
                  <a:srgbClr val="212121"/>
                </a:solidFill>
                <a:latin typeface="Arial"/>
              </a:rPr>
              <a:t>συγκέντρωση</a:t>
            </a:r>
            <a:r>
              <a:rPr lang="el-GR" sz="1400" b="0" strike="noStrike" spc="-35">
                <a:solidFill>
                  <a:srgbClr val="212121"/>
                </a:solidFill>
                <a:latin typeface="Arial"/>
              </a:rPr>
              <a:t> </a:t>
            </a:r>
            <a:r>
              <a:rPr lang="el-GR" sz="1400" b="0" strike="noStrike" spc="29">
                <a:solidFill>
                  <a:srgbClr val="212121"/>
                </a:solidFill>
                <a:latin typeface="Arial"/>
              </a:rPr>
              <a:t>«αερίων</a:t>
            </a:r>
            <a:r>
              <a:rPr lang="el-GR" sz="1400" b="0" strike="noStrike" spc="-32">
                <a:solidFill>
                  <a:srgbClr val="212121"/>
                </a:solidFill>
                <a:latin typeface="Arial"/>
              </a:rPr>
              <a:t> </a:t>
            </a:r>
            <a:r>
              <a:rPr lang="el-GR" sz="1400" b="0" strike="noStrike" spc="77">
                <a:solidFill>
                  <a:srgbClr val="212121"/>
                </a:solidFill>
                <a:latin typeface="Arial"/>
              </a:rPr>
              <a:t>του</a:t>
            </a:r>
            <a:r>
              <a:rPr lang="el-GR" sz="1400" b="0" strike="noStrike" spc="-32">
                <a:solidFill>
                  <a:srgbClr val="212121"/>
                </a:solidFill>
                <a:latin typeface="Arial"/>
              </a:rPr>
              <a:t> </a:t>
            </a:r>
            <a:r>
              <a:rPr lang="el-GR" sz="1400" b="0" strike="noStrike" spc="38">
                <a:solidFill>
                  <a:srgbClr val="212121"/>
                </a:solidFill>
                <a:latin typeface="Arial"/>
              </a:rPr>
              <a:t>θερμοκηπίου»</a:t>
            </a:r>
            <a:r>
              <a:rPr lang="el-GR" sz="1400" b="0" strike="noStrike" spc="-32">
                <a:solidFill>
                  <a:srgbClr val="212121"/>
                </a:solidFill>
                <a:latin typeface="Arial"/>
              </a:rPr>
              <a:t> </a:t>
            </a:r>
            <a:r>
              <a:rPr lang="el-GR" sz="1400" b="0" strike="noStrike" spc="12">
                <a:solidFill>
                  <a:srgbClr val="212121"/>
                </a:solidFill>
                <a:latin typeface="Arial"/>
              </a:rPr>
              <a:t>από</a:t>
            </a:r>
            <a:r>
              <a:rPr lang="el-GR" sz="1400" b="0" strike="noStrike" spc="-32">
                <a:solidFill>
                  <a:srgbClr val="212121"/>
                </a:solidFill>
                <a:latin typeface="Arial"/>
              </a:rPr>
              <a:t> </a:t>
            </a:r>
            <a:r>
              <a:rPr lang="el-GR" sz="1400" b="0" strike="noStrike" spc="32">
                <a:solidFill>
                  <a:srgbClr val="212121"/>
                </a:solidFill>
                <a:latin typeface="Arial"/>
              </a:rPr>
              <a:t>ανθρωπογενείς</a:t>
            </a:r>
            <a:r>
              <a:rPr lang="el-GR" sz="1400" b="0" strike="noStrike" spc="-32">
                <a:solidFill>
                  <a:srgbClr val="212121"/>
                </a:solidFill>
                <a:latin typeface="Arial"/>
              </a:rPr>
              <a:t> </a:t>
            </a:r>
            <a:r>
              <a:rPr lang="el-GR" sz="1400" b="0" strike="noStrike" spc="63">
                <a:solidFill>
                  <a:srgbClr val="212121"/>
                </a:solidFill>
                <a:latin typeface="Arial"/>
              </a:rPr>
              <a:t>αιτίες.</a:t>
            </a:r>
            <a:endParaRPr lang="el-GR" sz="1400" b="0" strike="noStrike" spc="-1">
              <a:latin typeface="Arial"/>
            </a:endParaRPr>
          </a:p>
        </p:txBody>
      </p:sp>
      <p:sp>
        <p:nvSpPr>
          <p:cNvPr id="210" name="TextShape 2"/>
          <p:cNvSpPr txBox="1"/>
          <p:nvPr/>
        </p:nvSpPr>
        <p:spPr>
          <a:xfrm>
            <a:off x="588600" y="399600"/>
            <a:ext cx="6894000" cy="871560"/>
          </a:xfrm>
          <a:prstGeom prst="rect">
            <a:avLst/>
          </a:prstGeom>
          <a:noFill/>
          <a:ln>
            <a:noFill/>
          </a:ln>
        </p:spPr>
        <p:txBody>
          <a:bodyPr lIns="0" tIns="12600" rIns="0" bIns="0">
            <a:spAutoFit/>
          </a:bodyPr>
          <a:lstStyle/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lang="el-GR" sz="1800" b="1" strike="noStrike" spc="77">
                <a:solidFill>
                  <a:srgbClr val="0097A7"/>
                </a:solidFill>
                <a:latin typeface="Arial"/>
              </a:rPr>
              <a:t>Φαινόμενο</a:t>
            </a:r>
            <a:r>
              <a:rPr lang="el-GR" sz="1800" b="1" strike="noStrike" spc="-35">
                <a:solidFill>
                  <a:srgbClr val="0097A7"/>
                </a:solidFill>
                <a:latin typeface="Arial"/>
              </a:rPr>
              <a:t> </a:t>
            </a:r>
            <a:r>
              <a:rPr lang="el-GR" sz="1800" b="1" strike="noStrike" spc="58">
                <a:solidFill>
                  <a:srgbClr val="0097A7"/>
                </a:solidFill>
                <a:latin typeface="Arial"/>
              </a:rPr>
              <a:t>θερμοκηπίου:</a:t>
            </a:r>
            <a:r>
              <a:rPr lang="el-GR" sz="1800" b="1" strike="noStrike" spc="-1">
                <a:solidFill>
                  <a:srgbClr val="0097A7"/>
                </a:solidFill>
                <a:latin typeface="Arial"/>
              </a:rPr>
              <a:t> </a:t>
            </a:r>
            <a:r>
              <a:rPr lang="el-GR" sz="1800" b="0" strike="noStrike" spc="83">
                <a:solidFill>
                  <a:srgbClr val="0097A7"/>
                </a:solidFill>
                <a:latin typeface="Arial"/>
              </a:rPr>
              <a:t>φυσικό</a:t>
            </a:r>
            <a:r>
              <a:rPr lang="el-GR" sz="1800" b="0" strike="noStrike" spc="-32">
                <a:solidFill>
                  <a:srgbClr val="0097A7"/>
                </a:solidFill>
                <a:latin typeface="Arial"/>
              </a:rPr>
              <a:t> </a:t>
            </a:r>
            <a:r>
              <a:rPr lang="el-GR" sz="1800" b="0" strike="noStrike" spc="97">
                <a:solidFill>
                  <a:srgbClr val="0097A7"/>
                </a:solidFill>
                <a:latin typeface="Arial"/>
              </a:rPr>
              <a:t>ή</a:t>
            </a:r>
            <a:r>
              <a:rPr lang="el-GR" sz="1800" b="0" strike="noStrike" spc="-35">
                <a:solidFill>
                  <a:srgbClr val="0097A7"/>
                </a:solidFill>
                <a:latin typeface="Arial"/>
              </a:rPr>
              <a:t> </a:t>
            </a:r>
            <a:r>
              <a:rPr lang="el-GR" sz="1800" b="0" strike="noStrike" spc="29">
                <a:solidFill>
                  <a:srgbClr val="0097A7"/>
                </a:solidFill>
                <a:latin typeface="Arial"/>
              </a:rPr>
              <a:t>ανθρωπογενές</a:t>
            </a:r>
            <a:r>
              <a:rPr lang="el-GR" sz="1800" b="0" strike="noStrike" spc="-32">
                <a:solidFill>
                  <a:srgbClr val="0097A7"/>
                </a:solidFill>
                <a:latin typeface="Arial"/>
              </a:rPr>
              <a:t> </a:t>
            </a:r>
            <a:r>
              <a:rPr lang="el-GR" sz="1800" b="0" strike="noStrike" spc="72">
                <a:solidFill>
                  <a:srgbClr val="0097A7"/>
                </a:solidFill>
                <a:latin typeface="Arial"/>
              </a:rPr>
              <a:t>φαινόμενο;</a:t>
            </a:r>
            <a:endParaRPr lang="el-GR" sz="1800" b="0" strike="noStrike" spc="-1">
              <a:latin typeface="Calibri"/>
            </a:endParaRPr>
          </a:p>
        </p:txBody>
      </p:sp>
      <p:pic>
        <p:nvPicPr>
          <p:cNvPr id="4" name="Picture 4"/>
          <p:cNvPicPr/>
          <p:nvPr/>
        </p:nvPicPr>
        <p:blipFill>
          <a:blip r:embed="rId2" cstate="print"/>
          <a:stretch/>
        </p:blipFill>
        <p:spPr>
          <a:xfrm>
            <a:off x="7429520" y="4286262"/>
            <a:ext cx="1643042" cy="714902"/>
          </a:xfrm>
          <a:prstGeom prst="rect">
            <a:avLst/>
          </a:prstGeom>
          <a:ln>
            <a:noFill/>
          </a:ln>
        </p:spPr>
      </p:pic>
      <p:pic>
        <p:nvPicPr>
          <p:cNvPr id="5" name="Shape 334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8286776" y="214296"/>
            <a:ext cx="714380" cy="703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CustomShape 1"/>
          <p:cNvSpPr/>
          <p:nvPr/>
        </p:nvSpPr>
        <p:spPr>
          <a:xfrm>
            <a:off x="411480" y="1395000"/>
            <a:ext cx="6455520" cy="3367800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4" name="CustomShape 2"/>
          <p:cNvSpPr/>
          <p:nvPr/>
        </p:nvSpPr>
        <p:spPr>
          <a:xfrm>
            <a:off x="384840" y="204120"/>
            <a:ext cx="5872680" cy="287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spAutoFit/>
          </a:bodyPr>
          <a:lstStyle/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lang="el-GR" sz="1800" b="0" strike="noStrike" spc="43">
                <a:solidFill>
                  <a:srgbClr val="0097A7"/>
                </a:solidFill>
                <a:latin typeface="Arial"/>
              </a:rPr>
              <a:t>Αύξηση</a:t>
            </a:r>
            <a:r>
              <a:rPr lang="el-GR" sz="1800" b="0" strike="noStrike" spc="-35">
                <a:solidFill>
                  <a:srgbClr val="0097A7"/>
                </a:solidFill>
                <a:latin typeface="Arial"/>
              </a:rPr>
              <a:t> </a:t>
            </a:r>
            <a:r>
              <a:rPr lang="el-GR" sz="1800" b="0" strike="noStrike" spc="12">
                <a:solidFill>
                  <a:srgbClr val="0097A7"/>
                </a:solidFill>
                <a:latin typeface="Arial"/>
              </a:rPr>
              <a:t>εκπομπών</a:t>
            </a:r>
            <a:r>
              <a:rPr lang="el-GR" sz="1800" b="0" strike="noStrike" spc="-32">
                <a:solidFill>
                  <a:srgbClr val="0097A7"/>
                </a:solidFill>
                <a:latin typeface="Arial"/>
              </a:rPr>
              <a:t> </a:t>
            </a:r>
            <a:r>
              <a:rPr lang="el-GR" sz="1800" b="0" strike="noStrike" spc="-46">
                <a:solidFill>
                  <a:srgbClr val="0097A7"/>
                </a:solidFill>
                <a:latin typeface="Arial"/>
              </a:rPr>
              <a:t>CO</a:t>
            </a:r>
            <a:r>
              <a:rPr lang="el-GR" sz="1000" b="0" strike="noStrike" spc="-46">
                <a:solidFill>
                  <a:srgbClr val="0097A7"/>
                </a:solidFill>
                <a:latin typeface="Arial"/>
              </a:rPr>
              <a:t>2</a:t>
            </a:r>
            <a:r>
              <a:rPr lang="el-GR" sz="1000" b="0" strike="noStrike" spc="-21">
                <a:solidFill>
                  <a:srgbClr val="0097A7"/>
                </a:solidFill>
                <a:latin typeface="Arial"/>
              </a:rPr>
              <a:t> </a:t>
            </a:r>
            <a:r>
              <a:rPr lang="el-GR" sz="1000" b="0" strike="noStrike" spc="24">
                <a:solidFill>
                  <a:srgbClr val="0097A7"/>
                </a:solidFill>
                <a:latin typeface="Arial"/>
              </a:rPr>
              <a:t>(βασικό</a:t>
            </a:r>
            <a:r>
              <a:rPr lang="el-GR" sz="1000" b="0" strike="noStrike" spc="-21">
                <a:solidFill>
                  <a:srgbClr val="0097A7"/>
                </a:solidFill>
                <a:latin typeface="Arial"/>
              </a:rPr>
              <a:t> </a:t>
            </a:r>
            <a:r>
              <a:rPr lang="el-GR" sz="1000" b="0" strike="noStrike" spc="43">
                <a:solidFill>
                  <a:srgbClr val="0097A7"/>
                </a:solidFill>
                <a:latin typeface="Arial"/>
              </a:rPr>
              <a:t>αέριο</a:t>
            </a:r>
            <a:r>
              <a:rPr lang="el-GR" sz="1000" b="0" strike="noStrike" spc="-21">
                <a:solidFill>
                  <a:srgbClr val="0097A7"/>
                </a:solidFill>
                <a:latin typeface="Arial"/>
              </a:rPr>
              <a:t> </a:t>
            </a:r>
            <a:r>
              <a:rPr lang="el-GR" sz="1000" b="0" strike="noStrike" spc="12">
                <a:solidFill>
                  <a:srgbClr val="0097A7"/>
                </a:solidFill>
                <a:latin typeface="Arial"/>
              </a:rPr>
              <a:t>που</a:t>
            </a:r>
            <a:r>
              <a:rPr lang="el-GR" sz="1000" b="0" strike="noStrike" spc="-26">
                <a:solidFill>
                  <a:srgbClr val="0097A7"/>
                </a:solidFill>
                <a:latin typeface="Arial"/>
              </a:rPr>
              <a:t> </a:t>
            </a:r>
            <a:r>
              <a:rPr lang="el-GR" sz="1000" b="0" strike="noStrike" spc="38">
                <a:solidFill>
                  <a:srgbClr val="0097A7"/>
                </a:solidFill>
                <a:latin typeface="Arial"/>
              </a:rPr>
              <a:t>συμβάλλει</a:t>
            </a:r>
            <a:r>
              <a:rPr lang="el-GR" sz="1000" b="0" strike="noStrike" spc="-21">
                <a:solidFill>
                  <a:srgbClr val="0097A7"/>
                </a:solidFill>
                <a:latin typeface="Arial"/>
              </a:rPr>
              <a:t> </a:t>
            </a:r>
            <a:r>
              <a:rPr lang="el-GR" sz="1000" b="0" strike="noStrike" spc="32">
                <a:solidFill>
                  <a:srgbClr val="0097A7"/>
                </a:solidFill>
                <a:latin typeface="Arial"/>
              </a:rPr>
              <a:t>στην</a:t>
            </a:r>
            <a:r>
              <a:rPr lang="el-GR" sz="1000" b="0" strike="noStrike" spc="-21">
                <a:solidFill>
                  <a:srgbClr val="0097A7"/>
                </a:solidFill>
                <a:latin typeface="Arial"/>
              </a:rPr>
              <a:t> </a:t>
            </a:r>
            <a:r>
              <a:rPr lang="el-GR" sz="1000" b="0" strike="noStrike" spc="24">
                <a:solidFill>
                  <a:srgbClr val="0097A7"/>
                </a:solidFill>
                <a:latin typeface="Arial"/>
              </a:rPr>
              <a:t>αλλαγή</a:t>
            </a:r>
            <a:r>
              <a:rPr lang="el-GR" sz="1000" b="0" strike="noStrike" spc="-21">
                <a:solidFill>
                  <a:srgbClr val="0097A7"/>
                </a:solidFill>
                <a:latin typeface="Arial"/>
              </a:rPr>
              <a:t> </a:t>
            </a:r>
            <a:r>
              <a:rPr lang="el-GR" sz="1000" b="0" strike="noStrike" spc="52">
                <a:solidFill>
                  <a:srgbClr val="0097A7"/>
                </a:solidFill>
                <a:latin typeface="Arial"/>
              </a:rPr>
              <a:t>του</a:t>
            </a:r>
            <a:r>
              <a:rPr lang="el-GR" sz="1000" b="0" strike="noStrike" spc="-21">
                <a:solidFill>
                  <a:srgbClr val="0097A7"/>
                </a:solidFill>
                <a:latin typeface="Arial"/>
              </a:rPr>
              <a:t> </a:t>
            </a:r>
            <a:r>
              <a:rPr lang="el-GR" sz="1000" b="0" strike="noStrike" spc="29">
                <a:solidFill>
                  <a:srgbClr val="0097A7"/>
                </a:solidFill>
                <a:latin typeface="Arial"/>
              </a:rPr>
              <a:t>κλίματος)</a:t>
            </a:r>
            <a:endParaRPr lang="el-GR" sz="1000" b="0" strike="noStrike" spc="-1">
              <a:latin typeface="Arial"/>
            </a:endParaRPr>
          </a:p>
        </p:txBody>
      </p:sp>
      <p:pic>
        <p:nvPicPr>
          <p:cNvPr id="4" name="Picture 4"/>
          <p:cNvPicPr/>
          <p:nvPr/>
        </p:nvPicPr>
        <p:blipFill>
          <a:blip r:embed="rId3" cstate="print"/>
          <a:stretch/>
        </p:blipFill>
        <p:spPr>
          <a:xfrm>
            <a:off x="7286644" y="4286262"/>
            <a:ext cx="1714512" cy="714902"/>
          </a:xfrm>
          <a:prstGeom prst="rect">
            <a:avLst/>
          </a:prstGeom>
          <a:ln>
            <a:noFill/>
          </a:ln>
        </p:spPr>
      </p:pic>
      <p:pic>
        <p:nvPicPr>
          <p:cNvPr id="5" name="Shape 334"/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8215338" y="285734"/>
            <a:ext cx="714380" cy="571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TextShape 1"/>
          <p:cNvSpPr txBox="1"/>
          <p:nvPr/>
        </p:nvSpPr>
        <p:spPr>
          <a:xfrm>
            <a:off x="384840" y="204120"/>
            <a:ext cx="4528440" cy="871560"/>
          </a:xfrm>
          <a:prstGeom prst="rect">
            <a:avLst/>
          </a:prstGeom>
          <a:noFill/>
          <a:ln>
            <a:noFill/>
          </a:ln>
        </p:spPr>
        <p:txBody>
          <a:bodyPr lIns="0" tIns="12600" rIns="0" bIns="0">
            <a:spAutoFit/>
          </a:bodyPr>
          <a:lstStyle/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lang="el-GR" sz="1800" b="0" strike="noStrike" spc="43">
                <a:solidFill>
                  <a:srgbClr val="0097A7"/>
                </a:solidFill>
                <a:latin typeface="Arial"/>
              </a:rPr>
              <a:t>Αύξηση </a:t>
            </a:r>
            <a:r>
              <a:rPr lang="el-GR" sz="1800" b="0" strike="noStrike" spc="12">
                <a:solidFill>
                  <a:srgbClr val="0097A7"/>
                </a:solidFill>
                <a:latin typeface="Arial"/>
              </a:rPr>
              <a:t>εκπομπών </a:t>
            </a:r>
            <a:r>
              <a:rPr lang="el-GR" sz="1800" b="0" strike="noStrike" spc="-46">
                <a:solidFill>
                  <a:srgbClr val="0097A7"/>
                </a:solidFill>
                <a:latin typeface="Arial"/>
              </a:rPr>
              <a:t>CO</a:t>
            </a:r>
            <a:r>
              <a:rPr lang="el-GR" sz="1000" b="0" strike="noStrike" spc="-46">
                <a:solidFill>
                  <a:srgbClr val="0097A7"/>
                </a:solidFill>
                <a:latin typeface="Arial"/>
              </a:rPr>
              <a:t>2 </a:t>
            </a:r>
            <a:r>
              <a:rPr lang="el-GR" sz="1800" b="0" strike="noStrike" spc="72">
                <a:solidFill>
                  <a:srgbClr val="0097A7"/>
                </a:solidFill>
                <a:latin typeface="Arial"/>
              </a:rPr>
              <a:t>μεταξύ </a:t>
            </a:r>
            <a:r>
              <a:rPr lang="el-GR" sz="1800" b="0" strike="noStrike" spc="18">
                <a:solidFill>
                  <a:srgbClr val="0097A7"/>
                </a:solidFill>
                <a:latin typeface="Arial"/>
              </a:rPr>
              <a:t>1990 </a:t>
            </a:r>
            <a:r>
              <a:rPr lang="el-GR" sz="1800" b="0" strike="noStrike" spc="-26">
                <a:solidFill>
                  <a:srgbClr val="0097A7"/>
                </a:solidFill>
                <a:latin typeface="Arial"/>
              </a:rPr>
              <a:t>-</a:t>
            </a:r>
            <a:r>
              <a:rPr lang="el-GR" sz="1800" b="0" strike="noStrike" spc="-350">
                <a:solidFill>
                  <a:srgbClr val="0097A7"/>
                </a:solidFill>
                <a:latin typeface="Arial"/>
              </a:rPr>
              <a:t> </a:t>
            </a:r>
            <a:r>
              <a:rPr lang="el-GR" sz="1800" b="0" strike="noStrike" spc="18">
                <a:solidFill>
                  <a:srgbClr val="0097A7"/>
                </a:solidFill>
                <a:latin typeface="Arial"/>
              </a:rPr>
              <a:t>2015</a:t>
            </a:r>
            <a:endParaRPr lang="el-GR" sz="1800" b="0" strike="noStrike" spc="-1">
              <a:latin typeface="Calibri"/>
            </a:endParaRPr>
          </a:p>
        </p:txBody>
      </p:sp>
      <p:sp>
        <p:nvSpPr>
          <p:cNvPr id="218" name="CustomShape 2"/>
          <p:cNvSpPr/>
          <p:nvPr/>
        </p:nvSpPr>
        <p:spPr>
          <a:xfrm>
            <a:off x="3511440" y="831600"/>
            <a:ext cx="5373360" cy="2686680"/>
          </a:xfrm>
          <a:prstGeom prst="rect">
            <a:avLst/>
          </a:prstGeom>
          <a:blipFill rotWithShape="0">
            <a:blip r:embed="rId2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1" name="CustomShape 5"/>
          <p:cNvSpPr/>
          <p:nvPr/>
        </p:nvSpPr>
        <p:spPr>
          <a:xfrm>
            <a:off x="465840" y="870840"/>
            <a:ext cx="2841120" cy="2387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spAutoFit/>
          </a:bodyPr>
          <a:lstStyle/>
          <a:p>
            <a:pPr marL="12600" algn="just">
              <a:lnSpc>
                <a:spcPct val="116000"/>
              </a:lnSpc>
              <a:spcBef>
                <a:spcPts val="99"/>
              </a:spcBef>
            </a:pPr>
            <a:r>
              <a:rPr lang="el-GR" sz="1400" b="0" strike="noStrike" spc="49">
                <a:solidFill>
                  <a:srgbClr val="212121"/>
                </a:solidFill>
                <a:latin typeface="Arial"/>
              </a:rPr>
              <a:t>Αυτή </a:t>
            </a:r>
            <a:r>
              <a:rPr lang="el-GR" sz="1400" b="0" strike="noStrike" spc="43">
                <a:solidFill>
                  <a:srgbClr val="212121"/>
                </a:solidFill>
                <a:latin typeface="Arial"/>
              </a:rPr>
              <a:t>θα </a:t>
            </a:r>
            <a:r>
              <a:rPr lang="el-GR" sz="1400" b="0" strike="noStrike" spc="63">
                <a:solidFill>
                  <a:srgbClr val="212121"/>
                </a:solidFill>
                <a:latin typeface="Arial"/>
              </a:rPr>
              <a:t>ήταν </a:t>
            </a:r>
            <a:r>
              <a:rPr lang="el-GR" sz="1400" b="0" strike="noStrike" spc="77">
                <a:solidFill>
                  <a:srgbClr val="212121"/>
                </a:solidFill>
                <a:latin typeface="Arial"/>
              </a:rPr>
              <a:t>η </a:t>
            </a:r>
            <a:r>
              <a:rPr lang="el-GR" sz="1400" b="0" strike="noStrike" spc="43">
                <a:solidFill>
                  <a:srgbClr val="212121"/>
                </a:solidFill>
                <a:latin typeface="Arial"/>
              </a:rPr>
              <a:t>έκταση </a:t>
            </a:r>
            <a:r>
              <a:rPr lang="el-GR" sz="1400" b="0" strike="noStrike" spc="32">
                <a:solidFill>
                  <a:srgbClr val="212121"/>
                </a:solidFill>
                <a:latin typeface="Arial"/>
              </a:rPr>
              <a:t>κάθε  </a:t>
            </a:r>
            <a:r>
              <a:rPr lang="el-GR" sz="1400" b="0" strike="noStrike" spc="12">
                <a:solidFill>
                  <a:srgbClr val="212121"/>
                </a:solidFill>
                <a:latin typeface="Arial"/>
              </a:rPr>
              <a:t>χώρας </a:t>
            </a:r>
            <a:r>
              <a:rPr lang="el-GR" sz="1400" b="0" strike="noStrike" spc="43">
                <a:solidFill>
                  <a:srgbClr val="212121"/>
                </a:solidFill>
                <a:latin typeface="Arial"/>
              </a:rPr>
              <a:t>αν </a:t>
            </a:r>
            <a:r>
              <a:rPr lang="el-GR" sz="1400" b="0" strike="noStrike" spc="52">
                <a:solidFill>
                  <a:srgbClr val="212121"/>
                </a:solidFill>
                <a:latin typeface="Arial"/>
              </a:rPr>
              <a:t>υπολογιζόταν </a:t>
            </a:r>
            <a:r>
              <a:rPr lang="el-GR" sz="1400" b="0" strike="noStrike" spc="43">
                <a:solidFill>
                  <a:srgbClr val="212121"/>
                </a:solidFill>
                <a:latin typeface="Arial"/>
              </a:rPr>
              <a:t>με </a:t>
            </a:r>
            <a:r>
              <a:rPr lang="el-GR" sz="1400" b="0" strike="noStrike" spc="38">
                <a:solidFill>
                  <a:srgbClr val="212121"/>
                </a:solidFill>
                <a:latin typeface="Arial"/>
              </a:rPr>
              <a:t>βάση  </a:t>
            </a:r>
            <a:r>
              <a:rPr lang="el-GR" sz="1400" b="0" strike="noStrike" spc="72">
                <a:solidFill>
                  <a:srgbClr val="212121"/>
                </a:solidFill>
                <a:latin typeface="Arial"/>
              </a:rPr>
              <a:t>την </a:t>
            </a:r>
            <a:r>
              <a:rPr lang="el-GR" sz="1400" b="0" strike="noStrike" spc="49">
                <a:solidFill>
                  <a:srgbClr val="212121"/>
                </a:solidFill>
                <a:latin typeface="Arial"/>
              </a:rPr>
              <a:t>αύξηση </a:t>
            </a:r>
            <a:r>
              <a:rPr lang="el-GR" sz="1400" b="0" strike="noStrike" spc="43">
                <a:solidFill>
                  <a:srgbClr val="212121"/>
                </a:solidFill>
                <a:latin typeface="Arial"/>
              </a:rPr>
              <a:t>των </a:t>
            </a:r>
            <a:r>
              <a:rPr lang="el-GR" sz="1400" b="0" strike="noStrike" spc="9">
                <a:solidFill>
                  <a:srgbClr val="212121"/>
                </a:solidFill>
                <a:latin typeface="Arial"/>
              </a:rPr>
              <a:t>εκπομπών </a:t>
            </a:r>
            <a:r>
              <a:rPr lang="el-GR" sz="1400" b="0" strike="noStrike" spc="58">
                <a:solidFill>
                  <a:srgbClr val="212121"/>
                </a:solidFill>
                <a:latin typeface="Arial"/>
              </a:rPr>
              <a:t>της</a:t>
            </a:r>
            <a:r>
              <a:rPr lang="el-GR" sz="1400" b="0" strike="noStrike" spc="-216">
                <a:solidFill>
                  <a:srgbClr val="212121"/>
                </a:solidFill>
                <a:latin typeface="Arial"/>
              </a:rPr>
              <a:t> </a:t>
            </a:r>
            <a:r>
              <a:rPr lang="el-GR" sz="1400" b="0" strike="noStrike" spc="9">
                <a:solidFill>
                  <a:srgbClr val="212121"/>
                </a:solidFill>
                <a:latin typeface="Arial"/>
              </a:rPr>
              <a:t>σε  </a:t>
            </a:r>
            <a:r>
              <a:rPr lang="el-GR" sz="1400" b="0" strike="noStrike" spc="-41">
                <a:solidFill>
                  <a:srgbClr val="212121"/>
                </a:solidFill>
                <a:latin typeface="Arial"/>
              </a:rPr>
              <a:t>CO</a:t>
            </a:r>
            <a:r>
              <a:rPr lang="el-GR" sz="900" b="0" strike="noStrike" spc="-41">
                <a:solidFill>
                  <a:srgbClr val="212121"/>
                </a:solidFill>
                <a:latin typeface="Arial"/>
              </a:rPr>
              <a:t>2 </a:t>
            </a:r>
            <a:r>
              <a:rPr lang="el-GR" sz="1400" b="0" strike="noStrike" spc="52">
                <a:solidFill>
                  <a:srgbClr val="212121"/>
                </a:solidFill>
                <a:latin typeface="Arial"/>
              </a:rPr>
              <a:t>μεταξύ </a:t>
            </a:r>
            <a:r>
              <a:rPr lang="el-GR" sz="1400" b="0" strike="noStrike" spc="12">
                <a:solidFill>
                  <a:srgbClr val="212121"/>
                </a:solidFill>
                <a:latin typeface="Arial"/>
              </a:rPr>
              <a:t>1990 </a:t>
            </a:r>
            <a:r>
              <a:rPr lang="el-GR" sz="1400" b="0" strike="noStrike" spc="-21">
                <a:solidFill>
                  <a:srgbClr val="212121"/>
                </a:solidFill>
                <a:latin typeface="Arial"/>
              </a:rPr>
              <a:t>-</a:t>
            </a:r>
            <a:r>
              <a:rPr lang="el-GR" sz="1400" b="0" strike="noStrike" spc="-231">
                <a:solidFill>
                  <a:srgbClr val="212121"/>
                </a:solidFill>
                <a:latin typeface="Arial"/>
              </a:rPr>
              <a:t> </a:t>
            </a:r>
            <a:r>
              <a:rPr lang="el-GR" sz="1400" b="0" strike="noStrike" spc="4">
                <a:solidFill>
                  <a:srgbClr val="212121"/>
                </a:solidFill>
                <a:latin typeface="Arial"/>
              </a:rPr>
              <a:t>2015.</a:t>
            </a:r>
            <a:endParaRPr lang="el-GR" sz="1400" b="0" strike="noStrike" spc="-1">
              <a:latin typeface="Arial"/>
            </a:endParaRPr>
          </a:p>
          <a:p>
            <a:pPr marL="12600" algn="just">
              <a:lnSpc>
                <a:spcPct val="116000"/>
              </a:lnSpc>
              <a:spcBef>
                <a:spcPts val="1199"/>
              </a:spcBef>
            </a:pPr>
            <a:r>
              <a:rPr lang="el-GR" sz="1400" b="0" strike="noStrike" spc="52">
                <a:solidFill>
                  <a:srgbClr val="212121"/>
                </a:solidFill>
                <a:latin typeface="Arial"/>
              </a:rPr>
              <a:t>Παρατηρούμε </a:t>
            </a:r>
            <a:r>
              <a:rPr lang="el-GR" sz="1400" b="0" strike="noStrike" spc="-32">
                <a:solidFill>
                  <a:srgbClr val="212121"/>
                </a:solidFill>
                <a:latin typeface="Arial"/>
              </a:rPr>
              <a:t>πως </a:t>
            </a:r>
            <a:r>
              <a:rPr lang="el-GR" sz="1400" b="0" strike="noStrike" spc="12">
                <a:solidFill>
                  <a:srgbClr val="212121"/>
                </a:solidFill>
                <a:latin typeface="Arial"/>
              </a:rPr>
              <a:t>χώρες </a:t>
            </a:r>
            <a:r>
              <a:rPr lang="el-GR" sz="1400" b="0" strike="noStrike" spc="-1">
                <a:solidFill>
                  <a:srgbClr val="212121"/>
                </a:solidFill>
                <a:latin typeface="Arial"/>
              </a:rPr>
              <a:t>όπως </a:t>
            </a:r>
            <a:r>
              <a:rPr lang="el-GR" sz="1400" b="0" strike="noStrike" spc="77">
                <a:solidFill>
                  <a:srgbClr val="212121"/>
                </a:solidFill>
                <a:latin typeface="Arial"/>
              </a:rPr>
              <a:t>η  </a:t>
            </a:r>
            <a:r>
              <a:rPr lang="el-GR" sz="1400" b="0" strike="noStrike" spc="24">
                <a:solidFill>
                  <a:srgbClr val="212121"/>
                </a:solidFill>
                <a:latin typeface="Arial"/>
              </a:rPr>
              <a:t>Κίνα, </a:t>
            </a:r>
            <a:r>
              <a:rPr lang="el-GR" sz="1400" b="0" strike="noStrike" spc="77">
                <a:solidFill>
                  <a:srgbClr val="212121"/>
                </a:solidFill>
                <a:latin typeface="Arial"/>
              </a:rPr>
              <a:t>η </a:t>
            </a:r>
            <a:r>
              <a:rPr lang="el-GR" sz="1400" b="0" strike="noStrike" spc="32">
                <a:solidFill>
                  <a:srgbClr val="212121"/>
                </a:solidFill>
                <a:latin typeface="Arial"/>
              </a:rPr>
              <a:t>Ινδία, </a:t>
            </a:r>
            <a:r>
              <a:rPr lang="el-GR" sz="1400" b="0" strike="noStrike" spc="12">
                <a:solidFill>
                  <a:srgbClr val="212121"/>
                </a:solidFill>
                <a:latin typeface="Arial"/>
              </a:rPr>
              <a:t>χώρες </a:t>
            </a:r>
            <a:r>
              <a:rPr lang="el-GR" sz="1400" b="0" strike="noStrike" spc="58">
                <a:solidFill>
                  <a:srgbClr val="212121"/>
                </a:solidFill>
                <a:latin typeface="Arial"/>
              </a:rPr>
              <a:t>της </a:t>
            </a:r>
            <a:r>
              <a:rPr lang="el-GR" sz="1400" b="0" strike="noStrike" spc="32">
                <a:solidFill>
                  <a:srgbClr val="212121"/>
                </a:solidFill>
                <a:latin typeface="Arial"/>
              </a:rPr>
              <a:t>Μ.  </a:t>
            </a:r>
            <a:r>
              <a:rPr lang="el-GR" sz="1400" b="0" strike="noStrike" spc="38">
                <a:solidFill>
                  <a:srgbClr val="212121"/>
                </a:solidFill>
                <a:latin typeface="Arial"/>
              </a:rPr>
              <a:t>Ανατολής </a:t>
            </a:r>
            <a:r>
              <a:rPr lang="el-GR" sz="1400" b="0" strike="noStrike" spc="69">
                <a:solidFill>
                  <a:srgbClr val="212121"/>
                </a:solidFill>
                <a:latin typeface="Arial"/>
              </a:rPr>
              <a:t>και </a:t>
            </a:r>
            <a:r>
              <a:rPr lang="el-GR" sz="1400" b="0" strike="noStrike" spc="58">
                <a:solidFill>
                  <a:srgbClr val="212121"/>
                </a:solidFill>
                <a:latin typeface="Arial"/>
              </a:rPr>
              <a:t>της </a:t>
            </a:r>
            <a:r>
              <a:rPr lang="el-GR" sz="1400" b="0" strike="noStrike" spc="9">
                <a:solidFill>
                  <a:srgbClr val="212121"/>
                </a:solidFill>
                <a:latin typeface="Arial"/>
              </a:rPr>
              <a:t>Ν. </a:t>
            </a:r>
            <a:r>
              <a:rPr lang="el-GR" sz="1400" b="0" strike="noStrike" spc="-35">
                <a:solidFill>
                  <a:srgbClr val="212121"/>
                </a:solidFill>
                <a:latin typeface="Arial"/>
              </a:rPr>
              <a:t>Α. </a:t>
            </a:r>
            <a:r>
              <a:rPr lang="el-GR" sz="1400" b="0" strike="noStrike" spc="24">
                <a:solidFill>
                  <a:srgbClr val="212121"/>
                </a:solidFill>
                <a:latin typeface="Arial"/>
              </a:rPr>
              <a:t>Ασίας  </a:t>
            </a:r>
            <a:r>
              <a:rPr lang="el-GR" sz="1400" b="0" strike="noStrike" spc="49">
                <a:solidFill>
                  <a:srgbClr val="212121"/>
                </a:solidFill>
                <a:latin typeface="Arial"/>
              </a:rPr>
              <a:t>έχουν </a:t>
            </a:r>
            <a:r>
              <a:rPr lang="el-GR" sz="1400" b="0" strike="noStrike" spc="38">
                <a:solidFill>
                  <a:srgbClr val="212121"/>
                </a:solidFill>
                <a:latin typeface="Arial"/>
              </a:rPr>
              <a:t>μεγάλη </a:t>
            </a:r>
            <a:r>
              <a:rPr lang="el-GR" sz="1400" b="0" strike="noStrike" spc="49">
                <a:solidFill>
                  <a:srgbClr val="212121"/>
                </a:solidFill>
                <a:latin typeface="Arial"/>
              </a:rPr>
              <a:t>αύξηση </a:t>
            </a:r>
            <a:r>
              <a:rPr lang="el-GR" sz="1400" b="0" strike="noStrike" spc="9">
                <a:solidFill>
                  <a:srgbClr val="212121"/>
                </a:solidFill>
                <a:latin typeface="Arial"/>
              </a:rPr>
              <a:t>εκπομπών  </a:t>
            </a:r>
            <a:r>
              <a:rPr lang="el-GR" sz="1400" b="0" strike="noStrike" spc="-41">
                <a:solidFill>
                  <a:srgbClr val="212121"/>
                </a:solidFill>
                <a:latin typeface="Arial"/>
              </a:rPr>
              <a:t>CO</a:t>
            </a:r>
            <a:r>
              <a:rPr lang="el-GR" sz="800" b="0" strike="noStrike" spc="-41">
                <a:solidFill>
                  <a:srgbClr val="212121"/>
                </a:solidFill>
                <a:latin typeface="Arial"/>
              </a:rPr>
              <a:t>2 </a:t>
            </a:r>
            <a:r>
              <a:rPr lang="el-GR" sz="1400" b="0" strike="noStrike" spc="72">
                <a:solidFill>
                  <a:srgbClr val="212121"/>
                </a:solidFill>
                <a:latin typeface="Arial"/>
              </a:rPr>
              <a:t>τα </a:t>
            </a:r>
            <a:r>
              <a:rPr lang="el-GR" sz="1400" b="0" strike="noStrike" spc="69">
                <a:solidFill>
                  <a:srgbClr val="212121"/>
                </a:solidFill>
                <a:latin typeface="Arial"/>
              </a:rPr>
              <a:t>τελευταία</a:t>
            </a:r>
            <a:r>
              <a:rPr lang="el-GR" sz="1400" b="0" strike="noStrike" spc="-256">
                <a:solidFill>
                  <a:srgbClr val="212121"/>
                </a:solidFill>
                <a:latin typeface="Arial"/>
              </a:rPr>
              <a:t> </a:t>
            </a:r>
            <a:r>
              <a:rPr lang="el-GR" sz="1400" b="0" strike="noStrike" spc="49">
                <a:solidFill>
                  <a:srgbClr val="212121"/>
                </a:solidFill>
                <a:latin typeface="Arial"/>
              </a:rPr>
              <a:t>χρόνια.</a:t>
            </a:r>
            <a:endParaRPr lang="el-GR" sz="1400" b="0" strike="noStrike" spc="-1">
              <a:latin typeface="Arial"/>
            </a:endParaRPr>
          </a:p>
        </p:txBody>
      </p:sp>
      <p:pic>
        <p:nvPicPr>
          <p:cNvPr id="7" name="Picture 4"/>
          <p:cNvPicPr/>
          <p:nvPr/>
        </p:nvPicPr>
        <p:blipFill>
          <a:blip r:embed="rId3" cstate="print"/>
          <a:stretch/>
        </p:blipFill>
        <p:spPr>
          <a:xfrm>
            <a:off x="7231680" y="4204440"/>
            <a:ext cx="1912320" cy="939240"/>
          </a:xfrm>
          <a:prstGeom prst="rect">
            <a:avLst/>
          </a:prstGeom>
          <a:ln>
            <a:noFill/>
          </a:ln>
        </p:spPr>
      </p:pic>
      <p:pic>
        <p:nvPicPr>
          <p:cNvPr id="6" name="Shape 334"/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8286776" y="71420"/>
            <a:ext cx="714380" cy="6321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TextShape 1"/>
          <p:cNvSpPr txBox="1"/>
          <p:nvPr/>
        </p:nvSpPr>
        <p:spPr>
          <a:xfrm>
            <a:off x="384840" y="204120"/>
            <a:ext cx="2980440" cy="869760"/>
          </a:xfrm>
          <a:prstGeom prst="rect">
            <a:avLst/>
          </a:prstGeom>
          <a:noFill/>
          <a:ln>
            <a:noFill/>
          </a:ln>
        </p:spPr>
        <p:txBody>
          <a:bodyPr lIns="0" tIns="10800" rIns="0" bIns="0">
            <a:spAutoFit/>
          </a:bodyPr>
          <a:lstStyle/>
          <a:p>
            <a:pPr marL="12600">
              <a:lnSpc>
                <a:spcPct val="100000"/>
              </a:lnSpc>
              <a:spcBef>
                <a:spcPts val="85"/>
              </a:spcBef>
            </a:pPr>
            <a:r>
              <a:rPr lang="el-GR" sz="1800" b="0" strike="noStrike" spc="18">
                <a:solidFill>
                  <a:srgbClr val="0097A7"/>
                </a:solidFill>
                <a:latin typeface="Arial"/>
              </a:rPr>
              <a:t>Ροή </a:t>
            </a:r>
            <a:r>
              <a:rPr lang="el-GR" sz="1800" b="0" strike="noStrike" spc="58">
                <a:solidFill>
                  <a:srgbClr val="0097A7"/>
                </a:solidFill>
                <a:latin typeface="Arial"/>
              </a:rPr>
              <a:t>ενέργειας </a:t>
            </a:r>
            <a:r>
              <a:rPr lang="el-GR" sz="1800" b="0" strike="noStrike" spc="109">
                <a:solidFill>
                  <a:srgbClr val="0097A7"/>
                </a:solidFill>
                <a:latin typeface="Arial"/>
              </a:rPr>
              <a:t>&amp; </a:t>
            </a:r>
            <a:r>
              <a:rPr lang="el-GR" sz="1800" b="0" strike="noStrike" spc="12">
                <a:solidFill>
                  <a:srgbClr val="0097A7"/>
                </a:solidFill>
                <a:latin typeface="Arial"/>
              </a:rPr>
              <a:t>εκπομπών  </a:t>
            </a:r>
            <a:r>
              <a:rPr lang="el-GR" sz="1800" b="0" strike="noStrike" spc="69">
                <a:solidFill>
                  <a:srgbClr val="0097A7"/>
                </a:solidFill>
                <a:latin typeface="Arial"/>
              </a:rPr>
              <a:t>αερίων</a:t>
            </a:r>
            <a:r>
              <a:rPr lang="el-GR" sz="1800" b="0" strike="noStrike" spc="-46">
                <a:solidFill>
                  <a:srgbClr val="0097A7"/>
                </a:solidFill>
                <a:latin typeface="Arial"/>
              </a:rPr>
              <a:t> </a:t>
            </a:r>
            <a:r>
              <a:rPr lang="el-GR" sz="1800" b="0" strike="noStrike" spc="63">
                <a:solidFill>
                  <a:srgbClr val="0097A7"/>
                </a:solidFill>
                <a:latin typeface="Arial"/>
              </a:rPr>
              <a:t>θερμοκηπίου</a:t>
            </a:r>
            <a:endParaRPr lang="el-GR" sz="1800" b="0" strike="noStrike" spc="-1">
              <a:latin typeface="Calibri"/>
            </a:endParaRPr>
          </a:p>
        </p:txBody>
      </p:sp>
      <p:sp>
        <p:nvSpPr>
          <p:cNvPr id="223" name="CustomShape 2"/>
          <p:cNvSpPr/>
          <p:nvPr/>
        </p:nvSpPr>
        <p:spPr>
          <a:xfrm>
            <a:off x="4181400" y="415800"/>
            <a:ext cx="4915440" cy="3674520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4" name="CustomShape 3"/>
          <p:cNvSpPr/>
          <p:nvPr/>
        </p:nvSpPr>
        <p:spPr>
          <a:xfrm>
            <a:off x="4422600" y="4082760"/>
            <a:ext cx="1924200" cy="165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spAutoFit/>
          </a:bodyPr>
          <a:lstStyle/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lang="el-GR" sz="1000" b="0" strike="noStrike" spc="18">
                <a:latin typeface="Arial"/>
              </a:rPr>
              <a:t>Πηγή: </a:t>
            </a:r>
            <a:r>
              <a:rPr lang="el-GR" sz="1000" b="0" strike="noStrike" spc="29">
                <a:latin typeface="Arial"/>
              </a:rPr>
              <a:t>World </a:t>
            </a:r>
            <a:r>
              <a:rPr lang="el-GR" sz="1000" b="0" strike="noStrike" spc="-7">
                <a:latin typeface="Arial"/>
              </a:rPr>
              <a:t>Resources</a:t>
            </a:r>
            <a:r>
              <a:rPr lang="el-GR" sz="1000" b="0" strike="noStrike" spc="-114">
                <a:latin typeface="Arial"/>
              </a:rPr>
              <a:t> </a:t>
            </a:r>
            <a:r>
              <a:rPr lang="el-GR" sz="1000" b="0" strike="noStrike" spc="29">
                <a:latin typeface="Arial"/>
              </a:rPr>
              <a:t>Institute</a:t>
            </a:r>
            <a:endParaRPr lang="el-GR" sz="1000" b="0" strike="noStrike" spc="-1">
              <a:latin typeface="Arial"/>
            </a:endParaRPr>
          </a:p>
        </p:txBody>
      </p:sp>
      <p:sp>
        <p:nvSpPr>
          <p:cNvPr id="227" name="CustomShape 6"/>
          <p:cNvSpPr/>
          <p:nvPr/>
        </p:nvSpPr>
        <p:spPr>
          <a:xfrm>
            <a:off x="435960" y="986400"/>
            <a:ext cx="3303720" cy="506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spAutoFit/>
          </a:bodyPr>
          <a:lstStyle/>
          <a:p>
            <a:pPr marL="12600">
              <a:lnSpc>
                <a:spcPct val="116000"/>
              </a:lnSpc>
              <a:spcBef>
                <a:spcPts val="99"/>
              </a:spcBef>
            </a:pPr>
            <a:r>
              <a:rPr lang="el-GR" sz="1400" b="0" strike="noStrike" spc="-21">
                <a:solidFill>
                  <a:srgbClr val="212121"/>
                </a:solidFill>
                <a:latin typeface="Arial"/>
              </a:rPr>
              <a:t>Σε </a:t>
            </a:r>
            <a:r>
              <a:rPr lang="el-GR" sz="1400" b="0" strike="noStrike" spc="32">
                <a:solidFill>
                  <a:srgbClr val="212121"/>
                </a:solidFill>
                <a:latin typeface="Arial"/>
              </a:rPr>
              <a:t>παγκόσμιο </a:t>
            </a:r>
            <a:r>
              <a:rPr lang="el-GR" sz="1400" b="0" strike="noStrike" spc="24">
                <a:solidFill>
                  <a:srgbClr val="212121"/>
                </a:solidFill>
                <a:latin typeface="Arial"/>
              </a:rPr>
              <a:t>επίπεδο </a:t>
            </a:r>
            <a:r>
              <a:rPr lang="el-GR" sz="1400" b="0" strike="noStrike" spc="43">
                <a:solidFill>
                  <a:srgbClr val="212121"/>
                </a:solidFill>
                <a:latin typeface="Arial"/>
              </a:rPr>
              <a:t>παρατηρούμε</a:t>
            </a:r>
            <a:r>
              <a:rPr lang="el-GR" sz="1400" b="0" strike="noStrike" spc="-160">
                <a:solidFill>
                  <a:srgbClr val="212121"/>
                </a:solidFill>
                <a:latin typeface="Arial"/>
              </a:rPr>
              <a:t> </a:t>
            </a:r>
            <a:r>
              <a:rPr lang="el-GR" sz="1400" b="0" strike="noStrike" spc="69">
                <a:solidFill>
                  <a:srgbClr val="212121"/>
                </a:solidFill>
                <a:latin typeface="Arial"/>
              </a:rPr>
              <a:t>τα  </a:t>
            </a:r>
            <a:r>
              <a:rPr lang="el-GR" sz="1400" b="0" strike="noStrike" spc="18">
                <a:solidFill>
                  <a:srgbClr val="212121"/>
                </a:solidFill>
                <a:latin typeface="Arial"/>
              </a:rPr>
              <a:t>εξής:</a:t>
            </a:r>
            <a:endParaRPr lang="el-GR" sz="1400" b="0" strike="noStrike" spc="-1">
              <a:latin typeface="Arial"/>
            </a:endParaRPr>
          </a:p>
        </p:txBody>
      </p:sp>
      <p:sp>
        <p:nvSpPr>
          <p:cNvPr id="228" name="CustomShape 7"/>
          <p:cNvSpPr/>
          <p:nvPr/>
        </p:nvSpPr>
        <p:spPr>
          <a:xfrm>
            <a:off x="557280" y="1634040"/>
            <a:ext cx="3207600" cy="27620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spAutoFit/>
          </a:bodyPr>
          <a:lstStyle/>
          <a:p>
            <a:pPr marL="348480" indent="-336240">
              <a:lnSpc>
                <a:spcPct val="116000"/>
              </a:lnSpc>
              <a:spcBef>
                <a:spcPts val="99"/>
              </a:spcBef>
              <a:buClr>
                <a:srgbClr val="212121"/>
              </a:buClr>
              <a:buFont typeface="Wingdings" charset="2"/>
              <a:buChar char=""/>
            </a:pPr>
            <a:r>
              <a:rPr lang="el-GR" sz="1400" b="0" strike="noStrike" spc="-12" dirty="0">
                <a:solidFill>
                  <a:srgbClr val="212121"/>
                </a:solidFill>
                <a:latin typeface="Arial"/>
              </a:rPr>
              <a:t>Το </a:t>
            </a:r>
            <a:r>
              <a:rPr lang="el-GR" sz="1400" b="0" strike="noStrike" spc="-21" dirty="0">
                <a:solidFill>
                  <a:srgbClr val="212121"/>
                </a:solidFill>
                <a:latin typeface="Arial"/>
              </a:rPr>
              <a:t>77% </a:t>
            </a:r>
            <a:r>
              <a:rPr lang="el-GR" sz="1400" b="0" strike="noStrike" spc="43" dirty="0">
                <a:solidFill>
                  <a:srgbClr val="212121"/>
                </a:solidFill>
                <a:latin typeface="Arial"/>
              </a:rPr>
              <a:t>των </a:t>
            </a:r>
            <a:r>
              <a:rPr lang="el-GR" sz="1400" b="0" strike="noStrike" spc="49" dirty="0">
                <a:solidFill>
                  <a:srgbClr val="212121"/>
                </a:solidFill>
                <a:latin typeface="Arial"/>
              </a:rPr>
              <a:t>συνολικών</a:t>
            </a:r>
            <a:r>
              <a:rPr lang="el-GR" sz="1400" b="0" strike="noStrike" spc="-211" dirty="0">
                <a:solidFill>
                  <a:srgbClr val="212121"/>
                </a:solidFill>
                <a:latin typeface="Arial"/>
              </a:rPr>
              <a:t> </a:t>
            </a:r>
            <a:r>
              <a:rPr lang="el-GR" sz="1400" b="0" strike="noStrike" spc="9" dirty="0">
                <a:solidFill>
                  <a:srgbClr val="212121"/>
                </a:solidFill>
                <a:latin typeface="Arial"/>
              </a:rPr>
              <a:t>εκπομπών  </a:t>
            </a:r>
            <a:r>
              <a:rPr lang="el-GR" sz="1400" b="0" strike="noStrike" spc="-41" dirty="0">
                <a:solidFill>
                  <a:srgbClr val="212121"/>
                </a:solidFill>
                <a:latin typeface="Arial"/>
              </a:rPr>
              <a:t>CO</a:t>
            </a:r>
            <a:r>
              <a:rPr lang="el-GR" sz="800" b="0" strike="noStrike" spc="-41" dirty="0">
                <a:solidFill>
                  <a:srgbClr val="212121"/>
                </a:solidFill>
                <a:latin typeface="Arial"/>
              </a:rPr>
              <a:t>2 </a:t>
            </a:r>
            <a:r>
              <a:rPr lang="el-GR" sz="1400" b="0" strike="noStrike" spc="43" dirty="0">
                <a:solidFill>
                  <a:srgbClr val="212121"/>
                </a:solidFill>
                <a:latin typeface="Arial"/>
              </a:rPr>
              <a:t>παράγεται </a:t>
            </a:r>
            <a:r>
              <a:rPr lang="el-GR" sz="1400" b="0" strike="noStrike" spc="12" dirty="0">
                <a:solidFill>
                  <a:srgbClr val="212121"/>
                </a:solidFill>
                <a:latin typeface="Arial"/>
              </a:rPr>
              <a:t>από </a:t>
            </a:r>
            <a:r>
              <a:rPr lang="el-GR" sz="1400" b="0" strike="noStrike" spc="58" dirty="0">
                <a:solidFill>
                  <a:srgbClr val="212121"/>
                </a:solidFill>
                <a:latin typeface="Arial"/>
              </a:rPr>
              <a:t>τους </a:t>
            </a:r>
            <a:r>
              <a:rPr lang="el-GR" sz="1400" b="0" strike="noStrike" spc="63" dirty="0">
                <a:solidFill>
                  <a:srgbClr val="212121"/>
                </a:solidFill>
                <a:latin typeface="Arial"/>
              </a:rPr>
              <a:t>τομείς  </a:t>
            </a:r>
            <a:r>
              <a:rPr lang="el-GR" sz="1400" b="0" strike="noStrike" spc="38" dirty="0">
                <a:solidFill>
                  <a:srgbClr val="212121"/>
                </a:solidFill>
                <a:latin typeface="Arial"/>
              </a:rPr>
              <a:t>μετακινήσεων, </a:t>
            </a:r>
            <a:r>
              <a:rPr lang="el-GR" sz="1400" b="0" strike="noStrike" spc="58" dirty="0">
                <a:solidFill>
                  <a:srgbClr val="212121"/>
                </a:solidFill>
                <a:latin typeface="Arial"/>
              </a:rPr>
              <a:t>ηλεκτρισμού </a:t>
            </a:r>
            <a:r>
              <a:rPr lang="el-GR" sz="1400" b="0" strike="noStrike" spc="69" dirty="0">
                <a:solidFill>
                  <a:srgbClr val="212121"/>
                </a:solidFill>
                <a:latin typeface="Arial"/>
              </a:rPr>
              <a:t>και  </a:t>
            </a:r>
            <a:r>
              <a:rPr lang="el-GR" sz="1400" b="0" strike="noStrike" spc="24" dirty="0">
                <a:solidFill>
                  <a:srgbClr val="212121"/>
                </a:solidFill>
                <a:latin typeface="Arial"/>
              </a:rPr>
              <a:t>θέρμανσης, </a:t>
            </a:r>
            <a:r>
              <a:rPr lang="el-GR" sz="1400" b="0" strike="noStrike" spc="29" dirty="0">
                <a:solidFill>
                  <a:srgbClr val="212121"/>
                </a:solidFill>
                <a:latin typeface="Arial"/>
              </a:rPr>
              <a:t>άλλες </a:t>
            </a:r>
            <a:r>
              <a:rPr lang="el-GR" sz="1400" b="0" strike="noStrike" spc="43" dirty="0">
                <a:solidFill>
                  <a:srgbClr val="212121"/>
                </a:solidFill>
                <a:latin typeface="Arial"/>
              </a:rPr>
              <a:t>καύσεις</a:t>
            </a:r>
            <a:r>
              <a:rPr lang="el-GR" sz="1400" b="0" strike="noStrike" spc="-165" dirty="0">
                <a:solidFill>
                  <a:srgbClr val="212121"/>
                </a:solidFill>
                <a:latin typeface="Arial"/>
              </a:rPr>
              <a:t> </a:t>
            </a:r>
            <a:r>
              <a:rPr lang="el-GR" sz="1400" b="0" strike="noStrike" spc="69" dirty="0" smtClean="0">
                <a:solidFill>
                  <a:srgbClr val="212121"/>
                </a:solidFill>
                <a:latin typeface="Arial"/>
              </a:rPr>
              <a:t>και </a:t>
            </a:r>
            <a:r>
              <a:rPr lang="el-GR" sz="1400" b="0" strike="noStrike" spc="89" dirty="0">
                <a:solidFill>
                  <a:srgbClr val="212121"/>
                </a:solidFill>
                <a:latin typeface="Arial"/>
              </a:rPr>
              <a:t>τη</a:t>
            </a:r>
            <a:r>
              <a:rPr lang="el-GR" sz="1400" b="0" strike="noStrike" spc="-140" dirty="0">
                <a:solidFill>
                  <a:srgbClr val="212121"/>
                </a:solidFill>
                <a:latin typeface="Arial"/>
              </a:rPr>
              <a:t> </a:t>
            </a:r>
            <a:r>
              <a:rPr lang="el-GR" sz="1400" b="0" strike="noStrike" spc="63" dirty="0">
                <a:solidFill>
                  <a:srgbClr val="212121"/>
                </a:solidFill>
                <a:latin typeface="Arial"/>
              </a:rPr>
              <a:t>βιομηχανία.</a:t>
            </a:r>
            <a:endParaRPr lang="el-GR" sz="1400" b="0" strike="noStrike" spc="-1" dirty="0">
              <a:latin typeface="Arial"/>
            </a:endParaRPr>
          </a:p>
          <a:p>
            <a:pPr marL="348480" indent="-336240">
              <a:lnSpc>
                <a:spcPct val="116000"/>
              </a:lnSpc>
              <a:buClr>
                <a:srgbClr val="212121"/>
              </a:buClr>
              <a:buFont typeface="Wingdings" charset="2"/>
              <a:buChar char=""/>
            </a:pPr>
            <a:r>
              <a:rPr lang="el-GR" sz="1400" b="0" strike="noStrike" spc="43" dirty="0">
                <a:solidFill>
                  <a:srgbClr val="212121"/>
                </a:solidFill>
                <a:latin typeface="Arial"/>
              </a:rPr>
              <a:t>Συνολικά </a:t>
            </a:r>
            <a:r>
              <a:rPr lang="el-GR" sz="1400" b="0" strike="noStrike" spc="63" dirty="0">
                <a:solidFill>
                  <a:srgbClr val="212121"/>
                </a:solidFill>
                <a:latin typeface="Arial"/>
              </a:rPr>
              <a:t>ο </a:t>
            </a:r>
            <a:r>
              <a:rPr lang="el-GR" sz="1400" b="0" strike="noStrike" spc="49" dirty="0">
                <a:solidFill>
                  <a:srgbClr val="212121"/>
                </a:solidFill>
                <a:latin typeface="Arial"/>
              </a:rPr>
              <a:t>πιο </a:t>
            </a:r>
            <a:r>
              <a:rPr lang="el-GR" sz="1400" b="0" strike="noStrike" spc="32" dirty="0">
                <a:solidFill>
                  <a:srgbClr val="212121"/>
                </a:solidFill>
                <a:latin typeface="Arial"/>
              </a:rPr>
              <a:t>ρυπογόνος</a:t>
            </a:r>
            <a:r>
              <a:rPr lang="el-GR" sz="1400" b="0" strike="noStrike" spc="-276" dirty="0">
                <a:solidFill>
                  <a:srgbClr val="212121"/>
                </a:solidFill>
                <a:latin typeface="Arial"/>
              </a:rPr>
              <a:t> </a:t>
            </a:r>
            <a:r>
              <a:rPr lang="el-GR" sz="1400" b="0" strike="noStrike" spc="43" dirty="0">
                <a:solidFill>
                  <a:srgbClr val="212121"/>
                </a:solidFill>
                <a:latin typeface="Arial"/>
              </a:rPr>
              <a:t>τομέας  </a:t>
            </a:r>
            <a:r>
              <a:rPr lang="el-GR" sz="1400" b="0" strike="noStrike" spc="89" dirty="0">
                <a:solidFill>
                  <a:srgbClr val="212121"/>
                </a:solidFill>
                <a:latin typeface="Arial"/>
              </a:rPr>
              <a:t>είναι </a:t>
            </a:r>
            <a:r>
              <a:rPr lang="el-GR" sz="1400" b="0" strike="noStrike" spc="77" dirty="0">
                <a:solidFill>
                  <a:srgbClr val="212121"/>
                </a:solidFill>
                <a:latin typeface="Arial"/>
              </a:rPr>
              <a:t>του </a:t>
            </a:r>
            <a:r>
              <a:rPr lang="el-GR" sz="1400" b="0" strike="noStrike" spc="58" dirty="0">
                <a:solidFill>
                  <a:srgbClr val="212121"/>
                </a:solidFill>
                <a:latin typeface="Arial"/>
              </a:rPr>
              <a:t>ηλεκτρισμού </a:t>
            </a:r>
            <a:r>
              <a:rPr lang="el-GR" sz="1400" b="0" strike="noStrike" spc="123" dirty="0">
                <a:solidFill>
                  <a:srgbClr val="212121"/>
                </a:solidFill>
                <a:latin typeface="Arial"/>
              </a:rPr>
              <a:t>/  </a:t>
            </a:r>
            <a:r>
              <a:rPr lang="el-GR" sz="1400" b="0" strike="noStrike" spc="24" dirty="0">
                <a:solidFill>
                  <a:srgbClr val="212121"/>
                </a:solidFill>
                <a:latin typeface="Arial"/>
              </a:rPr>
              <a:t>θέρμανσης, </a:t>
            </a:r>
            <a:r>
              <a:rPr lang="el-GR" sz="1400" b="0" strike="noStrike" spc="63" dirty="0">
                <a:solidFill>
                  <a:srgbClr val="212121"/>
                </a:solidFill>
                <a:latin typeface="Arial"/>
              </a:rPr>
              <a:t>ο </a:t>
            </a:r>
            <a:r>
              <a:rPr lang="el-GR" sz="1400" b="0" strike="noStrike" spc="49" dirty="0">
                <a:solidFill>
                  <a:srgbClr val="212121"/>
                </a:solidFill>
                <a:latin typeface="Arial"/>
              </a:rPr>
              <a:t>οποίος </a:t>
            </a:r>
            <a:r>
              <a:rPr lang="el-GR" sz="1400" b="0" strike="noStrike" spc="58" dirty="0">
                <a:solidFill>
                  <a:srgbClr val="212121"/>
                </a:solidFill>
                <a:latin typeface="Arial"/>
              </a:rPr>
              <a:t>συνεισφέρει  σημαντικά </a:t>
            </a:r>
            <a:r>
              <a:rPr lang="el-GR" sz="1400" b="0" strike="noStrike" spc="12" dirty="0">
                <a:solidFill>
                  <a:srgbClr val="212121"/>
                </a:solidFill>
                <a:latin typeface="Arial"/>
              </a:rPr>
              <a:t>πέρα από </a:t>
            </a:r>
            <a:r>
              <a:rPr lang="el-GR" sz="1400" b="0" strike="noStrike" spc="83" dirty="0">
                <a:solidFill>
                  <a:srgbClr val="212121"/>
                </a:solidFill>
                <a:latin typeface="Arial"/>
              </a:rPr>
              <a:t>τις</a:t>
            </a:r>
            <a:r>
              <a:rPr lang="el-GR" sz="1400" b="0" strike="noStrike" spc="-282" dirty="0">
                <a:solidFill>
                  <a:srgbClr val="212121"/>
                </a:solidFill>
                <a:latin typeface="Arial"/>
              </a:rPr>
              <a:t> </a:t>
            </a:r>
            <a:r>
              <a:rPr lang="el-GR" sz="1400" b="0" strike="noStrike" spc="9" dirty="0">
                <a:solidFill>
                  <a:srgbClr val="212121"/>
                </a:solidFill>
                <a:latin typeface="Arial"/>
              </a:rPr>
              <a:t>εκπομπές  </a:t>
            </a:r>
            <a:r>
              <a:rPr lang="el-GR" sz="1400" b="0" strike="noStrike" spc="-41" dirty="0" smtClean="0">
                <a:solidFill>
                  <a:srgbClr val="212121"/>
                </a:solidFill>
                <a:latin typeface="Arial"/>
              </a:rPr>
              <a:t>CO</a:t>
            </a:r>
            <a:r>
              <a:rPr lang="el-GR" sz="800" b="0" strike="noStrike" spc="-41" dirty="0" smtClean="0">
                <a:solidFill>
                  <a:srgbClr val="212121"/>
                </a:solidFill>
                <a:latin typeface="Arial"/>
              </a:rPr>
              <a:t>2  </a:t>
            </a:r>
            <a:r>
              <a:rPr lang="el-GR" sz="1400" b="0" strike="noStrike" spc="69" dirty="0">
                <a:solidFill>
                  <a:srgbClr val="212121"/>
                </a:solidFill>
                <a:latin typeface="Arial"/>
              </a:rPr>
              <a:t>και </a:t>
            </a:r>
            <a:r>
              <a:rPr lang="el-GR" sz="1400" b="0" strike="noStrike" spc="52" dirty="0">
                <a:solidFill>
                  <a:srgbClr val="212121"/>
                </a:solidFill>
                <a:latin typeface="Arial"/>
              </a:rPr>
              <a:t>στην </a:t>
            </a:r>
            <a:r>
              <a:rPr lang="el-GR" sz="1400" b="0" strike="noStrike" spc="12" dirty="0">
                <a:solidFill>
                  <a:srgbClr val="212121"/>
                </a:solidFill>
                <a:latin typeface="Arial"/>
              </a:rPr>
              <a:t>παραγωγή </a:t>
            </a:r>
            <a:r>
              <a:rPr lang="el-GR" sz="1400" b="0" strike="noStrike" spc="63" dirty="0">
                <a:solidFill>
                  <a:srgbClr val="212121"/>
                </a:solidFill>
                <a:latin typeface="Arial"/>
              </a:rPr>
              <a:t>μεθανίου  </a:t>
            </a:r>
            <a:r>
              <a:rPr lang="el-GR" sz="1400" b="0" strike="noStrike" spc="69" dirty="0">
                <a:solidFill>
                  <a:srgbClr val="212121"/>
                </a:solidFill>
                <a:latin typeface="Arial"/>
              </a:rPr>
              <a:t>και </a:t>
            </a:r>
            <a:r>
              <a:rPr lang="el-GR" sz="1400" spc="49" dirty="0" smtClean="0">
                <a:solidFill>
                  <a:srgbClr val="212121"/>
                </a:solidFill>
                <a:latin typeface="Arial"/>
              </a:rPr>
              <a:t>οξειδίων του αζώτου</a:t>
            </a:r>
            <a:r>
              <a:rPr lang="el-GR" sz="1400" b="0" strike="noStrike" spc="52" dirty="0" smtClean="0">
                <a:solidFill>
                  <a:srgbClr val="212121"/>
                </a:solidFill>
                <a:latin typeface="Arial"/>
              </a:rPr>
              <a:t>.</a:t>
            </a:r>
            <a:endParaRPr lang="el-GR" sz="1400" b="0" strike="noStrike" spc="-1" dirty="0">
              <a:latin typeface="Arial"/>
            </a:endParaRPr>
          </a:p>
        </p:txBody>
      </p:sp>
      <p:pic>
        <p:nvPicPr>
          <p:cNvPr id="7" name="Picture 4"/>
          <p:cNvPicPr/>
          <p:nvPr/>
        </p:nvPicPr>
        <p:blipFill>
          <a:blip r:embed="rId3" cstate="print"/>
          <a:stretch/>
        </p:blipFill>
        <p:spPr>
          <a:xfrm>
            <a:off x="7286644" y="4357700"/>
            <a:ext cx="1500166" cy="643464"/>
          </a:xfrm>
          <a:prstGeom prst="rect">
            <a:avLst/>
          </a:prstGeom>
          <a:ln>
            <a:noFill/>
          </a:ln>
        </p:spPr>
      </p:pic>
      <p:pic>
        <p:nvPicPr>
          <p:cNvPr id="8" name="Shape 334"/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8501090" y="0"/>
            <a:ext cx="500066" cy="5606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CustomShape 1"/>
          <p:cNvSpPr/>
          <p:nvPr/>
        </p:nvSpPr>
        <p:spPr>
          <a:xfrm>
            <a:off x="384840" y="204120"/>
            <a:ext cx="3930840" cy="287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spAutoFit/>
          </a:bodyPr>
          <a:lstStyle/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lang="el-GR" sz="1800" b="0" strike="noStrike" spc="58">
                <a:solidFill>
                  <a:srgbClr val="0097A7"/>
                </a:solidFill>
                <a:latin typeface="Arial"/>
              </a:rPr>
              <a:t>Παγκόσμια </a:t>
            </a:r>
            <a:r>
              <a:rPr lang="el-GR" sz="1800" b="0" strike="noStrike" spc="69">
                <a:solidFill>
                  <a:srgbClr val="0097A7"/>
                </a:solidFill>
                <a:latin typeface="Arial"/>
              </a:rPr>
              <a:t>κατανομή </a:t>
            </a:r>
            <a:r>
              <a:rPr lang="el-GR" sz="1800" b="0" strike="noStrike" spc="12">
                <a:solidFill>
                  <a:srgbClr val="0097A7"/>
                </a:solidFill>
                <a:latin typeface="Arial"/>
              </a:rPr>
              <a:t>εκπομπών</a:t>
            </a:r>
            <a:r>
              <a:rPr lang="el-GR" sz="1800" b="0" strike="noStrike" spc="-265">
                <a:solidFill>
                  <a:srgbClr val="0097A7"/>
                </a:solidFill>
                <a:latin typeface="Arial"/>
              </a:rPr>
              <a:t> </a:t>
            </a:r>
            <a:r>
              <a:rPr lang="el-GR" sz="1800" b="0" strike="noStrike" spc="-52">
                <a:solidFill>
                  <a:srgbClr val="0097A7"/>
                </a:solidFill>
                <a:latin typeface="Arial"/>
              </a:rPr>
              <a:t>CO</a:t>
            </a:r>
            <a:r>
              <a:rPr lang="el-GR" sz="1000" b="0" strike="noStrike" spc="-52">
                <a:solidFill>
                  <a:srgbClr val="0097A7"/>
                </a:solidFill>
                <a:latin typeface="Arial"/>
              </a:rPr>
              <a:t>2</a:t>
            </a:r>
            <a:endParaRPr lang="el-GR" sz="1000" b="0" strike="noStrike" spc="-1">
              <a:latin typeface="Arial"/>
            </a:endParaRPr>
          </a:p>
        </p:txBody>
      </p:sp>
      <p:sp>
        <p:nvSpPr>
          <p:cNvPr id="230" name="CustomShape 2"/>
          <p:cNvSpPr/>
          <p:nvPr/>
        </p:nvSpPr>
        <p:spPr>
          <a:xfrm>
            <a:off x="384840" y="4324320"/>
            <a:ext cx="2075400" cy="165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spAutoFit/>
          </a:bodyPr>
          <a:lstStyle/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lang="el-GR" sz="1000" b="0" strike="noStrike" spc="18">
                <a:latin typeface="Arial"/>
              </a:rPr>
              <a:t>Wikimedia </a:t>
            </a:r>
            <a:r>
              <a:rPr lang="el-GR" sz="1000" b="0" strike="noStrike" spc="24">
                <a:latin typeface="Arial"/>
              </a:rPr>
              <a:t>Commons </a:t>
            </a:r>
            <a:r>
              <a:rPr lang="el-GR" sz="1000" b="0" strike="noStrike" spc="-1">
                <a:latin typeface="Arial"/>
              </a:rPr>
              <a:t>(1751 </a:t>
            </a:r>
            <a:r>
              <a:rPr lang="el-GR" sz="1000" b="0" strike="noStrike" spc="-15">
                <a:latin typeface="Arial"/>
              </a:rPr>
              <a:t>-</a:t>
            </a:r>
            <a:r>
              <a:rPr lang="el-GR" sz="1000" b="0" strike="noStrike" spc="-171">
                <a:latin typeface="Arial"/>
              </a:rPr>
              <a:t> </a:t>
            </a:r>
            <a:r>
              <a:rPr lang="el-GR" sz="1000" b="0" strike="noStrike" spc="-1">
                <a:latin typeface="Arial"/>
              </a:rPr>
              <a:t>2012)</a:t>
            </a:r>
          </a:p>
        </p:txBody>
      </p:sp>
      <p:sp>
        <p:nvSpPr>
          <p:cNvPr id="231" name="CustomShape 3"/>
          <p:cNvSpPr/>
          <p:nvPr/>
        </p:nvSpPr>
        <p:spPr>
          <a:xfrm>
            <a:off x="4133520" y="1678320"/>
            <a:ext cx="5003640" cy="2501640"/>
          </a:xfrm>
          <a:prstGeom prst="rect">
            <a:avLst/>
          </a:prstGeom>
          <a:blipFill rotWithShape="0">
            <a:blip r:embed="rId2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2" name="CustomShape 4"/>
          <p:cNvSpPr/>
          <p:nvPr/>
        </p:nvSpPr>
        <p:spPr>
          <a:xfrm>
            <a:off x="4316040" y="4324320"/>
            <a:ext cx="1274040" cy="165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spAutoFit/>
          </a:bodyPr>
          <a:lstStyle/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lang="el-GR" sz="1000" b="0" strike="noStrike" spc="29">
                <a:latin typeface="Arial"/>
              </a:rPr>
              <a:t>World </a:t>
            </a:r>
            <a:r>
              <a:rPr lang="el-GR" sz="1000" b="0" strike="noStrike" spc="32">
                <a:latin typeface="Arial"/>
              </a:rPr>
              <a:t>Mapper</a:t>
            </a:r>
            <a:r>
              <a:rPr lang="el-GR" sz="1000" b="0" strike="noStrike" spc="-106">
                <a:latin typeface="Arial"/>
              </a:rPr>
              <a:t> </a:t>
            </a:r>
            <a:r>
              <a:rPr lang="el-GR" sz="1000" b="0" strike="noStrike" spc="-12">
                <a:latin typeface="Arial"/>
              </a:rPr>
              <a:t>(2015)</a:t>
            </a:r>
            <a:endParaRPr lang="el-GR" sz="1000" b="0" strike="noStrike" spc="-1">
              <a:latin typeface="Arial"/>
            </a:endParaRPr>
          </a:p>
        </p:txBody>
      </p:sp>
      <p:sp>
        <p:nvSpPr>
          <p:cNvPr id="235" name="CustomShape 7"/>
          <p:cNvSpPr/>
          <p:nvPr/>
        </p:nvSpPr>
        <p:spPr>
          <a:xfrm>
            <a:off x="4206600" y="979920"/>
            <a:ext cx="4764600" cy="506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spAutoFit/>
          </a:bodyPr>
          <a:lstStyle/>
          <a:p>
            <a:pPr marL="12600">
              <a:lnSpc>
                <a:spcPct val="116000"/>
              </a:lnSpc>
              <a:spcBef>
                <a:spcPts val="99"/>
              </a:spcBef>
            </a:pPr>
            <a:r>
              <a:rPr lang="el-GR" sz="1400" b="0" strike="noStrike" spc="49">
                <a:solidFill>
                  <a:srgbClr val="212121"/>
                </a:solidFill>
                <a:latin typeface="Arial"/>
              </a:rPr>
              <a:t>Αυτή </a:t>
            </a:r>
            <a:r>
              <a:rPr lang="el-GR" sz="1400" b="0" strike="noStrike" spc="43">
                <a:solidFill>
                  <a:srgbClr val="212121"/>
                </a:solidFill>
                <a:latin typeface="Arial"/>
              </a:rPr>
              <a:t>θα </a:t>
            </a:r>
            <a:r>
              <a:rPr lang="el-GR" sz="1400" b="0" strike="noStrike" spc="63">
                <a:solidFill>
                  <a:srgbClr val="212121"/>
                </a:solidFill>
                <a:latin typeface="Arial"/>
              </a:rPr>
              <a:t>ήταν </a:t>
            </a:r>
            <a:r>
              <a:rPr lang="el-GR" sz="1400" b="0" strike="noStrike" spc="77">
                <a:solidFill>
                  <a:srgbClr val="212121"/>
                </a:solidFill>
                <a:latin typeface="Arial"/>
              </a:rPr>
              <a:t>η </a:t>
            </a:r>
            <a:r>
              <a:rPr lang="el-GR" sz="1400" b="0" strike="noStrike" spc="43">
                <a:solidFill>
                  <a:srgbClr val="212121"/>
                </a:solidFill>
                <a:latin typeface="Arial"/>
              </a:rPr>
              <a:t>έκταση </a:t>
            </a:r>
            <a:r>
              <a:rPr lang="el-GR" sz="1400" b="0" strike="noStrike" spc="32">
                <a:solidFill>
                  <a:srgbClr val="212121"/>
                </a:solidFill>
                <a:latin typeface="Arial"/>
              </a:rPr>
              <a:t>κάθε </a:t>
            </a:r>
            <a:r>
              <a:rPr lang="el-GR" sz="1400" b="0" strike="noStrike" spc="12">
                <a:solidFill>
                  <a:srgbClr val="212121"/>
                </a:solidFill>
                <a:latin typeface="Arial"/>
              </a:rPr>
              <a:t>χώρας </a:t>
            </a:r>
            <a:r>
              <a:rPr lang="el-GR" sz="1400" b="0" strike="noStrike" spc="43">
                <a:solidFill>
                  <a:srgbClr val="212121"/>
                </a:solidFill>
                <a:latin typeface="Arial"/>
              </a:rPr>
              <a:t>αν </a:t>
            </a:r>
            <a:r>
              <a:rPr lang="el-GR" sz="1400" b="0" strike="noStrike" spc="52">
                <a:solidFill>
                  <a:srgbClr val="212121"/>
                </a:solidFill>
                <a:latin typeface="Arial"/>
              </a:rPr>
              <a:t>υπολογιζόταν </a:t>
            </a:r>
            <a:r>
              <a:rPr lang="el-GR" sz="1400" b="0" strike="noStrike" spc="43">
                <a:solidFill>
                  <a:srgbClr val="212121"/>
                </a:solidFill>
                <a:latin typeface="Arial"/>
              </a:rPr>
              <a:t>με  </a:t>
            </a:r>
            <a:r>
              <a:rPr lang="el-GR" sz="1400" b="0" strike="noStrike" spc="38">
                <a:solidFill>
                  <a:srgbClr val="212121"/>
                </a:solidFill>
                <a:latin typeface="Arial"/>
              </a:rPr>
              <a:t>βάση</a:t>
            </a:r>
            <a:r>
              <a:rPr lang="el-GR" sz="1400" b="0" strike="noStrike" spc="-35">
                <a:solidFill>
                  <a:srgbClr val="212121"/>
                </a:solidFill>
                <a:latin typeface="Arial"/>
              </a:rPr>
              <a:t> </a:t>
            </a:r>
            <a:r>
              <a:rPr lang="el-GR" sz="1400" b="0" strike="noStrike" spc="83">
                <a:solidFill>
                  <a:srgbClr val="212121"/>
                </a:solidFill>
                <a:latin typeface="Arial"/>
              </a:rPr>
              <a:t>τις</a:t>
            </a:r>
            <a:r>
              <a:rPr lang="el-GR" sz="1400" b="0" strike="noStrike" spc="-32">
                <a:solidFill>
                  <a:srgbClr val="212121"/>
                </a:solidFill>
                <a:latin typeface="Arial"/>
              </a:rPr>
              <a:t> </a:t>
            </a:r>
            <a:r>
              <a:rPr lang="el-GR" sz="1400" b="0" strike="noStrike" spc="9">
                <a:solidFill>
                  <a:srgbClr val="212121"/>
                </a:solidFill>
                <a:latin typeface="Arial"/>
              </a:rPr>
              <a:t>εκπομπές</a:t>
            </a:r>
            <a:r>
              <a:rPr lang="el-GR" sz="1400" b="0" strike="noStrike" spc="-32">
                <a:solidFill>
                  <a:srgbClr val="212121"/>
                </a:solidFill>
                <a:latin typeface="Arial"/>
              </a:rPr>
              <a:t> </a:t>
            </a:r>
            <a:r>
              <a:rPr lang="el-GR" sz="1400" b="0" strike="noStrike" spc="58">
                <a:solidFill>
                  <a:srgbClr val="212121"/>
                </a:solidFill>
                <a:latin typeface="Arial"/>
              </a:rPr>
              <a:t>της</a:t>
            </a:r>
            <a:r>
              <a:rPr lang="el-GR" sz="1400" b="0" strike="noStrike" spc="-32">
                <a:solidFill>
                  <a:srgbClr val="212121"/>
                </a:solidFill>
                <a:latin typeface="Arial"/>
              </a:rPr>
              <a:t> </a:t>
            </a:r>
            <a:r>
              <a:rPr lang="el-GR" sz="1400" b="0" strike="noStrike" spc="9">
                <a:solidFill>
                  <a:srgbClr val="212121"/>
                </a:solidFill>
                <a:latin typeface="Arial"/>
              </a:rPr>
              <a:t>σε</a:t>
            </a:r>
            <a:r>
              <a:rPr lang="el-GR" sz="1400" b="0" strike="noStrike" spc="-32">
                <a:solidFill>
                  <a:srgbClr val="212121"/>
                </a:solidFill>
                <a:latin typeface="Arial"/>
              </a:rPr>
              <a:t> </a:t>
            </a:r>
            <a:r>
              <a:rPr lang="el-GR" sz="1400" b="0" strike="noStrike" spc="-35">
                <a:solidFill>
                  <a:srgbClr val="212121"/>
                </a:solidFill>
                <a:latin typeface="Arial"/>
              </a:rPr>
              <a:t>CO</a:t>
            </a:r>
            <a:r>
              <a:rPr lang="el-GR" sz="900" b="0" strike="noStrike" spc="-35">
                <a:solidFill>
                  <a:srgbClr val="212121"/>
                </a:solidFill>
                <a:latin typeface="Arial"/>
              </a:rPr>
              <a:t>2</a:t>
            </a:r>
            <a:r>
              <a:rPr lang="el-GR" sz="900" b="0" strike="noStrike" spc="109">
                <a:solidFill>
                  <a:srgbClr val="212121"/>
                </a:solidFill>
                <a:latin typeface="Arial"/>
              </a:rPr>
              <a:t> </a:t>
            </a:r>
            <a:r>
              <a:rPr lang="el-GR" sz="1400" b="0" strike="noStrike" spc="69">
                <a:solidFill>
                  <a:srgbClr val="212121"/>
                </a:solidFill>
                <a:latin typeface="Arial"/>
              </a:rPr>
              <a:t>για</a:t>
            </a:r>
            <a:r>
              <a:rPr lang="el-GR" sz="1400" b="0" strike="noStrike" spc="-32">
                <a:solidFill>
                  <a:srgbClr val="212121"/>
                </a:solidFill>
                <a:latin typeface="Arial"/>
              </a:rPr>
              <a:t> </a:t>
            </a:r>
            <a:r>
              <a:rPr lang="el-GR" sz="1400" b="0" strike="noStrike" spc="83">
                <a:solidFill>
                  <a:srgbClr val="212121"/>
                </a:solidFill>
                <a:latin typeface="Arial"/>
              </a:rPr>
              <a:t>το</a:t>
            </a:r>
            <a:r>
              <a:rPr lang="el-GR" sz="1400" b="0" strike="noStrike" spc="-35">
                <a:solidFill>
                  <a:srgbClr val="212121"/>
                </a:solidFill>
                <a:latin typeface="Arial"/>
              </a:rPr>
              <a:t> </a:t>
            </a:r>
            <a:r>
              <a:rPr lang="el-GR" sz="1400" b="0" strike="noStrike" spc="4">
                <a:solidFill>
                  <a:srgbClr val="212121"/>
                </a:solidFill>
                <a:latin typeface="Arial"/>
              </a:rPr>
              <a:t>2015.</a:t>
            </a:r>
            <a:endParaRPr lang="el-GR" sz="1400" b="0" strike="noStrike" spc="-1">
              <a:latin typeface="Arial"/>
            </a:endParaRPr>
          </a:p>
        </p:txBody>
      </p:sp>
      <p:pic>
        <p:nvPicPr>
          <p:cNvPr id="7" name="Picture 4"/>
          <p:cNvPicPr/>
          <p:nvPr/>
        </p:nvPicPr>
        <p:blipFill>
          <a:blip r:embed="rId3" cstate="print"/>
          <a:stretch/>
        </p:blipFill>
        <p:spPr>
          <a:xfrm>
            <a:off x="7358082" y="4286262"/>
            <a:ext cx="1428728" cy="643464"/>
          </a:xfrm>
          <a:prstGeom prst="rect">
            <a:avLst/>
          </a:prstGeom>
          <a:ln>
            <a:noFill/>
          </a:ln>
        </p:spPr>
      </p:pic>
      <p:pic>
        <p:nvPicPr>
          <p:cNvPr id="8" name="Shape 334"/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8429652" y="142858"/>
            <a:ext cx="571504" cy="5000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CustomShape 1"/>
          <p:cNvSpPr/>
          <p:nvPr/>
        </p:nvSpPr>
        <p:spPr>
          <a:xfrm>
            <a:off x="182160" y="1224360"/>
            <a:ext cx="6109200" cy="3546360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7" name="TextShape 2"/>
          <p:cNvSpPr txBox="1"/>
          <p:nvPr/>
        </p:nvSpPr>
        <p:spPr>
          <a:xfrm>
            <a:off x="384840" y="204120"/>
            <a:ext cx="3945600" cy="871560"/>
          </a:xfrm>
          <a:prstGeom prst="rect">
            <a:avLst/>
          </a:prstGeom>
          <a:noFill/>
          <a:ln>
            <a:noFill/>
          </a:ln>
        </p:spPr>
        <p:txBody>
          <a:bodyPr lIns="0" tIns="12600" rIns="0" bIns="0">
            <a:spAutoFit/>
          </a:bodyPr>
          <a:lstStyle/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lang="el-GR" sz="1800" b="0" strike="noStrike" spc="58">
                <a:solidFill>
                  <a:srgbClr val="0097A7"/>
                </a:solidFill>
                <a:latin typeface="Arial"/>
              </a:rPr>
              <a:t>Παγκόσμια </a:t>
            </a:r>
            <a:r>
              <a:rPr lang="el-GR" sz="1800" b="0" strike="noStrike" spc="69">
                <a:solidFill>
                  <a:srgbClr val="0097A7"/>
                </a:solidFill>
                <a:latin typeface="Arial"/>
              </a:rPr>
              <a:t>κατανομή </a:t>
            </a:r>
            <a:r>
              <a:rPr lang="el-GR" sz="1800" b="0" strike="noStrike" spc="12">
                <a:solidFill>
                  <a:srgbClr val="0097A7"/>
                </a:solidFill>
                <a:latin typeface="Arial"/>
              </a:rPr>
              <a:t>εκπομπών</a:t>
            </a:r>
            <a:r>
              <a:rPr lang="el-GR" sz="1800" b="0" strike="noStrike" spc="-265">
                <a:solidFill>
                  <a:srgbClr val="0097A7"/>
                </a:solidFill>
                <a:latin typeface="Arial"/>
              </a:rPr>
              <a:t> </a:t>
            </a:r>
            <a:r>
              <a:rPr lang="el-GR" sz="1800" b="0" strike="noStrike" spc="-52">
                <a:solidFill>
                  <a:srgbClr val="0097A7"/>
                </a:solidFill>
                <a:latin typeface="Arial"/>
              </a:rPr>
              <a:t>CO</a:t>
            </a:r>
            <a:r>
              <a:rPr lang="el-GR" sz="1200" b="0" strike="noStrike" spc="-52">
                <a:solidFill>
                  <a:srgbClr val="0097A7"/>
                </a:solidFill>
                <a:latin typeface="Arial"/>
              </a:rPr>
              <a:t>2</a:t>
            </a:r>
            <a:endParaRPr lang="el-GR" sz="1200" b="0" strike="noStrike" spc="-1">
              <a:latin typeface="Calibri"/>
            </a:endParaRPr>
          </a:p>
        </p:txBody>
      </p:sp>
      <p:sp>
        <p:nvSpPr>
          <p:cNvPr id="240" name="CustomShape 5"/>
          <p:cNvSpPr/>
          <p:nvPr/>
        </p:nvSpPr>
        <p:spPr>
          <a:xfrm>
            <a:off x="6654960" y="1774800"/>
            <a:ext cx="2166840" cy="126242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spAutoFit/>
          </a:bodyPr>
          <a:lstStyle/>
          <a:p>
            <a:pPr marL="12600">
              <a:lnSpc>
                <a:spcPct val="116000"/>
              </a:lnSpc>
              <a:spcBef>
                <a:spcPts val="99"/>
              </a:spcBef>
            </a:pPr>
            <a:r>
              <a:rPr lang="el-GR" sz="1400" b="0" strike="noStrike" spc="43" dirty="0">
                <a:solidFill>
                  <a:srgbClr val="212121"/>
                </a:solidFill>
                <a:latin typeface="Arial"/>
              </a:rPr>
              <a:t>Παγκόσμια </a:t>
            </a:r>
            <a:r>
              <a:rPr lang="el-GR" sz="1400" b="0" strike="noStrike" spc="52" dirty="0">
                <a:solidFill>
                  <a:srgbClr val="212121"/>
                </a:solidFill>
                <a:latin typeface="Arial"/>
              </a:rPr>
              <a:t>κατανομή  </a:t>
            </a:r>
            <a:r>
              <a:rPr lang="el-GR" sz="1400" b="0" strike="noStrike" spc="9" dirty="0">
                <a:solidFill>
                  <a:srgbClr val="212121"/>
                </a:solidFill>
                <a:latin typeface="Arial"/>
              </a:rPr>
              <a:t>εκπομπών </a:t>
            </a:r>
            <a:r>
              <a:rPr lang="el-GR" sz="1400" b="0" strike="noStrike" spc="49" dirty="0">
                <a:solidFill>
                  <a:srgbClr val="212121"/>
                </a:solidFill>
                <a:latin typeface="Arial"/>
              </a:rPr>
              <a:t>αερίων  θερμοκηπίου </a:t>
            </a:r>
            <a:r>
              <a:rPr lang="el-GR" sz="1400" b="0" strike="noStrike" spc="69" dirty="0">
                <a:solidFill>
                  <a:srgbClr val="212121"/>
                </a:solidFill>
                <a:latin typeface="Arial"/>
              </a:rPr>
              <a:t>και </a:t>
            </a:r>
            <a:r>
              <a:rPr lang="el-GR" sz="1400" b="0" strike="noStrike" spc="-35" dirty="0">
                <a:solidFill>
                  <a:srgbClr val="212121"/>
                </a:solidFill>
                <a:latin typeface="Arial"/>
              </a:rPr>
              <a:t>CO</a:t>
            </a:r>
            <a:r>
              <a:rPr lang="el-GR" sz="1000" b="0" strike="noStrike" spc="-35" dirty="0">
                <a:solidFill>
                  <a:srgbClr val="212121"/>
                </a:solidFill>
                <a:latin typeface="Arial"/>
              </a:rPr>
              <a:t>2</a:t>
            </a:r>
            <a:r>
              <a:rPr lang="el-GR" sz="1000" b="0" strike="noStrike" spc="-140" dirty="0">
                <a:solidFill>
                  <a:srgbClr val="212121"/>
                </a:solidFill>
                <a:latin typeface="Arial"/>
              </a:rPr>
              <a:t> </a:t>
            </a:r>
            <a:r>
              <a:rPr lang="el-GR" sz="1000" b="0" strike="noStrike" spc="-140" dirty="0" smtClean="0">
                <a:solidFill>
                  <a:srgbClr val="212121"/>
                </a:solidFill>
                <a:latin typeface="Arial"/>
              </a:rPr>
              <a:t> </a:t>
            </a:r>
          </a:p>
          <a:p>
            <a:pPr marL="12600">
              <a:lnSpc>
                <a:spcPct val="116000"/>
              </a:lnSpc>
              <a:spcBef>
                <a:spcPts val="99"/>
              </a:spcBef>
            </a:pPr>
            <a:r>
              <a:rPr lang="el-GR" sz="1400" b="0" strike="noStrike" spc="43" dirty="0" smtClean="0">
                <a:solidFill>
                  <a:srgbClr val="212121"/>
                </a:solidFill>
                <a:latin typeface="Arial"/>
              </a:rPr>
              <a:t>ανά  </a:t>
            </a:r>
            <a:r>
              <a:rPr lang="el-GR" sz="1400" b="0" strike="noStrike" spc="18" dirty="0">
                <a:solidFill>
                  <a:srgbClr val="212121"/>
                </a:solidFill>
                <a:latin typeface="Arial"/>
              </a:rPr>
              <a:t>χώρα </a:t>
            </a:r>
            <a:endParaRPr lang="el-GR" sz="1400" b="0" strike="noStrike" spc="18" dirty="0" smtClean="0">
              <a:solidFill>
                <a:srgbClr val="212121"/>
              </a:solidFill>
              <a:latin typeface="Arial"/>
            </a:endParaRPr>
          </a:p>
          <a:p>
            <a:pPr marL="12600">
              <a:lnSpc>
                <a:spcPct val="116000"/>
              </a:lnSpc>
              <a:spcBef>
                <a:spcPts val="99"/>
              </a:spcBef>
            </a:pPr>
            <a:r>
              <a:rPr lang="el-GR" sz="1400" b="0" strike="noStrike" spc="12" dirty="0" smtClean="0">
                <a:solidFill>
                  <a:srgbClr val="212121"/>
                </a:solidFill>
                <a:latin typeface="Arial"/>
              </a:rPr>
              <a:t>από </a:t>
            </a:r>
            <a:r>
              <a:rPr lang="el-GR" sz="1400" b="0" strike="noStrike" spc="83" dirty="0">
                <a:solidFill>
                  <a:srgbClr val="212121"/>
                </a:solidFill>
                <a:latin typeface="Arial"/>
              </a:rPr>
              <a:t>το </a:t>
            </a:r>
            <a:r>
              <a:rPr lang="el-GR" sz="1400" b="0" strike="noStrike" spc="12" dirty="0">
                <a:solidFill>
                  <a:srgbClr val="212121"/>
                </a:solidFill>
                <a:latin typeface="Arial"/>
              </a:rPr>
              <a:t>1970 </a:t>
            </a:r>
            <a:r>
              <a:rPr lang="el-GR" sz="1400" b="0" strike="noStrike" spc="-12" dirty="0">
                <a:solidFill>
                  <a:srgbClr val="212121"/>
                </a:solidFill>
                <a:latin typeface="Arial"/>
              </a:rPr>
              <a:t>ως </a:t>
            </a:r>
            <a:r>
              <a:rPr lang="el-GR" sz="1400" b="0" strike="noStrike" spc="77" dirty="0">
                <a:solidFill>
                  <a:srgbClr val="212121"/>
                </a:solidFill>
                <a:latin typeface="Arial"/>
              </a:rPr>
              <a:t>το  </a:t>
            </a:r>
            <a:r>
              <a:rPr lang="el-GR" sz="1400" b="0" strike="noStrike" spc="4" dirty="0">
                <a:solidFill>
                  <a:srgbClr val="212121"/>
                </a:solidFill>
                <a:latin typeface="Arial"/>
              </a:rPr>
              <a:t>2016.</a:t>
            </a:r>
            <a:endParaRPr lang="el-GR" sz="1400" b="0" strike="noStrike" spc="-1" dirty="0">
              <a:latin typeface="Arial"/>
            </a:endParaRPr>
          </a:p>
        </p:txBody>
      </p:sp>
      <p:pic>
        <p:nvPicPr>
          <p:cNvPr id="7" name="Picture 4"/>
          <p:cNvPicPr/>
          <p:nvPr/>
        </p:nvPicPr>
        <p:blipFill>
          <a:blip r:embed="rId3" cstate="print"/>
          <a:stretch/>
        </p:blipFill>
        <p:spPr>
          <a:xfrm>
            <a:off x="7231680" y="4204440"/>
            <a:ext cx="1912320" cy="939240"/>
          </a:xfrm>
          <a:prstGeom prst="rect">
            <a:avLst/>
          </a:prstGeom>
          <a:ln>
            <a:noFill/>
          </a:ln>
        </p:spPr>
      </p:pic>
      <p:pic>
        <p:nvPicPr>
          <p:cNvPr id="6" name="Shape 334"/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8215338" y="142858"/>
            <a:ext cx="571504" cy="571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CustomShape 1"/>
          <p:cNvSpPr/>
          <p:nvPr/>
        </p:nvSpPr>
        <p:spPr>
          <a:xfrm>
            <a:off x="2626920" y="662400"/>
            <a:ext cx="3485880" cy="63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spAutoFit/>
          </a:bodyPr>
          <a:lstStyle/>
          <a:p>
            <a:pPr marL="12600">
              <a:lnSpc>
                <a:spcPct val="114000"/>
              </a:lnSpc>
              <a:spcBef>
                <a:spcPts val="99"/>
              </a:spcBef>
            </a:pPr>
            <a:r>
              <a:rPr lang="el-GR" sz="1800" b="1" strike="noStrike" spc="69">
                <a:solidFill>
                  <a:srgbClr val="0097A7"/>
                </a:solidFill>
                <a:latin typeface="Arial"/>
              </a:rPr>
              <a:t>Ποιες</a:t>
            </a:r>
            <a:r>
              <a:rPr lang="el-GR" sz="1800" b="1" strike="noStrike" spc="-46">
                <a:solidFill>
                  <a:srgbClr val="0097A7"/>
                </a:solidFill>
                <a:latin typeface="Arial"/>
              </a:rPr>
              <a:t> </a:t>
            </a:r>
            <a:r>
              <a:rPr lang="el-GR" sz="1800" b="1" strike="noStrike" spc="137">
                <a:solidFill>
                  <a:srgbClr val="0097A7"/>
                </a:solidFill>
                <a:latin typeface="Arial"/>
              </a:rPr>
              <a:t>είναι</a:t>
            </a:r>
            <a:r>
              <a:rPr lang="el-GR" sz="1800" b="1" strike="noStrike" spc="-41">
                <a:solidFill>
                  <a:srgbClr val="0097A7"/>
                </a:solidFill>
                <a:latin typeface="Arial"/>
              </a:rPr>
              <a:t> </a:t>
            </a:r>
            <a:r>
              <a:rPr lang="el-GR" sz="1800" b="1" strike="noStrike" spc="117">
                <a:solidFill>
                  <a:srgbClr val="0097A7"/>
                </a:solidFill>
                <a:latin typeface="Arial"/>
              </a:rPr>
              <a:t>οι</a:t>
            </a:r>
            <a:r>
              <a:rPr lang="el-GR" sz="1800" b="1" strike="noStrike" spc="-41">
                <a:solidFill>
                  <a:srgbClr val="0097A7"/>
                </a:solidFill>
                <a:latin typeface="Arial"/>
              </a:rPr>
              <a:t> </a:t>
            </a:r>
            <a:r>
              <a:rPr lang="el-GR" sz="1800" b="1" strike="noStrike" spc="69">
                <a:solidFill>
                  <a:srgbClr val="0097A7"/>
                </a:solidFill>
                <a:latin typeface="Arial"/>
              </a:rPr>
              <a:t>επιπτώσεις</a:t>
            </a:r>
            <a:r>
              <a:rPr lang="el-GR" sz="1800" b="1" strike="noStrike" spc="-41">
                <a:solidFill>
                  <a:srgbClr val="0097A7"/>
                </a:solidFill>
                <a:latin typeface="Arial"/>
              </a:rPr>
              <a:t> </a:t>
            </a:r>
            <a:r>
              <a:rPr lang="el-GR" sz="1800" b="1" strike="noStrike" spc="58">
                <a:solidFill>
                  <a:srgbClr val="0097A7"/>
                </a:solidFill>
                <a:latin typeface="Arial"/>
              </a:rPr>
              <a:t>της  </a:t>
            </a:r>
            <a:r>
              <a:rPr lang="el-GR" sz="1800" b="1" strike="noStrike" spc="109">
                <a:solidFill>
                  <a:srgbClr val="0097A7"/>
                </a:solidFill>
                <a:latin typeface="Arial"/>
              </a:rPr>
              <a:t>κλιματικής</a:t>
            </a:r>
            <a:r>
              <a:rPr lang="el-GR" sz="1800" b="1" strike="noStrike" spc="-41">
                <a:solidFill>
                  <a:srgbClr val="0097A7"/>
                </a:solidFill>
                <a:latin typeface="Arial"/>
              </a:rPr>
              <a:t> </a:t>
            </a:r>
            <a:r>
              <a:rPr lang="el-GR" sz="1800" b="1" strike="noStrike" spc="29">
                <a:solidFill>
                  <a:srgbClr val="0097A7"/>
                </a:solidFill>
                <a:latin typeface="Arial"/>
              </a:rPr>
              <a:t>αλλαγής;</a:t>
            </a:r>
            <a:endParaRPr lang="el-GR" sz="1800" b="0" strike="noStrike" spc="-1">
              <a:latin typeface="Arial"/>
            </a:endParaRPr>
          </a:p>
        </p:txBody>
      </p:sp>
      <p:sp>
        <p:nvSpPr>
          <p:cNvPr id="242" name="CustomShape 2"/>
          <p:cNvSpPr/>
          <p:nvPr/>
        </p:nvSpPr>
        <p:spPr>
          <a:xfrm>
            <a:off x="2036160" y="1841760"/>
            <a:ext cx="5016600" cy="2427120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" name="Picture 4"/>
          <p:cNvPicPr/>
          <p:nvPr/>
        </p:nvPicPr>
        <p:blipFill>
          <a:blip r:embed="rId3" cstate="print"/>
          <a:stretch/>
        </p:blipFill>
        <p:spPr>
          <a:xfrm>
            <a:off x="7429520" y="4214824"/>
            <a:ext cx="1428728" cy="643464"/>
          </a:xfrm>
          <a:prstGeom prst="rect">
            <a:avLst/>
          </a:prstGeom>
          <a:ln>
            <a:noFill/>
          </a:ln>
        </p:spPr>
      </p:pic>
      <p:pic>
        <p:nvPicPr>
          <p:cNvPr id="5" name="Shape 334"/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8215338" y="142858"/>
            <a:ext cx="571504" cy="6429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TextShape 1"/>
          <p:cNvSpPr txBox="1"/>
          <p:nvPr/>
        </p:nvSpPr>
        <p:spPr>
          <a:xfrm>
            <a:off x="384840" y="204120"/>
            <a:ext cx="2949840" cy="289722"/>
          </a:xfrm>
          <a:prstGeom prst="rect">
            <a:avLst/>
          </a:prstGeom>
          <a:noFill/>
          <a:ln>
            <a:noFill/>
          </a:ln>
        </p:spPr>
        <p:txBody>
          <a:bodyPr lIns="0" tIns="12600" rIns="0" bIns="0">
            <a:spAutoFit/>
          </a:bodyPr>
          <a:lstStyle/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lang="el-GR" sz="1800" b="0" strike="noStrike" spc="77" dirty="0">
                <a:solidFill>
                  <a:srgbClr val="0097A7"/>
                </a:solidFill>
                <a:latin typeface="Arial"/>
              </a:rPr>
              <a:t>Κλιματική </a:t>
            </a:r>
            <a:r>
              <a:rPr lang="el-GR" spc="52" dirty="0" smtClean="0">
                <a:solidFill>
                  <a:srgbClr val="0097A7"/>
                </a:solidFill>
                <a:latin typeface="Arial"/>
              </a:rPr>
              <a:t>κρίση</a:t>
            </a:r>
            <a:r>
              <a:rPr lang="el-GR" sz="1800" b="0" strike="noStrike" spc="52" dirty="0" smtClean="0">
                <a:solidFill>
                  <a:srgbClr val="0097A7"/>
                </a:solidFill>
                <a:latin typeface="Arial"/>
              </a:rPr>
              <a:t> </a:t>
            </a:r>
            <a:r>
              <a:rPr lang="el-GR" sz="1800" b="0" strike="noStrike" spc="94" dirty="0">
                <a:solidFill>
                  <a:srgbClr val="0097A7"/>
                </a:solidFill>
                <a:latin typeface="Arial"/>
              </a:rPr>
              <a:t>και</a:t>
            </a:r>
            <a:r>
              <a:rPr lang="el-GR" sz="1800" b="0" strike="noStrike" spc="-290" dirty="0">
                <a:solidFill>
                  <a:srgbClr val="0097A7"/>
                </a:solidFill>
                <a:latin typeface="Arial"/>
              </a:rPr>
              <a:t> </a:t>
            </a:r>
            <a:r>
              <a:rPr lang="el-GR" sz="1800" b="0" strike="noStrike" spc="24" dirty="0">
                <a:solidFill>
                  <a:srgbClr val="0097A7"/>
                </a:solidFill>
                <a:latin typeface="Arial"/>
              </a:rPr>
              <a:t>Υγεία</a:t>
            </a:r>
            <a:endParaRPr lang="el-GR" sz="1800" b="0" strike="noStrike" spc="-1" dirty="0">
              <a:latin typeface="Calibri"/>
            </a:endParaRPr>
          </a:p>
        </p:txBody>
      </p:sp>
      <p:sp>
        <p:nvSpPr>
          <p:cNvPr id="246" name="CustomShape 2"/>
          <p:cNvSpPr/>
          <p:nvPr/>
        </p:nvSpPr>
        <p:spPr>
          <a:xfrm>
            <a:off x="384840" y="831600"/>
            <a:ext cx="8367840" cy="37773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spAutoFit/>
          </a:bodyPr>
          <a:lstStyle/>
          <a:p>
            <a:pPr marL="12600">
              <a:lnSpc>
                <a:spcPct val="116000"/>
              </a:lnSpc>
              <a:spcBef>
                <a:spcPts val="99"/>
              </a:spcBef>
            </a:pPr>
            <a:r>
              <a:rPr lang="el-GR" sz="1400" b="1" strike="noStrike" spc="32" dirty="0">
                <a:latin typeface="Arial"/>
              </a:rPr>
              <a:t>Βασική</a:t>
            </a:r>
            <a:r>
              <a:rPr lang="el-GR" sz="1400" b="1" strike="noStrike" spc="-26" dirty="0">
                <a:latin typeface="Arial"/>
              </a:rPr>
              <a:t> </a:t>
            </a:r>
            <a:r>
              <a:rPr lang="el-GR" sz="1400" b="1" strike="noStrike" spc="38" dirty="0">
                <a:latin typeface="Arial"/>
              </a:rPr>
              <a:t>επίπτωση</a:t>
            </a:r>
            <a:r>
              <a:rPr lang="el-GR" sz="1400" b="1" strike="noStrike" spc="-26" dirty="0">
                <a:latin typeface="Arial"/>
              </a:rPr>
              <a:t> </a:t>
            </a:r>
            <a:r>
              <a:rPr lang="el-GR" sz="1400" b="1" strike="noStrike" spc="49" dirty="0">
                <a:latin typeface="Arial"/>
              </a:rPr>
              <a:t>της</a:t>
            </a:r>
            <a:r>
              <a:rPr lang="el-GR" sz="1400" b="1" strike="noStrike" spc="-21" dirty="0">
                <a:latin typeface="Arial"/>
              </a:rPr>
              <a:t> </a:t>
            </a:r>
            <a:r>
              <a:rPr lang="el-GR" sz="1400" b="1" strike="noStrike" spc="83" dirty="0">
                <a:latin typeface="Arial"/>
              </a:rPr>
              <a:t>κλιματικής</a:t>
            </a:r>
            <a:r>
              <a:rPr lang="el-GR" sz="1400" b="1" strike="noStrike" spc="-26" dirty="0">
                <a:latin typeface="Arial"/>
              </a:rPr>
              <a:t> </a:t>
            </a:r>
            <a:r>
              <a:rPr lang="el-GR" sz="1400" b="1" spc="32" dirty="0" smtClean="0">
                <a:latin typeface="Arial"/>
              </a:rPr>
              <a:t>κρίσης</a:t>
            </a:r>
            <a:r>
              <a:rPr lang="el-GR" sz="1400" b="1" strike="noStrike" spc="-26" dirty="0" smtClean="0">
                <a:latin typeface="Arial"/>
              </a:rPr>
              <a:t> </a:t>
            </a:r>
            <a:r>
              <a:rPr lang="el-GR" sz="1400" b="1" strike="noStrike" spc="109" dirty="0">
                <a:latin typeface="Arial"/>
              </a:rPr>
              <a:t>είναι</a:t>
            </a:r>
            <a:r>
              <a:rPr lang="el-GR" sz="1400" b="1" strike="noStrike" spc="-21" dirty="0">
                <a:latin typeface="Arial"/>
              </a:rPr>
              <a:t> </a:t>
            </a:r>
            <a:r>
              <a:rPr lang="el-GR" sz="1400" b="1" strike="noStrike" spc="58" dirty="0">
                <a:latin typeface="Arial"/>
              </a:rPr>
              <a:t>η</a:t>
            </a:r>
            <a:r>
              <a:rPr lang="el-GR" sz="1400" b="1" strike="noStrike" spc="-26" dirty="0">
                <a:latin typeface="Arial"/>
              </a:rPr>
              <a:t> </a:t>
            </a:r>
            <a:r>
              <a:rPr lang="el-GR" sz="1400" b="1" strike="noStrike" spc="38" dirty="0">
                <a:latin typeface="Arial"/>
              </a:rPr>
              <a:t>αύξηση</a:t>
            </a:r>
            <a:r>
              <a:rPr lang="el-GR" sz="1400" b="1" strike="noStrike" spc="-21" dirty="0">
                <a:latin typeface="Arial"/>
              </a:rPr>
              <a:t> </a:t>
            </a:r>
            <a:r>
              <a:rPr lang="el-GR" sz="1400" b="1" strike="noStrike" spc="49" dirty="0">
                <a:latin typeface="Arial"/>
              </a:rPr>
              <a:t>της</a:t>
            </a:r>
            <a:r>
              <a:rPr lang="el-GR" sz="1400" b="1" strike="noStrike" spc="-26" dirty="0">
                <a:latin typeface="Arial"/>
              </a:rPr>
              <a:t> </a:t>
            </a:r>
            <a:r>
              <a:rPr lang="el-GR" sz="1400" b="1" strike="noStrike" spc="38" dirty="0">
                <a:latin typeface="Arial"/>
              </a:rPr>
              <a:t>συχνότητας</a:t>
            </a:r>
            <a:r>
              <a:rPr lang="el-GR" sz="1400" b="1" strike="noStrike" spc="-26" dirty="0">
                <a:latin typeface="Arial"/>
              </a:rPr>
              <a:t> </a:t>
            </a:r>
            <a:r>
              <a:rPr lang="el-GR" sz="1400" b="1" strike="noStrike" spc="97" dirty="0">
                <a:latin typeface="Arial"/>
              </a:rPr>
              <a:t>και</a:t>
            </a:r>
            <a:r>
              <a:rPr lang="el-GR" sz="1400" b="1" strike="noStrike" spc="-21" dirty="0">
                <a:latin typeface="Arial"/>
              </a:rPr>
              <a:t> </a:t>
            </a:r>
            <a:r>
              <a:rPr lang="el-GR" sz="1400" b="1" strike="noStrike" spc="49" dirty="0">
                <a:latin typeface="Arial"/>
              </a:rPr>
              <a:t>της</a:t>
            </a:r>
            <a:r>
              <a:rPr lang="el-GR" sz="1400" b="1" strike="noStrike" spc="-26" dirty="0">
                <a:latin typeface="Arial"/>
              </a:rPr>
              <a:t> </a:t>
            </a:r>
            <a:r>
              <a:rPr lang="el-GR" sz="1400" b="1" strike="noStrike" spc="43" dirty="0">
                <a:latin typeface="Arial"/>
              </a:rPr>
              <a:t>έντασης  </a:t>
            </a:r>
            <a:r>
              <a:rPr lang="el-GR" sz="1400" b="1" strike="noStrike" spc="52" dirty="0">
                <a:latin typeface="Arial"/>
              </a:rPr>
              <a:t>ακραίων</a:t>
            </a:r>
            <a:r>
              <a:rPr lang="el-GR" sz="1400" b="1" strike="noStrike" spc="-21" dirty="0">
                <a:latin typeface="Arial"/>
              </a:rPr>
              <a:t> </a:t>
            </a:r>
            <a:r>
              <a:rPr lang="el-GR" sz="1400" b="1" strike="noStrike" spc="72" dirty="0">
                <a:latin typeface="Arial"/>
              </a:rPr>
              <a:t>καιρικών</a:t>
            </a:r>
            <a:r>
              <a:rPr lang="el-GR" sz="1400" b="1" strike="noStrike" spc="-21" dirty="0">
                <a:latin typeface="Arial"/>
              </a:rPr>
              <a:t> </a:t>
            </a:r>
            <a:r>
              <a:rPr lang="el-GR" sz="1400" b="1" strike="noStrike" spc="69" dirty="0">
                <a:latin typeface="Arial"/>
              </a:rPr>
              <a:t>φαινομένων</a:t>
            </a:r>
            <a:r>
              <a:rPr lang="el-GR" sz="1400" b="1" strike="noStrike" spc="18" dirty="0">
                <a:latin typeface="Arial"/>
              </a:rPr>
              <a:t> </a:t>
            </a:r>
            <a:r>
              <a:rPr lang="el-GR" sz="1400" b="0" strike="noStrike" spc="18" dirty="0">
                <a:latin typeface="Arial"/>
              </a:rPr>
              <a:t>(πλημμύρες,</a:t>
            </a:r>
            <a:r>
              <a:rPr lang="el-GR" sz="1400" b="0" strike="noStrike" spc="-21" dirty="0">
                <a:latin typeface="Arial"/>
              </a:rPr>
              <a:t> </a:t>
            </a:r>
            <a:r>
              <a:rPr lang="el-GR" sz="1400" b="0" strike="noStrike" spc="24" dirty="0">
                <a:latin typeface="Arial"/>
              </a:rPr>
              <a:t>πυρκαγιές,</a:t>
            </a:r>
            <a:r>
              <a:rPr lang="el-GR" sz="1400" b="0" strike="noStrike" spc="-21" dirty="0">
                <a:latin typeface="Arial"/>
              </a:rPr>
              <a:t> </a:t>
            </a:r>
            <a:r>
              <a:rPr lang="el-GR" sz="1400" b="0" strike="noStrike" spc="52" dirty="0">
                <a:latin typeface="Arial"/>
              </a:rPr>
              <a:t>ανεμοστρόβιλοι)</a:t>
            </a:r>
            <a:r>
              <a:rPr lang="el-GR" sz="1400" b="0" strike="noStrike" spc="43" dirty="0">
                <a:latin typeface="Arial"/>
              </a:rPr>
              <a:t> </a:t>
            </a:r>
            <a:r>
              <a:rPr lang="el-GR" sz="1400" b="0" strike="noStrike" spc="38" dirty="0">
                <a:latin typeface="Arial"/>
              </a:rPr>
              <a:t>αλλά</a:t>
            </a:r>
            <a:r>
              <a:rPr lang="el-GR" sz="1400" b="0" strike="noStrike" spc="-21" dirty="0">
                <a:latin typeface="Arial"/>
              </a:rPr>
              <a:t> </a:t>
            </a:r>
            <a:r>
              <a:rPr lang="el-GR" sz="1400" b="0" strike="noStrike" spc="69" dirty="0">
                <a:latin typeface="Arial"/>
              </a:rPr>
              <a:t>και</a:t>
            </a:r>
            <a:r>
              <a:rPr lang="el-GR" sz="1400" b="0" strike="noStrike" spc="-12" dirty="0">
                <a:latin typeface="Arial"/>
              </a:rPr>
              <a:t> </a:t>
            </a:r>
            <a:r>
              <a:rPr lang="el-GR" sz="1400" b="0" strike="noStrike" spc="-12" dirty="0" smtClean="0">
                <a:latin typeface="Arial"/>
              </a:rPr>
              <a:t>η </a:t>
            </a:r>
            <a:r>
              <a:rPr lang="el-GR" sz="1400" b="1" strike="noStrike" spc="9" dirty="0" smtClean="0">
                <a:latin typeface="Arial"/>
              </a:rPr>
              <a:t>άνοδος</a:t>
            </a:r>
            <a:r>
              <a:rPr lang="el-GR" sz="1400" b="1" strike="noStrike" spc="-21" dirty="0" smtClean="0">
                <a:latin typeface="Arial"/>
              </a:rPr>
              <a:t> </a:t>
            </a:r>
            <a:r>
              <a:rPr lang="el-GR" sz="1400" b="1" strike="noStrike" spc="43" dirty="0">
                <a:latin typeface="Arial"/>
              </a:rPr>
              <a:t>της  </a:t>
            </a:r>
            <a:r>
              <a:rPr lang="el-GR" sz="1400" b="1" strike="noStrike" spc="38" dirty="0">
                <a:latin typeface="Arial"/>
              </a:rPr>
              <a:t>στάθμης </a:t>
            </a:r>
            <a:r>
              <a:rPr lang="el-GR" sz="1400" b="1" strike="noStrike" spc="49" dirty="0">
                <a:latin typeface="Arial"/>
              </a:rPr>
              <a:t>της </a:t>
            </a:r>
            <a:r>
              <a:rPr lang="el-GR" sz="1400" b="1" strike="noStrike" spc="18" dirty="0">
                <a:latin typeface="Arial"/>
              </a:rPr>
              <a:t>θάλασσας </a:t>
            </a:r>
            <a:r>
              <a:rPr lang="el-GR" sz="1400" b="0" strike="noStrike" spc="24" dirty="0">
                <a:latin typeface="Arial"/>
              </a:rPr>
              <a:t>που </a:t>
            </a:r>
            <a:r>
              <a:rPr lang="el-GR" sz="1400" b="0" strike="noStrike" spc="43" dirty="0">
                <a:latin typeface="Arial"/>
              </a:rPr>
              <a:t>θα </a:t>
            </a:r>
            <a:r>
              <a:rPr lang="el-GR" sz="1400" b="0" strike="noStrike" spc="38" dirty="0">
                <a:latin typeface="Arial"/>
              </a:rPr>
              <a:t>επηρεάσει </a:t>
            </a:r>
            <a:r>
              <a:rPr lang="el-GR" sz="1400" b="0" strike="noStrike" spc="72" dirty="0">
                <a:latin typeface="Arial"/>
              </a:rPr>
              <a:t>την οικονομική </a:t>
            </a:r>
            <a:r>
              <a:rPr lang="el-GR" sz="1400" b="0" strike="noStrike" spc="69" dirty="0">
                <a:latin typeface="Arial"/>
              </a:rPr>
              <a:t>και </a:t>
            </a:r>
            <a:r>
              <a:rPr lang="el-GR" sz="1400" b="0" strike="noStrike" spc="63" dirty="0">
                <a:latin typeface="Arial"/>
              </a:rPr>
              <a:t>κοινωνική δραστηριότητα </a:t>
            </a:r>
            <a:r>
              <a:rPr lang="el-GR" sz="1400" b="0" strike="noStrike" spc="69" dirty="0">
                <a:latin typeface="Arial"/>
              </a:rPr>
              <a:t>και </a:t>
            </a:r>
            <a:r>
              <a:rPr lang="el-GR" sz="1400" b="0" strike="noStrike" spc="83" dirty="0">
                <a:latin typeface="Arial"/>
              </a:rPr>
              <a:t>τις  </a:t>
            </a:r>
            <a:r>
              <a:rPr lang="el-GR" sz="1400" b="0" strike="noStrike" spc="29" dirty="0">
                <a:latin typeface="Arial"/>
              </a:rPr>
              <a:t>υποδομές</a:t>
            </a:r>
            <a:r>
              <a:rPr lang="el-GR" sz="1400" b="0" strike="noStrike" spc="-32" dirty="0">
                <a:latin typeface="Arial"/>
              </a:rPr>
              <a:t> </a:t>
            </a:r>
            <a:r>
              <a:rPr lang="el-GR" sz="1400" b="0" strike="noStrike" spc="58" dirty="0">
                <a:latin typeface="Arial"/>
              </a:rPr>
              <a:t>στις</a:t>
            </a:r>
            <a:r>
              <a:rPr lang="el-GR" sz="1400" b="0" strike="noStrike" spc="-32" dirty="0">
                <a:latin typeface="Arial"/>
              </a:rPr>
              <a:t> </a:t>
            </a:r>
            <a:r>
              <a:rPr lang="el-GR" sz="1400" b="0" strike="noStrike" spc="38" dirty="0">
                <a:latin typeface="Arial"/>
              </a:rPr>
              <a:t>παράκτιες</a:t>
            </a:r>
            <a:r>
              <a:rPr lang="el-GR" sz="1400" b="0" strike="noStrike" spc="-32" dirty="0">
                <a:latin typeface="Arial"/>
              </a:rPr>
              <a:t> </a:t>
            </a:r>
            <a:r>
              <a:rPr lang="el-GR" sz="1400" b="0" strike="noStrike" spc="69" dirty="0">
                <a:latin typeface="Arial"/>
              </a:rPr>
              <a:t>και</a:t>
            </a:r>
            <a:r>
              <a:rPr lang="el-GR" sz="1400" b="0" strike="noStrike" spc="-32" dirty="0">
                <a:latin typeface="Arial"/>
              </a:rPr>
              <a:t> </a:t>
            </a:r>
            <a:r>
              <a:rPr lang="el-GR" sz="1400" b="0" strike="noStrike" spc="52" dirty="0">
                <a:latin typeface="Arial"/>
              </a:rPr>
              <a:t>νησιωτικές</a:t>
            </a:r>
            <a:r>
              <a:rPr lang="el-GR" sz="1400" b="0" strike="noStrike" spc="-32" dirty="0">
                <a:latin typeface="Arial"/>
              </a:rPr>
              <a:t> </a:t>
            </a:r>
            <a:r>
              <a:rPr lang="el-GR" sz="1400" b="0" strike="noStrike" spc="29" dirty="0">
                <a:latin typeface="Arial"/>
              </a:rPr>
              <a:t>περιοχές.</a:t>
            </a:r>
            <a:endParaRPr lang="el-GR" sz="1400" b="0" strike="noStrike" spc="-1" dirty="0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11"/>
              </a:spcBef>
            </a:pPr>
            <a:endParaRPr lang="el-GR" sz="1400" b="0" strike="noStrike" spc="-1" dirty="0">
              <a:latin typeface="Arial"/>
            </a:endParaRPr>
          </a:p>
          <a:p>
            <a:pPr marL="24840">
              <a:lnSpc>
                <a:spcPts val="1650"/>
              </a:lnSpc>
            </a:pPr>
            <a:r>
              <a:rPr lang="el-GR" sz="1400" b="0" strike="noStrike" spc="18" dirty="0">
                <a:latin typeface="Arial"/>
              </a:rPr>
              <a:t>Η </a:t>
            </a:r>
            <a:r>
              <a:rPr lang="el-GR" sz="1400" b="0" strike="noStrike" spc="72" dirty="0">
                <a:latin typeface="Arial"/>
              </a:rPr>
              <a:t>κλιματική </a:t>
            </a:r>
            <a:r>
              <a:rPr lang="el-GR" sz="1400" b="0" strike="noStrike" spc="38" dirty="0">
                <a:latin typeface="Arial"/>
              </a:rPr>
              <a:t>αλλαγή </a:t>
            </a:r>
            <a:r>
              <a:rPr lang="el-GR" sz="1400" b="0" strike="noStrike" spc="43" dirty="0">
                <a:latin typeface="Arial"/>
              </a:rPr>
              <a:t>επηρεάζει </a:t>
            </a:r>
            <a:r>
              <a:rPr lang="el-GR" sz="1400" b="1" strike="noStrike" spc="58" dirty="0">
                <a:latin typeface="Arial"/>
              </a:rPr>
              <a:t>κοινωνικούς </a:t>
            </a:r>
            <a:r>
              <a:rPr lang="el-GR" sz="1400" b="1" strike="noStrike" spc="97" dirty="0">
                <a:latin typeface="Arial"/>
              </a:rPr>
              <a:t>και </a:t>
            </a:r>
            <a:r>
              <a:rPr lang="el-GR" sz="1400" b="1" strike="noStrike" spc="58" dirty="0">
                <a:latin typeface="Arial"/>
              </a:rPr>
              <a:t>περιβαλλοντικούς </a:t>
            </a:r>
            <a:r>
              <a:rPr lang="el-GR" sz="1400" b="1" strike="noStrike" spc="29" dirty="0">
                <a:latin typeface="Arial"/>
              </a:rPr>
              <a:t>παράγοντες </a:t>
            </a:r>
            <a:r>
              <a:rPr lang="el-GR" sz="1400" b="1" strike="noStrike" spc="12" dirty="0">
                <a:latin typeface="Arial"/>
              </a:rPr>
              <a:t>που </a:t>
            </a:r>
            <a:r>
              <a:rPr lang="el-GR" sz="1400" b="1" strike="noStrike" spc="109" dirty="0">
                <a:latin typeface="Arial"/>
              </a:rPr>
              <a:t>είναι  </a:t>
            </a:r>
            <a:r>
              <a:rPr lang="el-GR" sz="1400" b="1" strike="noStrike" spc="72" dirty="0">
                <a:latin typeface="Arial"/>
              </a:rPr>
              <a:t>καθοριστικοί</a:t>
            </a:r>
            <a:r>
              <a:rPr lang="el-GR" sz="1400" b="1" strike="noStrike" spc="-32" dirty="0">
                <a:latin typeface="Arial"/>
              </a:rPr>
              <a:t> </a:t>
            </a:r>
            <a:r>
              <a:rPr lang="el-GR" sz="1400" b="1" strike="noStrike" spc="72" dirty="0">
                <a:latin typeface="Arial"/>
              </a:rPr>
              <a:t>για</a:t>
            </a:r>
            <a:r>
              <a:rPr lang="el-GR" sz="1400" b="1" strike="noStrike" spc="-26" dirty="0">
                <a:latin typeface="Arial"/>
              </a:rPr>
              <a:t> </a:t>
            </a:r>
            <a:r>
              <a:rPr lang="el-GR" sz="1400" b="1" strike="noStrike" spc="72" dirty="0">
                <a:latin typeface="Arial"/>
              </a:rPr>
              <a:t>την</a:t>
            </a:r>
            <a:r>
              <a:rPr lang="el-GR" sz="1400" b="1" strike="noStrike" spc="-26" dirty="0">
                <a:latin typeface="Arial"/>
              </a:rPr>
              <a:t> </a:t>
            </a:r>
            <a:r>
              <a:rPr lang="el-GR" sz="1400" b="1" strike="noStrike" spc="83" dirty="0">
                <a:latin typeface="Arial"/>
              </a:rPr>
              <a:t>υγεία</a:t>
            </a:r>
            <a:r>
              <a:rPr lang="el-GR" sz="1400" b="1" strike="noStrike" spc="-21" dirty="0">
                <a:latin typeface="Arial"/>
              </a:rPr>
              <a:t> </a:t>
            </a:r>
            <a:r>
              <a:rPr lang="el-GR" sz="1400" b="0" strike="noStrike" spc="18" dirty="0">
                <a:latin typeface="Arial"/>
              </a:rPr>
              <a:t>(καθαρός</a:t>
            </a:r>
            <a:r>
              <a:rPr lang="el-GR" sz="1400" b="0" strike="noStrike" spc="-26" dirty="0">
                <a:latin typeface="Arial"/>
              </a:rPr>
              <a:t> </a:t>
            </a:r>
            <a:r>
              <a:rPr lang="el-GR" sz="1400" b="0" strike="noStrike" spc="12" dirty="0">
                <a:latin typeface="Arial"/>
              </a:rPr>
              <a:t>αέρας,</a:t>
            </a:r>
            <a:r>
              <a:rPr lang="el-GR" sz="1400" b="0" strike="noStrike" spc="-26" dirty="0">
                <a:latin typeface="Arial"/>
              </a:rPr>
              <a:t> </a:t>
            </a:r>
            <a:r>
              <a:rPr lang="el-GR" sz="1400" b="0" strike="noStrike" spc="43" dirty="0">
                <a:latin typeface="Arial"/>
              </a:rPr>
              <a:t>πόσιμο</a:t>
            </a:r>
            <a:r>
              <a:rPr lang="el-GR" sz="1400" b="0" strike="noStrike" spc="-26" dirty="0">
                <a:latin typeface="Arial"/>
              </a:rPr>
              <a:t> </a:t>
            </a:r>
            <a:r>
              <a:rPr lang="el-GR" sz="1400" b="0" strike="noStrike" spc="29" dirty="0">
                <a:latin typeface="Arial"/>
              </a:rPr>
              <a:t>νερό,</a:t>
            </a:r>
            <a:r>
              <a:rPr lang="el-GR" sz="1400" b="0" strike="noStrike" spc="-26" dirty="0">
                <a:latin typeface="Arial"/>
              </a:rPr>
              <a:t> </a:t>
            </a:r>
            <a:r>
              <a:rPr lang="el-GR" sz="1400" b="0" strike="noStrike" spc="38" dirty="0">
                <a:latin typeface="Arial"/>
              </a:rPr>
              <a:t>επάρκεια</a:t>
            </a:r>
            <a:r>
              <a:rPr lang="el-GR" sz="1400" b="0" strike="noStrike" spc="-26" dirty="0">
                <a:latin typeface="Arial"/>
              </a:rPr>
              <a:t> </a:t>
            </a:r>
            <a:r>
              <a:rPr lang="el-GR" sz="1400" b="0" strike="noStrike" spc="58" dirty="0">
                <a:latin typeface="Arial"/>
              </a:rPr>
              <a:t>τροφής</a:t>
            </a:r>
            <a:r>
              <a:rPr lang="el-GR" sz="1400" b="0" strike="noStrike" spc="-26" dirty="0">
                <a:latin typeface="Arial"/>
              </a:rPr>
              <a:t> </a:t>
            </a:r>
            <a:r>
              <a:rPr lang="el-GR" sz="1400" b="0" strike="noStrike" spc="89" dirty="0">
                <a:latin typeface="Arial"/>
              </a:rPr>
              <a:t>κι</a:t>
            </a:r>
            <a:r>
              <a:rPr lang="el-GR" sz="1400" b="0" strike="noStrike" spc="-26" dirty="0">
                <a:latin typeface="Arial"/>
              </a:rPr>
              <a:t> </a:t>
            </a:r>
            <a:r>
              <a:rPr lang="el-GR" sz="1400" b="0" strike="noStrike" spc="38" dirty="0">
                <a:latin typeface="Arial"/>
              </a:rPr>
              <a:t>ασφαλής</a:t>
            </a:r>
            <a:r>
              <a:rPr lang="el-GR" sz="1400" b="0" strike="noStrike" spc="-26" dirty="0">
                <a:latin typeface="Arial"/>
              </a:rPr>
              <a:t> </a:t>
            </a:r>
            <a:r>
              <a:rPr lang="el-GR" sz="1400" b="0" strike="noStrike" spc="58" dirty="0">
                <a:latin typeface="Arial"/>
              </a:rPr>
              <a:t>κατοικία,  μετακινήσεις </a:t>
            </a:r>
            <a:r>
              <a:rPr lang="el-GR" sz="1400" b="0" strike="noStrike" spc="24" dirty="0">
                <a:latin typeface="Arial"/>
              </a:rPr>
              <a:t>ζωνών </a:t>
            </a:r>
            <a:r>
              <a:rPr lang="el-GR" sz="1400" b="0" strike="noStrike" spc="38" dirty="0">
                <a:latin typeface="Arial"/>
              </a:rPr>
              <a:t>ασθενειών</a:t>
            </a:r>
            <a:r>
              <a:rPr lang="el-GR" sz="1400" b="0" strike="noStrike" spc="-182" dirty="0">
                <a:latin typeface="Arial"/>
              </a:rPr>
              <a:t> </a:t>
            </a:r>
            <a:r>
              <a:rPr lang="el-GR" sz="1400" b="0" strike="noStrike" spc="-7" dirty="0">
                <a:latin typeface="Arial"/>
              </a:rPr>
              <a:t>κα).</a:t>
            </a:r>
            <a:endParaRPr lang="el-GR" sz="1400" b="0" strike="noStrike" spc="-1" dirty="0">
              <a:latin typeface="Arial"/>
            </a:endParaRPr>
          </a:p>
          <a:p>
            <a:pPr marL="24840">
              <a:lnSpc>
                <a:spcPts val="1650"/>
              </a:lnSpc>
              <a:spcBef>
                <a:spcPts val="1650"/>
              </a:spcBef>
            </a:pPr>
            <a:r>
              <a:rPr lang="el-GR" sz="1400" b="0" strike="noStrike" spc="63" dirty="0">
                <a:latin typeface="Arial"/>
              </a:rPr>
              <a:t>Μεταξύ</a:t>
            </a:r>
            <a:r>
              <a:rPr lang="el-GR" sz="1400" b="0" strike="noStrike" spc="-26" dirty="0">
                <a:latin typeface="Arial"/>
              </a:rPr>
              <a:t> </a:t>
            </a:r>
            <a:r>
              <a:rPr lang="el-GR" sz="1400" b="0" strike="noStrike" spc="12" dirty="0">
                <a:latin typeface="Arial"/>
              </a:rPr>
              <a:t>2030</a:t>
            </a:r>
            <a:r>
              <a:rPr lang="el-GR" sz="1400" b="0" strike="noStrike" spc="-26" dirty="0">
                <a:latin typeface="Arial"/>
              </a:rPr>
              <a:t> </a:t>
            </a:r>
            <a:r>
              <a:rPr lang="el-GR" sz="1400" b="0" strike="noStrike" spc="69" dirty="0">
                <a:latin typeface="Arial"/>
              </a:rPr>
              <a:t>και</a:t>
            </a:r>
            <a:r>
              <a:rPr lang="el-GR" sz="1400" b="0" strike="noStrike" spc="-26" dirty="0">
                <a:latin typeface="Arial"/>
              </a:rPr>
              <a:t> </a:t>
            </a:r>
            <a:r>
              <a:rPr lang="el-GR" sz="1400" b="0" strike="noStrike" spc="-1" dirty="0">
                <a:latin typeface="Arial"/>
              </a:rPr>
              <a:t>2050,</a:t>
            </a:r>
            <a:r>
              <a:rPr lang="el-GR" sz="1400" b="0" strike="noStrike" spc="-21" dirty="0">
                <a:latin typeface="Arial"/>
              </a:rPr>
              <a:t> </a:t>
            </a:r>
            <a:r>
              <a:rPr lang="el-GR" sz="1400" b="0" strike="noStrike" spc="77" dirty="0">
                <a:latin typeface="Arial"/>
              </a:rPr>
              <a:t>η</a:t>
            </a:r>
            <a:r>
              <a:rPr lang="el-GR" sz="1400" b="0" strike="noStrike" spc="-26" dirty="0">
                <a:latin typeface="Arial"/>
              </a:rPr>
              <a:t> </a:t>
            </a:r>
            <a:r>
              <a:rPr lang="el-GR" sz="1400" b="0" strike="noStrike" spc="72" dirty="0">
                <a:latin typeface="Arial"/>
              </a:rPr>
              <a:t>κλιματική</a:t>
            </a:r>
            <a:r>
              <a:rPr lang="el-GR" sz="1400" b="0" strike="noStrike" spc="-26" dirty="0">
                <a:latin typeface="Arial"/>
              </a:rPr>
              <a:t> </a:t>
            </a:r>
            <a:r>
              <a:rPr lang="el-GR" sz="1400" b="0" strike="noStrike" spc="38" dirty="0">
                <a:latin typeface="Arial"/>
              </a:rPr>
              <a:t>αλλαγή</a:t>
            </a:r>
            <a:r>
              <a:rPr lang="el-GR" sz="1400" b="0" strike="noStrike" spc="-26" dirty="0">
                <a:latin typeface="Arial"/>
              </a:rPr>
              <a:t> </a:t>
            </a:r>
            <a:r>
              <a:rPr lang="el-GR" sz="1400" b="0" strike="noStrike" spc="58" dirty="0">
                <a:latin typeface="Arial"/>
              </a:rPr>
              <a:t>αναμένεται</a:t>
            </a:r>
            <a:r>
              <a:rPr lang="el-GR" sz="1400" b="0" strike="noStrike" spc="-21" dirty="0">
                <a:latin typeface="Arial"/>
              </a:rPr>
              <a:t> </a:t>
            </a:r>
            <a:r>
              <a:rPr lang="el-GR" sz="1400" b="0" strike="noStrike" spc="43" dirty="0">
                <a:latin typeface="Arial"/>
              </a:rPr>
              <a:t>να</a:t>
            </a:r>
            <a:r>
              <a:rPr lang="el-GR" sz="1400" b="0" strike="noStrike" spc="-26" dirty="0">
                <a:latin typeface="Arial"/>
              </a:rPr>
              <a:t> </a:t>
            </a:r>
            <a:r>
              <a:rPr lang="el-GR" sz="1400" b="0" strike="noStrike" spc="32" dirty="0">
                <a:latin typeface="Arial"/>
              </a:rPr>
              <a:t>προκαλέσει</a:t>
            </a:r>
            <a:r>
              <a:rPr lang="el-GR" sz="1400" b="0" strike="noStrike" spc="-26" dirty="0">
                <a:latin typeface="Arial"/>
              </a:rPr>
              <a:t> </a:t>
            </a:r>
            <a:r>
              <a:rPr lang="el-GR" sz="1400" b="0" strike="noStrike" spc="32" dirty="0">
                <a:latin typeface="Arial"/>
              </a:rPr>
              <a:t>περίπου</a:t>
            </a:r>
            <a:r>
              <a:rPr lang="el-GR" sz="1400" b="0" strike="noStrike" spc="-21" dirty="0">
                <a:latin typeface="Arial"/>
              </a:rPr>
              <a:t> </a:t>
            </a:r>
            <a:r>
              <a:rPr lang="el-GR" sz="1400" b="0" strike="noStrike" spc="9" dirty="0">
                <a:latin typeface="Arial"/>
              </a:rPr>
              <a:t>250.000</a:t>
            </a:r>
            <a:r>
              <a:rPr lang="el-GR" sz="1400" b="0" strike="noStrike" spc="-26" dirty="0">
                <a:latin typeface="Arial"/>
              </a:rPr>
              <a:t> </a:t>
            </a:r>
            <a:r>
              <a:rPr lang="el-GR" sz="1400" b="0" strike="noStrike" spc="32" dirty="0">
                <a:latin typeface="Arial"/>
              </a:rPr>
              <a:t>πρόσθετους  </a:t>
            </a:r>
            <a:r>
              <a:rPr lang="el-GR" sz="1400" b="0" strike="noStrike" spc="49" dirty="0">
                <a:latin typeface="Arial"/>
              </a:rPr>
              <a:t>θανάτους</a:t>
            </a:r>
            <a:r>
              <a:rPr lang="el-GR" sz="1400" b="0" strike="noStrike" spc="-32" dirty="0">
                <a:latin typeface="Arial"/>
              </a:rPr>
              <a:t> </a:t>
            </a:r>
            <a:r>
              <a:rPr lang="el-GR" sz="1400" b="0" strike="noStrike" spc="32" dirty="0">
                <a:latin typeface="Arial"/>
              </a:rPr>
              <a:t>ετησίως,</a:t>
            </a:r>
            <a:r>
              <a:rPr lang="el-GR" sz="1400" b="0" strike="noStrike" spc="-26" dirty="0">
                <a:latin typeface="Arial"/>
              </a:rPr>
              <a:t> </a:t>
            </a:r>
            <a:r>
              <a:rPr lang="el-GR" sz="1400" b="0" strike="noStrike" spc="12" dirty="0">
                <a:latin typeface="Arial"/>
              </a:rPr>
              <a:t>από</a:t>
            </a:r>
            <a:r>
              <a:rPr lang="el-GR" sz="1400" b="0" strike="noStrike" spc="-26" dirty="0">
                <a:latin typeface="Arial"/>
              </a:rPr>
              <a:t> </a:t>
            </a:r>
            <a:r>
              <a:rPr lang="el-GR" sz="1400" b="0" strike="noStrike" spc="72" dirty="0">
                <a:latin typeface="Arial"/>
              </a:rPr>
              <a:t>τον</a:t>
            </a:r>
            <a:r>
              <a:rPr lang="el-GR" sz="1400" b="0" strike="noStrike" spc="-1" dirty="0">
                <a:latin typeface="Arial"/>
              </a:rPr>
              <a:t> </a:t>
            </a:r>
            <a:r>
              <a:rPr lang="el-GR" sz="1400" b="1" strike="noStrike" spc="38" dirty="0">
                <a:latin typeface="Arial"/>
              </a:rPr>
              <a:t>υποσιτισμό</a:t>
            </a:r>
            <a:r>
              <a:rPr lang="el-GR" sz="1400" b="0" strike="noStrike" spc="38" dirty="0">
                <a:latin typeface="Arial"/>
              </a:rPr>
              <a:t>,</a:t>
            </a:r>
            <a:r>
              <a:rPr lang="el-GR" sz="1400" b="0" strike="noStrike" spc="-32" dirty="0">
                <a:latin typeface="Arial"/>
              </a:rPr>
              <a:t> </a:t>
            </a:r>
            <a:r>
              <a:rPr lang="el-GR" sz="1400" b="0" strike="noStrike" spc="72" dirty="0">
                <a:latin typeface="Arial"/>
              </a:rPr>
              <a:t>την</a:t>
            </a:r>
            <a:r>
              <a:rPr lang="el-GR" sz="1400" b="0" strike="noStrike" spc="-21" dirty="0">
                <a:latin typeface="Arial"/>
              </a:rPr>
              <a:t> </a:t>
            </a:r>
            <a:r>
              <a:rPr lang="el-GR" sz="1400" b="1" strike="noStrike" spc="38" dirty="0">
                <a:latin typeface="Arial"/>
              </a:rPr>
              <a:t>ελονοσία</a:t>
            </a:r>
            <a:r>
              <a:rPr lang="el-GR" sz="1400" b="0" strike="noStrike" spc="38" dirty="0">
                <a:latin typeface="Arial"/>
              </a:rPr>
              <a:t>,</a:t>
            </a:r>
            <a:r>
              <a:rPr lang="el-GR" sz="1400" b="0" strike="noStrike" spc="-26" dirty="0">
                <a:latin typeface="Arial"/>
              </a:rPr>
              <a:t> </a:t>
            </a:r>
            <a:r>
              <a:rPr lang="el-GR" sz="1400" b="0" strike="noStrike" spc="89" dirty="0">
                <a:latin typeface="Arial"/>
              </a:rPr>
              <a:t>τη</a:t>
            </a:r>
            <a:r>
              <a:rPr lang="el-GR" sz="1400" b="0" strike="noStrike" spc="-26" dirty="0">
                <a:latin typeface="Arial"/>
              </a:rPr>
              <a:t> </a:t>
            </a:r>
            <a:r>
              <a:rPr lang="el-GR" sz="1400" b="1" strike="noStrike" spc="52" dirty="0">
                <a:latin typeface="Arial"/>
              </a:rPr>
              <a:t>διάρροια</a:t>
            </a:r>
            <a:r>
              <a:rPr lang="el-GR" sz="1400" b="1" strike="noStrike" spc="-26" dirty="0">
                <a:latin typeface="Arial"/>
              </a:rPr>
              <a:t> </a:t>
            </a:r>
            <a:r>
              <a:rPr lang="el-GR" sz="1400" b="0" strike="noStrike" spc="69" dirty="0">
                <a:latin typeface="Arial"/>
              </a:rPr>
              <a:t>και</a:t>
            </a:r>
            <a:r>
              <a:rPr lang="el-GR" sz="1400" b="0" strike="noStrike" spc="-26" dirty="0">
                <a:latin typeface="Arial"/>
              </a:rPr>
              <a:t> </a:t>
            </a:r>
            <a:r>
              <a:rPr lang="el-GR" sz="1400" b="0" strike="noStrike" spc="83" dirty="0">
                <a:latin typeface="Arial"/>
              </a:rPr>
              <a:t>το</a:t>
            </a:r>
            <a:r>
              <a:rPr lang="el-GR" sz="1400" b="0" strike="noStrike" spc="-21" dirty="0">
                <a:latin typeface="Arial"/>
              </a:rPr>
              <a:t> </a:t>
            </a:r>
            <a:r>
              <a:rPr lang="el-GR" sz="1400" b="1" strike="noStrike" spc="72" dirty="0">
                <a:latin typeface="Arial"/>
              </a:rPr>
              <a:t>θερμικό</a:t>
            </a:r>
            <a:r>
              <a:rPr lang="el-GR" sz="1400" b="1" strike="noStrike" spc="-32" dirty="0">
                <a:latin typeface="Arial"/>
              </a:rPr>
              <a:t> </a:t>
            </a:r>
            <a:r>
              <a:rPr lang="el-GR" sz="1400" b="1" strike="noStrike" spc="-1" dirty="0">
                <a:latin typeface="Arial"/>
              </a:rPr>
              <a:t>άγχος</a:t>
            </a:r>
            <a:r>
              <a:rPr lang="el-GR" sz="1400" b="0" strike="noStrike" spc="-1" dirty="0">
                <a:latin typeface="Arial"/>
              </a:rPr>
              <a:t>.</a:t>
            </a:r>
          </a:p>
          <a:p>
            <a:pPr marL="24840">
              <a:lnSpc>
                <a:spcPts val="1650"/>
              </a:lnSpc>
              <a:spcBef>
                <a:spcPts val="1650"/>
              </a:spcBef>
            </a:pPr>
            <a:r>
              <a:rPr lang="el-GR" sz="1400" b="0" strike="noStrike" spc="-21" dirty="0">
                <a:latin typeface="Arial"/>
              </a:rPr>
              <a:t>Τα </a:t>
            </a:r>
            <a:r>
              <a:rPr lang="el-GR" sz="1400" b="0" strike="noStrike" spc="52" dirty="0">
                <a:latin typeface="Arial"/>
              </a:rPr>
              <a:t>δημόσια </a:t>
            </a:r>
            <a:r>
              <a:rPr lang="el-GR" sz="1400" b="0" strike="noStrike" spc="49" dirty="0">
                <a:latin typeface="Arial"/>
              </a:rPr>
              <a:t>συστήματα υγείας επηρεάζονται </a:t>
            </a:r>
            <a:r>
              <a:rPr lang="el-GR" sz="1400" b="0" strike="noStrike" spc="58" dirty="0">
                <a:latin typeface="Arial"/>
              </a:rPr>
              <a:t>ήδη </a:t>
            </a:r>
            <a:r>
              <a:rPr lang="el-GR" sz="1400" b="0" strike="noStrike" spc="12" dirty="0">
                <a:latin typeface="Arial"/>
              </a:rPr>
              <a:t>από </a:t>
            </a:r>
            <a:r>
              <a:rPr lang="el-GR" sz="1400" b="0" strike="noStrike" spc="72" dirty="0">
                <a:latin typeface="Arial"/>
              </a:rPr>
              <a:t>την </a:t>
            </a:r>
            <a:r>
              <a:rPr lang="el-GR" sz="1400" b="0" strike="noStrike" spc="43" dirty="0">
                <a:latin typeface="Arial"/>
              </a:rPr>
              <a:t>εξελισσόμενη </a:t>
            </a:r>
            <a:r>
              <a:rPr lang="el-GR" sz="1400" b="0" strike="noStrike" spc="72" dirty="0">
                <a:latin typeface="Arial"/>
              </a:rPr>
              <a:t>κλιματική </a:t>
            </a:r>
            <a:r>
              <a:rPr lang="el-GR" sz="1400" spc="24" dirty="0" smtClean="0">
                <a:latin typeface="Arial"/>
              </a:rPr>
              <a:t>κρίση</a:t>
            </a:r>
            <a:r>
              <a:rPr lang="el-GR" sz="1400" b="0" strike="noStrike" spc="24" dirty="0" smtClean="0">
                <a:latin typeface="Arial"/>
              </a:rPr>
              <a:t>, </a:t>
            </a:r>
            <a:r>
              <a:rPr lang="el-GR" sz="1400" b="0" strike="noStrike" spc="18" dirty="0">
                <a:latin typeface="Arial"/>
              </a:rPr>
              <a:t>ενώ  </a:t>
            </a:r>
            <a:r>
              <a:rPr lang="el-GR" sz="1400" b="0" strike="noStrike" spc="32" dirty="0">
                <a:latin typeface="Arial"/>
              </a:rPr>
              <a:t>περιοχές</a:t>
            </a:r>
            <a:r>
              <a:rPr lang="el-GR" sz="1400" b="0" strike="noStrike" spc="-26" dirty="0">
                <a:latin typeface="Arial"/>
              </a:rPr>
              <a:t> </a:t>
            </a:r>
            <a:r>
              <a:rPr lang="el-GR" sz="1400" b="0" strike="noStrike" spc="43" dirty="0">
                <a:latin typeface="Arial"/>
              </a:rPr>
              <a:t>με</a:t>
            </a:r>
            <a:r>
              <a:rPr lang="el-GR" sz="1400" b="0" strike="noStrike" spc="-26" dirty="0">
                <a:latin typeface="Arial"/>
              </a:rPr>
              <a:t> </a:t>
            </a:r>
            <a:r>
              <a:rPr lang="el-GR" sz="1400" b="0" strike="noStrike" spc="38" dirty="0">
                <a:latin typeface="Arial"/>
              </a:rPr>
              <a:t>ασθενείς</a:t>
            </a:r>
            <a:r>
              <a:rPr lang="el-GR" sz="1400" b="0" strike="noStrike" spc="-26" dirty="0">
                <a:latin typeface="Arial"/>
              </a:rPr>
              <a:t> </a:t>
            </a:r>
            <a:r>
              <a:rPr lang="el-GR" sz="1400" b="0" strike="noStrike" spc="29" dirty="0">
                <a:latin typeface="Arial"/>
              </a:rPr>
              <a:t>υποδομές</a:t>
            </a:r>
            <a:r>
              <a:rPr lang="el-GR" sz="1400" b="0" strike="noStrike" spc="-26" dirty="0">
                <a:latin typeface="Arial"/>
              </a:rPr>
              <a:t> </a:t>
            </a:r>
            <a:r>
              <a:rPr lang="el-GR" sz="1400" b="0" strike="noStrike" spc="49" dirty="0">
                <a:latin typeface="Arial"/>
              </a:rPr>
              <a:t>υγείας</a:t>
            </a:r>
            <a:r>
              <a:rPr lang="el-GR" sz="1400" b="0" strike="noStrike" spc="-26" dirty="0">
                <a:latin typeface="Arial"/>
              </a:rPr>
              <a:t> </a:t>
            </a:r>
            <a:r>
              <a:rPr lang="el-GR" sz="1400" b="0" strike="noStrike" spc="-21" dirty="0">
                <a:latin typeface="Arial"/>
              </a:rPr>
              <a:t>-</a:t>
            </a:r>
            <a:r>
              <a:rPr lang="el-GR" sz="1400" b="0" strike="noStrike" spc="-26" dirty="0">
                <a:latin typeface="Arial"/>
              </a:rPr>
              <a:t> </a:t>
            </a:r>
            <a:r>
              <a:rPr lang="el-GR" sz="1400" b="0" strike="noStrike" spc="43" dirty="0">
                <a:latin typeface="Arial"/>
              </a:rPr>
              <a:t>κυρίως</a:t>
            </a:r>
            <a:r>
              <a:rPr lang="el-GR" sz="1400" b="0" strike="noStrike" spc="-26" dirty="0">
                <a:latin typeface="Arial"/>
              </a:rPr>
              <a:t> </a:t>
            </a:r>
            <a:r>
              <a:rPr lang="el-GR" sz="1400" b="0" strike="noStrike" spc="58" dirty="0">
                <a:latin typeface="Arial"/>
              </a:rPr>
              <a:t>στις</a:t>
            </a:r>
            <a:r>
              <a:rPr lang="el-GR" sz="1400" b="0" strike="noStrike" spc="49" dirty="0">
                <a:latin typeface="Arial"/>
              </a:rPr>
              <a:t> </a:t>
            </a:r>
            <a:r>
              <a:rPr lang="el-GR" sz="1400" b="1" strike="noStrike" spc="32" dirty="0">
                <a:latin typeface="Arial"/>
              </a:rPr>
              <a:t>αναπτυσσόμενες</a:t>
            </a:r>
            <a:r>
              <a:rPr lang="el-GR" sz="1400" b="1" strike="noStrike" spc="-21" dirty="0">
                <a:latin typeface="Arial"/>
              </a:rPr>
              <a:t> </a:t>
            </a:r>
            <a:r>
              <a:rPr lang="el-GR" sz="1400" b="1" strike="noStrike" spc="18" dirty="0">
                <a:latin typeface="Arial"/>
              </a:rPr>
              <a:t>χώρες</a:t>
            </a:r>
            <a:r>
              <a:rPr lang="el-GR" sz="1400" b="1" strike="noStrike" spc="12" dirty="0">
                <a:latin typeface="Arial"/>
              </a:rPr>
              <a:t> </a:t>
            </a:r>
            <a:r>
              <a:rPr lang="el-GR" sz="1400" b="0" strike="noStrike" spc="-21" dirty="0">
                <a:latin typeface="Arial"/>
              </a:rPr>
              <a:t>-</a:t>
            </a:r>
            <a:r>
              <a:rPr lang="el-GR" sz="1400" b="0" strike="noStrike" spc="-26" dirty="0">
                <a:latin typeface="Arial"/>
              </a:rPr>
              <a:t> </a:t>
            </a:r>
            <a:r>
              <a:rPr lang="el-GR" sz="1400" b="0" strike="noStrike" spc="43" dirty="0">
                <a:latin typeface="Arial"/>
              </a:rPr>
              <a:t>θα</a:t>
            </a:r>
            <a:r>
              <a:rPr lang="el-GR" sz="1400" b="0" strike="noStrike" spc="-26" dirty="0">
                <a:latin typeface="Arial"/>
              </a:rPr>
              <a:t> </a:t>
            </a:r>
            <a:r>
              <a:rPr lang="el-GR" sz="1400" b="0" strike="noStrike" spc="89" dirty="0">
                <a:latin typeface="Arial"/>
              </a:rPr>
              <a:t>είναι</a:t>
            </a:r>
            <a:r>
              <a:rPr lang="el-GR" sz="1400" b="0" strike="noStrike" spc="-26" dirty="0">
                <a:latin typeface="Arial"/>
              </a:rPr>
              <a:t> </a:t>
            </a:r>
            <a:r>
              <a:rPr lang="el-GR" sz="1400" b="0" strike="noStrike" spc="111" dirty="0">
                <a:latin typeface="Arial"/>
              </a:rPr>
              <a:t>οι</a:t>
            </a:r>
            <a:r>
              <a:rPr lang="el-GR" sz="1400" b="0" strike="noStrike" spc="-26" dirty="0">
                <a:latin typeface="Arial"/>
              </a:rPr>
              <a:t> </a:t>
            </a:r>
            <a:r>
              <a:rPr lang="el-GR" sz="1400" b="0" strike="noStrike" spc="63" dirty="0">
                <a:latin typeface="Arial"/>
              </a:rPr>
              <a:t>λιγότερο  </a:t>
            </a:r>
            <a:r>
              <a:rPr lang="el-GR" sz="1400" b="0" strike="noStrike" spc="49" dirty="0">
                <a:latin typeface="Arial"/>
              </a:rPr>
              <a:t>ικανές</a:t>
            </a:r>
            <a:r>
              <a:rPr lang="el-GR" sz="1400" b="0" strike="noStrike" spc="-32" dirty="0">
                <a:latin typeface="Arial"/>
              </a:rPr>
              <a:t> </a:t>
            </a:r>
            <a:r>
              <a:rPr lang="el-GR" sz="1400" b="0" strike="noStrike" spc="43" dirty="0">
                <a:latin typeface="Arial"/>
              </a:rPr>
              <a:t>να</a:t>
            </a:r>
            <a:r>
              <a:rPr lang="el-GR" sz="1400" b="0" strike="noStrike" spc="-32" dirty="0">
                <a:latin typeface="Arial"/>
              </a:rPr>
              <a:t> </a:t>
            </a:r>
            <a:r>
              <a:rPr lang="el-GR" sz="1400" b="0" strike="noStrike" spc="52" dirty="0">
                <a:latin typeface="Arial"/>
              </a:rPr>
              <a:t>αντιμετωπίσουν</a:t>
            </a:r>
            <a:r>
              <a:rPr lang="el-GR" sz="1400" b="0" strike="noStrike" spc="-32" dirty="0">
                <a:latin typeface="Arial"/>
              </a:rPr>
              <a:t> </a:t>
            </a:r>
            <a:r>
              <a:rPr lang="el-GR" sz="1400" b="0" strike="noStrike" spc="83" dirty="0">
                <a:latin typeface="Arial"/>
              </a:rPr>
              <a:t>τις</a:t>
            </a:r>
            <a:r>
              <a:rPr lang="el-GR" sz="1400" b="0" strike="noStrike" spc="-32" dirty="0">
                <a:latin typeface="Arial"/>
              </a:rPr>
              <a:t> </a:t>
            </a:r>
            <a:r>
              <a:rPr lang="el-GR" sz="1400" b="0" strike="noStrike" spc="29" dirty="0">
                <a:latin typeface="Arial"/>
              </a:rPr>
              <a:t>επιπτώσεις</a:t>
            </a:r>
            <a:r>
              <a:rPr lang="el-GR" sz="1400" b="0" strike="noStrike" spc="-26" dirty="0">
                <a:latin typeface="Arial"/>
              </a:rPr>
              <a:t> </a:t>
            </a:r>
            <a:r>
              <a:rPr lang="el-GR" sz="1400" b="0" strike="noStrike" spc="58" dirty="0">
                <a:latin typeface="Arial"/>
              </a:rPr>
              <a:t>της</a:t>
            </a:r>
            <a:r>
              <a:rPr lang="el-GR" sz="1400" b="0" strike="noStrike" spc="-32" dirty="0">
                <a:latin typeface="Arial"/>
              </a:rPr>
              <a:t> </a:t>
            </a:r>
            <a:r>
              <a:rPr lang="el-GR" sz="1400" b="0" strike="noStrike" spc="63" dirty="0">
                <a:latin typeface="Arial"/>
              </a:rPr>
              <a:t>κλιματικής</a:t>
            </a:r>
            <a:r>
              <a:rPr lang="el-GR" sz="1400" b="0" strike="noStrike" spc="-32" dirty="0">
                <a:latin typeface="Arial"/>
              </a:rPr>
              <a:t> </a:t>
            </a:r>
            <a:r>
              <a:rPr lang="el-GR" sz="1400" spc="24" dirty="0" smtClean="0">
                <a:latin typeface="Arial"/>
              </a:rPr>
              <a:t>κατάρρευσης</a:t>
            </a:r>
            <a:r>
              <a:rPr lang="el-GR" sz="1400" b="0" strike="noStrike" spc="24" dirty="0" smtClean="0">
                <a:latin typeface="Arial"/>
              </a:rPr>
              <a:t>.</a:t>
            </a:r>
            <a:endParaRPr lang="el-GR" sz="1400" b="0" strike="noStrike" spc="-1" dirty="0">
              <a:latin typeface="Arial"/>
            </a:endParaRPr>
          </a:p>
          <a:p>
            <a:pPr marL="24840">
              <a:lnSpc>
                <a:spcPct val="100000"/>
              </a:lnSpc>
              <a:spcBef>
                <a:spcPts val="31"/>
              </a:spcBef>
            </a:pPr>
            <a:endParaRPr lang="el-GR" sz="1400" b="0" strike="noStrike" spc="-1" dirty="0">
              <a:latin typeface="Arial"/>
            </a:endParaRPr>
          </a:p>
          <a:p>
            <a:pPr marL="24840">
              <a:lnSpc>
                <a:spcPct val="100000"/>
              </a:lnSpc>
            </a:pPr>
            <a:r>
              <a:rPr lang="el-GR" sz="1000" b="0" i="1" strike="noStrike" spc="24" dirty="0">
                <a:latin typeface="Calibri"/>
              </a:rPr>
              <a:t>Πηγή: </a:t>
            </a:r>
            <a:r>
              <a:rPr lang="el-GR" sz="1000" b="0" i="1" strike="noStrike" spc="24" dirty="0" err="1">
                <a:latin typeface="Calibri"/>
              </a:rPr>
              <a:t>World</a:t>
            </a:r>
            <a:r>
              <a:rPr lang="el-GR" sz="1000" b="0" i="1" strike="noStrike" spc="24" dirty="0">
                <a:latin typeface="Calibri"/>
              </a:rPr>
              <a:t> </a:t>
            </a:r>
            <a:r>
              <a:rPr lang="el-GR" sz="1000" b="0" i="1" strike="noStrike" spc="24" dirty="0" err="1">
                <a:latin typeface="Calibri"/>
              </a:rPr>
              <a:t>Health</a:t>
            </a:r>
            <a:r>
              <a:rPr lang="el-GR" sz="1000" b="0" i="1" strike="noStrike" spc="32" dirty="0">
                <a:latin typeface="Calibri"/>
              </a:rPr>
              <a:t> </a:t>
            </a:r>
            <a:r>
              <a:rPr lang="el-GR" sz="1000" b="0" i="1" strike="noStrike" spc="29" dirty="0" err="1">
                <a:latin typeface="Calibri"/>
              </a:rPr>
              <a:t>Organisation</a:t>
            </a:r>
            <a:endParaRPr lang="el-GR" sz="1000" b="0" strike="noStrike" spc="-1" dirty="0">
              <a:latin typeface="Arial"/>
            </a:endParaRPr>
          </a:p>
        </p:txBody>
      </p:sp>
      <p:pic>
        <p:nvPicPr>
          <p:cNvPr id="6" name="Picture 4"/>
          <p:cNvPicPr/>
          <p:nvPr/>
        </p:nvPicPr>
        <p:blipFill>
          <a:blip r:embed="rId2" cstate="print"/>
          <a:stretch/>
        </p:blipFill>
        <p:spPr>
          <a:xfrm>
            <a:off x="7231680" y="4204440"/>
            <a:ext cx="1912320" cy="939240"/>
          </a:xfrm>
          <a:prstGeom prst="rect">
            <a:avLst/>
          </a:prstGeom>
          <a:ln>
            <a:noFill/>
          </a:ln>
        </p:spPr>
      </p:pic>
      <p:pic>
        <p:nvPicPr>
          <p:cNvPr id="5" name="Shape 334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8286776" y="142858"/>
            <a:ext cx="642942" cy="6429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CustomShape 1"/>
          <p:cNvSpPr/>
          <p:nvPr/>
        </p:nvSpPr>
        <p:spPr>
          <a:xfrm>
            <a:off x="2401560" y="0"/>
            <a:ext cx="4585320" cy="4839480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0" name="TextShape 2"/>
          <p:cNvSpPr txBox="1"/>
          <p:nvPr/>
        </p:nvSpPr>
        <p:spPr>
          <a:xfrm>
            <a:off x="308520" y="204120"/>
            <a:ext cx="1925640" cy="564903"/>
          </a:xfrm>
          <a:prstGeom prst="rect">
            <a:avLst/>
          </a:prstGeom>
          <a:noFill/>
          <a:ln>
            <a:noFill/>
          </a:ln>
        </p:spPr>
        <p:txBody>
          <a:bodyPr lIns="0" tIns="10800" rIns="0" bIns="0">
            <a:spAutoFit/>
          </a:bodyPr>
          <a:lstStyle/>
          <a:p>
            <a:pPr marL="12600">
              <a:lnSpc>
                <a:spcPct val="100000"/>
              </a:lnSpc>
              <a:spcBef>
                <a:spcPts val="85"/>
              </a:spcBef>
            </a:pPr>
            <a:r>
              <a:rPr lang="el-GR" sz="1800" b="0" strike="noStrike" spc="77" dirty="0">
                <a:solidFill>
                  <a:srgbClr val="0097A7"/>
                </a:solidFill>
                <a:latin typeface="Arial"/>
              </a:rPr>
              <a:t>Κλιματική</a:t>
            </a:r>
            <a:r>
              <a:rPr lang="el-GR" sz="1800" b="0" strike="noStrike" spc="-92" dirty="0">
                <a:solidFill>
                  <a:srgbClr val="0097A7"/>
                </a:solidFill>
                <a:latin typeface="Arial"/>
              </a:rPr>
              <a:t> </a:t>
            </a:r>
            <a:r>
              <a:rPr lang="el-GR" spc="52" dirty="0" smtClean="0">
                <a:solidFill>
                  <a:srgbClr val="0097A7"/>
                </a:solidFill>
                <a:latin typeface="Arial"/>
              </a:rPr>
              <a:t>κρίση</a:t>
            </a:r>
            <a:r>
              <a:rPr lang="el-GR" sz="1800" b="0" strike="noStrike" spc="52" dirty="0" smtClean="0">
                <a:solidFill>
                  <a:srgbClr val="0097A7"/>
                </a:solidFill>
                <a:latin typeface="Arial"/>
              </a:rPr>
              <a:t>  </a:t>
            </a:r>
            <a:r>
              <a:rPr lang="el-GR" sz="1800" b="0" strike="noStrike" spc="94" dirty="0">
                <a:solidFill>
                  <a:srgbClr val="0097A7"/>
                </a:solidFill>
                <a:latin typeface="Arial"/>
              </a:rPr>
              <a:t>και</a:t>
            </a:r>
            <a:r>
              <a:rPr lang="el-GR" sz="1800" b="0" strike="noStrike" spc="-46" dirty="0">
                <a:solidFill>
                  <a:srgbClr val="0097A7"/>
                </a:solidFill>
                <a:latin typeface="Arial"/>
              </a:rPr>
              <a:t> </a:t>
            </a:r>
            <a:r>
              <a:rPr lang="el-GR" sz="1800" b="0" strike="noStrike" spc="24" dirty="0">
                <a:solidFill>
                  <a:srgbClr val="0097A7"/>
                </a:solidFill>
                <a:latin typeface="Arial"/>
              </a:rPr>
              <a:t>Υγεία</a:t>
            </a:r>
            <a:endParaRPr lang="el-GR" sz="1800" b="0" strike="noStrike" spc="-1" dirty="0">
              <a:latin typeface="Calibri"/>
            </a:endParaRPr>
          </a:p>
        </p:txBody>
      </p:sp>
      <p:sp>
        <p:nvSpPr>
          <p:cNvPr id="253" name="CustomShape 5"/>
          <p:cNvSpPr/>
          <p:nvPr/>
        </p:nvSpPr>
        <p:spPr>
          <a:xfrm>
            <a:off x="384840" y="1351440"/>
            <a:ext cx="1564200" cy="2118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23040" rIns="0" bIns="0">
            <a:spAutoFit/>
          </a:bodyPr>
          <a:lstStyle/>
          <a:p>
            <a:pPr marL="12600">
              <a:lnSpc>
                <a:spcPts val="1650"/>
              </a:lnSpc>
              <a:spcBef>
                <a:spcPts val="181"/>
              </a:spcBef>
            </a:pPr>
            <a:r>
              <a:rPr lang="el-GR" sz="1400" b="0" strike="noStrike" spc="-1" dirty="0">
                <a:latin typeface="Arial"/>
              </a:rPr>
              <a:t>Με </a:t>
            </a:r>
            <a:r>
              <a:rPr lang="el-GR" sz="1400" b="0" strike="noStrike" spc="-7" dirty="0">
                <a:latin typeface="Arial"/>
              </a:rPr>
              <a:t>δεδομένο ότι οι  περιβαλλοντικοί  παράγοντες  επηρεάζουν  </a:t>
            </a:r>
            <a:r>
              <a:rPr lang="el-GR" sz="1400" b="0" strike="noStrike" spc="-1" dirty="0">
                <a:latin typeface="Arial"/>
              </a:rPr>
              <a:t>καθοριστικά </a:t>
            </a:r>
            <a:r>
              <a:rPr lang="el-GR" sz="1400" b="0" strike="noStrike" spc="-7" dirty="0">
                <a:latin typeface="Arial"/>
              </a:rPr>
              <a:t>την  υγεία, </a:t>
            </a:r>
            <a:r>
              <a:rPr lang="el-GR" sz="1400" b="0" strike="noStrike" spc="-1" dirty="0">
                <a:latin typeface="Arial"/>
              </a:rPr>
              <a:t>η </a:t>
            </a:r>
            <a:r>
              <a:rPr lang="el-GR" sz="1400" b="0" strike="noStrike" spc="-7" dirty="0">
                <a:latin typeface="Arial"/>
              </a:rPr>
              <a:t>αλλαγή</a:t>
            </a:r>
            <a:r>
              <a:rPr lang="el-GR" sz="1400" b="0" strike="noStrike" spc="-97" dirty="0">
                <a:latin typeface="Arial"/>
              </a:rPr>
              <a:t> </a:t>
            </a:r>
            <a:r>
              <a:rPr lang="el-GR" sz="1400" b="0" strike="noStrike" spc="-7" dirty="0">
                <a:latin typeface="Arial"/>
              </a:rPr>
              <a:t>του  </a:t>
            </a:r>
            <a:r>
              <a:rPr lang="el-GR" sz="1400" b="0" strike="noStrike" spc="-1" dirty="0">
                <a:latin typeface="Arial"/>
              </a:rPr>
              <a:t>κλίματος </a:t>
            </a:r>
            <a:r>
              <a:rPr lang="el-GR" sz="1400" b="0" strike="noStrike" spc="-7" dirty="0">
                <a:latin typeface="Arial"/>
              </a:rPr>
              <a:t>θα έχει  σημαντικές  επιπτώσεις στην  υγεία.</a:t>
            </a:r>
            <a:endParaRPr lang="el-GR" sz="1400" b="0" strike="noStrike" spc="-1" dirty="0">
              <a:latin typeface="Arial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/>
          <a:stretch/>
        </p:blipFill>
        <p:spPr>
          <a:xfrm>
            <a:off x="7500958" y="4357700"/>
            <a:ext cx="1285852" cy="500588"/>
          </a:xfrm>
          <a:prstGeom prst="rect">
            <a:avLst/>
          </a:prstGeom>
          <a:ln>
            <a:noFill/>
          </a:ln>
        </p:spPr>
      </p:pic>
      <p:pic>
        <p:nvPicPr>
          <p:cNvPr id="6" name="Shape 334"/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8286776" y="142858"/>
            <a:ext cx="571504" cy="7143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CustomShape 1"/>
          <p:cNvSpPr/>
          <p:nvPr/>
        </p:nvSpPr>
        <p:spPr>
          <a:xfrm>
            <a:off x="4341240" y="0"/>
            <a:ext cx="4111560" cy="4149720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5" name="TextShape 2"/>
          <p:cNvSpPr txBox="1"/>
          <p:nvPr/>
        </p:nvSpPr>
        <p:spPr>
          <a:xfrm>
            <a:off x="384840" y="204120"/>
            <a:ext cx="2320560" cy="869760"/>
          </a:xfrm>
          <a:prstGeom prst="rect">
            <a:avLst/>
          </a:prstGeom>
          <a:noFill/>
          <a:ln>
            <a:noFill/>
          </a:ln>
        </p:spPr>
        <p:txBody>
          <a:bodyPr lIns="0" tIns="10800" rIns="0" bIns="0">
            <a:spAutoFit/>
          </a:bodyPr>
          <a:lstStyle/>
          <a:p>
            <a:pPr marL="12600">
              <a:lnSpc>
                <a:spcPct val="100000"/>
              </a:lnSpc>
              <a:spcBef>
                <a:spcPts val="85"/>
              </a:spcBef>
            </a:pPr>
            <a:r>
              <a:rPr lang="el-GR" sz="1800" b="0" strike="noStrike" spc="117" dirty="0">
                <a:solidFill>
                  <a:srgbClr val="0097A7"/>
                </a:solidFill>
                <a:latin typeface="Arial"/>
              </a:rPr>
              <a:t>Ποιοι </a:t>
            </a:r>
            <a:r>
              <a:rPr lang="el-GR" sz="1800" b="0" strike="noStrike" spc="69" dirty="0">
                <a:solidFill>
                  <a:srgbClr val="0097A7"/>
                </a:solidFill>
                <a:latin typeface="Arial"/>
              </a:rPr>
              <a:t>επηρεάζονται  </a:t>
            </a:r>
            <a:r>
              <a:rPr lang="el-GR" sz="1800" b="0" strike="noStrike" spc="52" dirty="0">
                <a:solidFill>
                  <a:srgbClr val="0097A7"/>
                </a:solidFill>
                <a:latin typeface="Arial"/>
              </a:rPr>
              <a:t>περισσότερο </a:t>
            </a:r>
            <a:r>
              <a:rPr lang="el-GR" sz="1800" b="0" strike="noStrike" spc="18" dirty="0">
                <a:solidFill>
                  <a:srgbClr val="0097A7"/>
                </a:solidFill>
                <a:latin typeface="Arial"/>
              </a:rPr>
              <a:t>από</a:t>
            </a:r>
            <a:r>
              <a:rPr lang="el-GR" sz="1800" b="0" strike="noStrike" spc="-216" dirty="0">
                <a:solidFill>
                  <a:srgbClr val="0097A7"/>
                </a:solidFill>
                <a:latin typeface="Arial"/>
              </a:rPr>
              <a:t> </a:t>
            </a:r>
            <a:r>
              <a:rPr lang="el-GR" sz="1800" b="0" strike="noStrike" spc="97" dirty="0">
                <a:solidFill>
                  <a:srgbClr val="0097A7"/>
                </a:solidFill>
                <a:latin typeface="Arial"/>
              </a:rPr>
              <a:t>την  </a:t>
            </a:r>
            <a:r>
              <a:rPr lang="el-GR" sz="1800" b="0" strike="noStrike" spc="94" dirty="0">
                <a:solidFill>
                  <a:srgbClr val="0097A7"/>
                </a:solidFill>
                <a:latin typeface="Arial"/>
              </a:rPr>
              <a:t>κλιματική</a:t>
            </a:r>
            <a:r>
              <a:rPr lang="el-GR" sz="1800" b="0" strike="noStrike" spc="-46" dirty="0">
                <a:solidFill>
                  <a:srgbClr val="0097A7"/>
                </a:solidFill>
                <a:latin typeface="Arial"/>
              </a:rPr>
              <a:t> </a:t>
            </a:r>
            <a:r>
              <a:rPr lang="el-GR" spc="52" dirty="0" smtClean="0">
                <a:solidFill>
                  <a:srgbClr val="0097A7"/>
                </a:solidFill>
                <a:latin typeface="Arial"/>
              </a:rPr>
              <a:t>κρίση</a:t>
            </a:r>
            <a:endParaRPr lang="el-GR" sz="1800" b="0" strike="noStrike" spc="-1" dirty="0">
              <a:latin typeface="Calibri"/>
            </a:endParaRPr>
          </a:p>
        </p:txBody>
      </p:sp>
      <p:sp>
        <p:nvSpPr>
          <p:cNvPr id="258" name="CustomShape 5"/>
          <p:cNvSpPr/>
          <p:nvPr/>
        </p:nvSpPr>
        <p:spPr>
          <a:xfrm>
            <a:off x="308520" y="1310400"/>
            <a:ext cx="3722760" cy="351228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7160" rIns="0" bIns="0">
            <a:spAutoFit/>
          </a:bodyPr>
          <a:lstStyle/>
          <a:p>
            <a:pPr marL="12600">
              <a:lnSpc>
                <a:spcPct val="100000"/>
              </a:lnSpc>
              <a:spcBef>
                <a:spcPts val="371"/>
              </a:spcBef>
            </a:pPr>
            <a:r>
              <a:rPr lang="el-GR" sz="1400" b="0" strike="noStrike" spc="-7" dirty="0">
                <a:latin typeface="Arial"/>
              </a:rPr>
              <a:t>ΟΛΟΙ</a:t>
            </a:r>
            <a:r>
              <a:rPr lang="el-GR" sz="1400" b="0" strike="noStrike" spc="-12" dirty="0">
                <a:latin typeface="Arial"/>
              </a:rPr>
              <a:t> </a:t>
            </a:r>
            <a:r>
              <a:rPr lang="el-GR" sz="1400" b="0" strike="noStrike" spc="-7" dirty="0">
                <a:latin typeface="Arial"/>
              </a:rPr>
              <a:t>αλλά</a:t>
            </a:r>
            <a:endParaRPr lang="el-GR" sz="1400" b="0" strike="noStrike" spc="-1" dirty="0">
              <a:latin typeface="Arial"/>
            </a:endParaRPr>
          </a:p>
          <a:p>
            <a:pPr marL="12600">
              <a:lnSpc>
                <a:spcPct val="116000"/>
              </a:lnSpc>
            </a:pPr>
            <a:r>
              <a:rPr lang="el-GR" sz="1400" b="0" strike="noStrike" spc="-7" dirty="0">
                <a:latin typeface="Arial"/>
              </a:rPr>
              <a:t>οι πιο αδύναμοι θα επηρεαστούν περισσότερο  από την </a:t>
            </a:r>
            <a:r>
              <a:rPr lang="el-GR" sz="1400" b="0" strike="noStrike" spc="-1" dirty="0">
                <a:latin typeface="Arial"/>
              </a:rPr>
              <a:t>κλιματική</a:t>
            </a:r>
            <a:r>
              <a:rPr lang="el-GR" sz="1400" b="0" strike="noStrike" spc="-15" dirty="0">
                <a:latin typeface="Arial"/>
              </a:rPr>
              <a:t> </a:t>
            </a:r>
            <a:r>
              <a:rPr lang="el-GR" sz="1400" spc="-7" dirty="0" smtClean="0">
                <a:latin typeface="Arial"/>
              </a:rPr>
              <a:t>κρίση</a:t>
            </a:r>
            <a:r>
              <a:rPr lang="el-GR" sz="1400" b="0" strike="noStrike" spc="-7" dirty="0" smtClean="0">
                <a:latin typeface="Arial"/>
              </a:rPr>
              <a:t>:</a:t>
            </a:r>
            <a:endParaRPr lang="el-GR" sz="1400" b="0" strike="noStrike" spc="-1" dirty="0">
              <a:latin typeface="Arial"/>
            </a:endParaRPr>
          </a:p>
          <a:p>
            <a:pPr marL="469800" indent="-336240">
              <a:lnSpc>
                <a:spcPct val="116000"/>
              </a:lnSpc>
              <a:buClr>
                <a:srgbClr val="000000"/>
              </a:buClr>
              <a:buFont typeface="Wingdings" charset="2"/>
              <a:buChar char=""/>
            </a:pPr>
            <a:r>
              <a:rPr lang="el-GR" sz="1400" b="0" strike="noStrike" spc="-7" dirty="0" smtClean="0">
                <a:latin typeface="Arial"/>
              </a:rPr>
              <a:t>Όσοι/ες </a:t>
            </a:r>
            <a:r>
              <a:rPr lang="el-GR" sz="1400" b="0" strike="noStrike" spc="-7" dirty="0">
                <a:latin typeface="Arial"/>
              </a:rPr>
              <a:t>ζουν σε φτώχεια, </a:t>
            </a:r>
            <a:r>
              <a:rPr lang="el-GR" sz="1400" b="0" strike="noStrike" spc="-1" dirty="0">
                <a:latin typeface="Arial"/>
              </a:rPr>
              <a:t>γυναίκες, </a:t>
            </a:r>
            <a:r>
              <a:rPr lang="el-GR" sz="1400" b="0" strike="noStrike" spc="-7" dirty="0">
                <a:latin typeface="Arial"/>
              </a:rPr>
              <a:t>παιδιά  </a:t>
            </a:r>
            <a:r>
              <a:rPr lang="el-GR" sz="1400" b="0" strike="noStrike" spc="-1" dirty="0">
                <a:latin typeface="Arial"/>
              </a:rPr>
              <a:t>και</a:t>
            </a:r>
            <a:r>
              <a:rPr lang="el-GR" sz="1400" b="0" strike="noStrike" spc="-12" dirty="0">
                <a:latin typeface="Arial"/>
              </a:rPr>
              <a:t> </a:t>
            </a:r>
            <a:r>
              <a:rPr lang="el-GR" sz="1400" b="0" strike="noStrike" spc="-7" dirty="0">
                <a:latin typeface="Arial"/>
              </a:rPr>
              <a:t>ηλικιωμένοι</a:t>
            </a:r>
            <a:endParaRPr lang="el-GR" sz="1400" b="0" strike="noStrike" spc="-1" dirty="0">
              <a:latin typeface="Arial"/>
            </a:endParaRPr>
          </a:p>
          <a:p>
            <a:pPr marL="469800" indent="-336240">
              <a:lnSpc>
                <a:spcPct val="116000"/>
              </a:lnSpc>
              <a:buClr>
                <a:srgbClr val="000000"/>
              </a:buClr>
              <a:buFont typeface="Wingdings" charset="2"/>
              <a:buChar char=""/>
            </a:pPr>
            <a:r>
              <a:rPr lang="el-GR" sz="1400" b="0" strike="noStrike" spc="-7" dirty="0" smtClean="0">
                <a:latin typeface="Arial"/>
              </a:rPr>
              <a:t>Όσοι/ες </a:t>
            </a:r>
            <a:r>
              <a:rPr lang="el-GR" sz="1400" b="0" strike="noStrike" spc="-7" dirty="0">
                <a:latin typeface="Arial"/>
              </a:rPr>
              <a:t>εργάζονται σε εξωτερικούς </a:t>
            </a:r>
            <a:r>
              <a:rPr lang="el-GR" sz="1400" b="0" strike="noStrike" spc="-7" dirty="0" smtClean="0">
                <a:latin typeface="Arial"/>
              </a:rPr>
              <a:t>χώρους</a:t>
            </a:r>
          </a:p>
          <a:p>
            <a:pPr marL="469800" indent="-336240">
              <a:lnSpc>
                <a:spcPct val="116000"/>
              </a:lnSpc>
              <a:buClr>
                <a:srgbClr val="000000"/>
              </a:buClr>
              <a:buFont typeface="Wingdings" charset="2"/>
              <a:buChar char=""/>
            </a:pPr>
            <a:r>
              <a:rPr lang="el-GR" sz="1400" spc="-7" dirty="0" smtClean="0">
                <a:latin typeface="Arial"/>
              </a:rPr>
              <a:t>Ό</a:t>
            </a:r>
            <a:r>
              <a:rPr lang="el-GR" sz="1400" b="0" strike="noStrike" spc="-7" dirty="0" smtClean="0">
                <a:latin typeface="Arial"/>
              </a:rPr>
              <a:t>σοι/ες </a:t>
            </a:r>
            <a:r>
              <a:rPr lang="el-GR" sz="1400" b="0" strike="noStrike" spc="-7" dirty="0">
                <a:latin typeface="Arial"/>
              </a:rPr>
              <a:t>έχουν χρόνιες παθήσεις</a:t>
            </a:r>
            <a:r>
              <a:rPr lang="el-GR" sz="1400" b="0" strike="noStrike" spc="-72" dirty="0">
                <a:latin typeface="Arial"/>
              </a:rPr>
              <a:t> </a:t>
            </a:r>
            <a:r>
              <a:rPr lang="el-GR" sz="1400" b="0" strike="noStrike" spc="-7" dirty="0">
                <a:latin typeface="Arial"/>
              </a:rPr>
              <a:t>υγείας</a:t>
            </a:r>
            <a:endParaRPr lang="el-GR" sz="1400" b="0" strike="noStrike" spc="-1" dirty="0">
              <a:latin typeface="Arial"/>
            </a:endParaRPr>
          </a:p>
          <a:p>
            <a:pPr marL="469800" indent="-336240">
              <a:lnSpc>
                <a:spcPct val="116000"/>
              </a:lnSpc>
              <a:buClr>
                <a:srgbClr val="000000"/>
              </a:buClr>
              <a:buFont typeface="Wingdings" charset="2"/>
              <a:buChar char=""/>
            </a:pPr>
            <a:r>
              <a:rPr lang="el-GR" sz="1400" b="0" strike="noStrike" spc="-7" dirty="0">
                <a:latin typeface="Arial"/>
              </a:rPr>
              <a:t>Οι </a:t>
            </a:r>
            <a:r>
              <a:rPr lang="el-GR" sz="1400" b="0" strike="noStrike" spc="-1" dirty="0">
                <a:latin typeface="Arial"/>
              </a:rPr>
              <a:t>κάτοικοι </a:t>
            </a:r>
            <a:r>
              <a:rPr lang="el-GR" sz="1400" b="0" strike="noStrike" spc="-7" dirty="0">
                <a:latin typeface="Arial"/>
              </a:rPr>
              <a:t>μεγαλουπόλεων,  αναπτυσσόμενων </a:t>
            </a:r>
            <a:r>
              <a:rPr lang="el-GR" sz="1400" b="0" strike="noStrike" spc="-1" dirty="0">
                <a:latin typeface="Arial"/>
              </a:rPr>
              <a:t>κρατών - νησιών,  </a:t>
            </a:r>
            <a:r>
              <a:rPr lang="el-GR" sz="1400" b="0" strike="noStrike" spc="-7" dirty="0">
                <a:latin typeface="Arial"/>
              </a:rPr>
              <a:t>παράκτιων </a:t>
            </a:r>
            <a:r>
              <a:rPr lang="el-GR" sz="1400" b="0" strike="noStrike" spc="-1" dirty="0">
                <a:latin typeface="Arial"/>
              </a:rPr>
              <a:t>και </a:t>
            </a:r>
            <a:r>
              <a:rPr lang="el-GR" sz="1400" b="0" strike="noStrike" spc="-7" dirty="0">
                <a:latin typeface="Arial"/>
              </a:rPr>
              <a:t>ορεινών περιοχών,</a:t>
            </a:r>
            <a:r>
              <a:rPr lang="el-GR" sz="1400" b="0" strike="noStrike" spc="-97" dirty="0">
                <a:latin typeface="Arial"/>
              </a:rPr>
              <a:t> </a:t>
            </a:r>
            <a:r>
              <a:rPr lang="el-GR" sz="1400" b="0" strike="noStrike" spc="-1" dirty="0">
                <a:latin typeface="Arial"/>
              </a:rPr>
              <a:t>καθώς  και </a:t>
            </a:r>
            <a:r>
              <a:rPr lang="el-GR" sz="1400" b="0" strike="noStrike" spc="-7" dirty="0">
                <a:latin typeface="Arial"/>
              </a:rPr>
              <a:t>όσοι ζουν στους</a:t>
            </a:r>
            <a:r>
              <a:rPr lang="el-GR" sz="1400" b="0" strike="noStrike" spc="-26" dirty="0">
                <a:latin typeface="Arial"/>
              </a:rPr>
              <a:t> </a:t>
            </a:r>
            <a:r>
              <a:rPr lang="el-GR" sz="1400" b="0" strike="noStrike" spc="-7" dirty="0">
                <a:latin typeface="Arial"/>
              </a:rPr>
              <a:t>πόλους</a:t>
            </a:r>
            <a:endParaRPr lang="el-GR" sz="1400" b="0" strike="noStrike" spc="-1" dirty="0">
              <a:latin typeface="Arial"/>
            </a:endParaRPr>
          </a:p>
          <a:p>
            <a:pPr marL="469800" indent="-336240">
              <a:lnSpc>
                <a:spcPct val="116000"/>
              </a:lnSpc>
              <a:buClr>
                <a:srgbClr val="000000"/>
              </a:buClr>
              <a:buFont typeface="Wingdings" charset="2"/>
              <a:buChar char=""/>
            </a:pPr>
            <a:r>
              <a:rPr lang="el-GR" sz="1400" b="0" strike="noStrike" spc="-7" dirty="0">
                <a:latin typeface="Arial"/>
              </a:rPr>
              <a:t>Χώρες με μη αναπτυγμένα συστήματα  υγείας</a:t>
            </a:r>
            <a:endParaRPr lang="el-GR" sz="1400" b="0" strike="noStrike" spc="-1" dirty="0">
              <a:latin typeface="Arial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/>
          <a:stretch/>
        </p:blipFill>
        <p:spPr>
          <a:xfrm>
            <a:off x="7429520" y="4357700"/>
            <a:ext cx="1571604" cy="572026"/>
          </a:xfrm>
          <a:prstGeom prst="rect">
            <a:avLst/>
          </a:prstGeom>
          <a:ln>
            <a:noFill/>
          </a:ln>
        </p:spPr>
      </p:pic>
      <p:pic>
        <p:nvPicPr>
          <p:cNvPr id="6" name="Shape 334"/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8501090" y="142858"/>
            <a:ext cx="571472" cy="5606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CustomShape 1"/>
          <p:cNvSpPr/>
          <p:nvPr/>
        </p:nvSpPr>
        <p:spPr>
          <a:xfrm>
            <a:off x="1000100" y="714362"/>
            <a:ext cx="7215238" cy="12887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>
            <a:spAutoFit/>
          </a:bodyPr>
          <a:lstStyle/>
          <a:p>
            <a:pPr marL="12600">
              <a:lnSpc>
                <a:spcPct val="114000"/>
              </a:lnSpc>
              <a:spcBef>
                <a:spcPts val="99"/>
              </a:spcBef>
            </a:pPr>
            <a:r>
              <a:rPr lang="el-GR" sz="1800" b="0" strike="noStrike" spc="24" dirty="0">
                <a:solidFill>
                  <a:srgbClr val="0097A7"/>
                </a:solidFill>
                <a:latin typeface="Arial"/>
              </a:rPr>
              <a:t>Η</a:t>
            </a:r>
            <a:r>
              <a:rPr lang="el-GR" sz="1800" b="0" strike="noStrike" spc="-41" dirty="0">
                <a:solidFill>
                  <a:srgbClr val="0097A7"/>
                </a:solidFill>
                <a:latin typeface="Arial"/>
              </a:rPr>
              <a:t> </a:t>
            </a:r>
            <a:r>
              <a:rPr lang="el-GR" sz="1800" b="0" strike="noStrike" spc="94" dirty="0">
                <a:solidFill>
                  <a:srgbClr val="0097A7"/>
                </a:solidFill>
                <a:latin typeface="Arial"/>
              </a:rPr>
              <a:t>κλιματική</a:t>
            </a:r>
            <a:r>
              <a:rPr lang="el-GR" sz="1800" b="0" strike="noStrike" spc="-32" dirty="0">
                <a:solidFill>
                  <a:srgbClr val="0097A7"/>
                </a:solidFill>
                <a:latin typeface="Arial"/>
              </a:rPr>
              <a:t> </a:t>
            </a:r>
            <a:r>
              <a:rPr lang="el-GR" sz="1800" b="0" strike="noStrike" spc="52" dirty="0">
                <a:solidFill>
                  <a:srgbClr val="0097A7"/>
                </a:solidFill>
                <a:latin typeface="Arial"/>
              </a:rPr>
              <a:t>αλλαγή</a:t>
            </a:r>
            <a:r>
              <a:rPr lang="el-GR" sz="1800" b="0" strike="noStrike" spc="-41" dirty="0">
                <a:solidFill>
                  <a:srgbClr val="0097A7"/>
                </a:solidFill>
                <a:latin typeface="Arial"/>
              </a:rPr>
              <a:t> </a:t>
            </a:r>
            <a:r>
              <a:rPr lang="el-GR" sz="1800" b="0" strike="noStrike" spc="49" dirty="0">
                <a:solidFill>
                  <a:srgbClr val="0097A7"/>
                </a:solidFill>
                <a:latin typeface="Arial"/>
              </a:rPr>
              <a:t>δεν</a:t>
            </a:r>
            <a:r>
              <a:rPr lang="el-GR" sz="1800" b="0" strike="noStrike" spc="-32" dirty="0">
                <a:solidFill>
                  <a:srgbClr val="0097A7"/>
                </a:solidFill>
                <a:latin typeface="Arial"/>
              </a:rPr>
              <a:t> </a:t>
            </a:r>
            <a:r>
              <a:rPr lang="el-GR" sz="1800" b="0" strike="noStrike" spc="111" dirty="0">
                <a:solidFill>
                  <a:srgbClr val="0097A7"/>
                </a:solidFill>
                <a:latin typeface="Arial"/>
              </a:rPr>
              <a:t>είναι</a:t>
            </a:r>
            <a:r>
              <a:rPr lang="el-GR" sz="1800" b="0" strike="noStrike" spc="-32" dirty="0">
                <a:solidFill>
                  <a:srgbClr val="0097A7"/>
                </a:solidFill>
                <a:latin typeface="Arial"/>
              </a:rPr>
              <a:t> </a:t>
            </a:r>
            <a:r>
              <a:rPr lang="el-GR" sz="1800" b="0" strike="noStrike" spc="52" dirty="0">
                <a:solidFill>
                  <a:srgbClr val="0097A7"/>
                </a:solidFill>
                <a:latin typeface="Arial"/>
              </a:rPr>
              <a:t>ένα</a:t>
            </a:r>
            <a:r>
              <a:rPr lang="el-GR" sz="1800" b="0" strike="noStrike" spc="-35" dirty="0">
                <a:solidFill>
                  <a:srgbClr val="0097A7"/>
                </a:solidFill>
                <a:latin typeface="Arial"/>
              </a:rPr>
              <a:t> </a:t>
            </a:r>
            <a:r>
              <a:rPr lang="el-GR" sz="1800" b="0" strike="noStrike" spc="69" dirty="0">
                <a:solidFill>
                  <a:srgbClr val="0097A7"/>
                </a:solidFill>
                <a:latin typeface="Arial"/>
              </a:rPr>
              <a:t>σενάριο</a:t>
            </a:r>
            <a:r>
              <a:rPr lang="el-GR" sz="1800" b="0" strike="noStrike" spc="-35" dirty="0">
                <a:solidFill>
                  <a:srgbClr val="0097A7"/>
                </a:solidFill>
                <a:latin typeface="Arial"/>
              </a:rPr>
              <a:t> </a:t>
            </a:r>
            <a:r>
              <a:rPr lang="el-GR" sz="1800" b="0" strike="noStrike" spc="89" dirty="0">
                <a:solidFill>
                  <a:srgbClr val="0097A7"/>
                </a:solidFill>
                <a:latin typeface="Arial"/>
              </a:rPr>
              <a:t>για</a:t>
            </a:r>
            <a:r>
              <a:rPr lang="el-GR" sz="1800" b="0" strike="noStrike" spc="-35" dirty="0">
                <a:solidFill>
                  <a:srgbClr val="0097A7"/>
                </a:solidFill>
                <a:latin typeface="Arial"/>
              </a:rPr>
              <a:t> </a:t>
            </a:r>
            <a:r>
              <a:rPr lang="el-GR" sz="1800" b="0" strike="noStrike" spc="109" dirty="0">
                <a:solidFill>
                  <a:srgbClr val="0097A7"/>
                </a:solidFill>
                <a:latin typeface="Arial"/>
              </a:rPr>
              <a:t>το</a:t>
            </a:r>
            <a:r>
              <a:rPr lang="el-GR" sz="1800" b="0" strike="noStrike" spc="-32" dirty="0">
                <a:solidFill>
                  <a:srgbClr val="0097A7"/>
                </a:solidFill>
                <a:latin typeface="Arial"/>
              </a:rPr>
              <a:t> </a:t>
            </a:r>
            <a:r>
              <a:rPr lang="el-GR" sz="1800" b="0" strike="noStrike" spc="49" dirty="0">
                <a:solidFill>
                  <a:srgbClr val="0097A7"/>
                </a:solidFill>
                <a:latin typeface="Arial"/>
              </a:rPr>
              <a:t>μέλλον.</a:t>
            </a:r>
            <a:r>
              <a:rPr lang="el-GR" sz="1800" b="0" strike="noStrike" spc="-32" dirty="0">
                <a:solidFill>
                  <a:srgbClr val="0097A7"/>
                </a:solidFill>
                <a:latin typeface="Arial"/>
              </a:rPr>
              <a:t> </a:t>
            </a:r>
            <a:r>
              <a:rPr lang="el-GR" sz="1800" b="0" strike="noStrike" spc="63" dirty="0">
                <a:solidFill>
                  <a:srgbClr val="0097A7"/>
                </a:solidFill>
                <a:latin typeface="Arial"/>
              </a:rPr>
              <a:t>Είναι  </a:t>
            </a:r>
            <a:r>
              <a:rPr lang="el-GR" sz="1800" b="0" strike="noStrike" spc="32" dirty="0">
                <a:solidFill>
                  <a:srgbClr val="0097A7"/>
                </a:solidFill>
                <a:latin typeface="Arial"/>
              </a:rPr>
              <a:t>πλέον </a:t>
            </a:r>
            <a:r>
              <a:rPr lang="el-GR" sz="1800" b="1" strike="noStrike" spc="38" dirty="0">
                <a:solidFill>
                  <a:srgbClr val="0097A7"/>
                </a:solidFill>
                <a:latin typeface="Arial"/>
              </a:rPr>
              <a:t>εδώ</a:t>
            </a:r>
            <a:r>
              <a:rPr lang="el-GR" sz="1800" b="0" strike="noStrike" spc="38" dirty="0">
                <a:solidFill>
                  <a:srgbClr val="0097A7"/>
                </a:solidFill>
                <a:latin typeface="Arial"/>
              </a:rPr>
              <a:t>. </a:t>
            </a:r>
            <a:r>
              <a:rPr lang="el-GR" sz="1800" b="0" strike="noStrike" spc="-15" dirty="0">
                <a:solidFill>
                  <a:srgbClr val="0097A7"/>
                </a:solidFill>
                <a:latin typeface="Arial"/>
              </a:rPr>
              <a:t>Το </a:t>
            </a:r>
            <a:r>
              <a:rPr lang="el-GR" sz="1800" b="0" strike="noStrike" spc="58" dirty="0">
                <a:solidFill>
                  <a:srgbClr val="0097A7"/>
                </a:solidFill>
                <a:latin typeface="Arial"/>
              </a:rPr>
              <a:t>ερώτημα </a:t>
            </a:r>
            <a:r>
              <a:rPr lang="el-GR" sz="1800" b="0" strike="noStrike" spc="111" dirty="0">
                <a:solidFill>
                  <a:srgbClr val="0097A7"/>
                </a:solidFill>
                <a:latin typeface="Arial"/>
              </a:rPr>
              <a:t>είναι </a:t>
            </a:r>
            <a:r>
              <a:rPr lang="el-GR" sz="1800" b="1" strike="noStrike" spc="-26" dirty="0">
                <a:solidFill>
                  <a:srgbClr val="0097A7"/>
                </a:solidFill>
                <a:latin typeface="Arial"/>
              </a:rPr>
              <a:t>πόσο </a:t>
            </a:r>
            <a:r>
              <a:rPr lang="el-GR" sz="1800" b="1" strike="noStrike" spc="18" dirty="0">
                <a:solidFill>
                  <a:srgbClr val="0097A7"/>
                </a:solidFill>
                <a:latin typeface="Arial"/>
              </a:rPr>
              <a:t>γρήγορα </a:t>
            </a:r>
            <a:r>
              <a:rPr lang="el-GR" sz="1800" b="0" strike="noStrike" spc="52" dirty="0">
                <a:solidFill>
                  <a:srgbClr val="0097A7"/>
                </a:solidFill>
                <a:latin typeface="Arial"/>
              </a:rPr>
              <a:t>θα </a:t>
            </a:r>
            <a:r>
              <a:rPr lang="el-GR" sz="1800" b="0" strike="noStrike" spc="69" dirty="0">
                <a:solidFill>
                  <a:srgbClr val="0097A7"/>
                </a:solidFill>
                <a:latin typeface="Arial"/>
              </a:rPr>
              <a:t>αλλάξει </a:t>
            </a:r>
            <a:r>
              <a:rPr lang="el-GR" sz="1800" b="0" strike="noStrike" spc="103" dirty="0">
                <a:solidFill>
                  <a:srgbClr val="0097A7"/>
                </a:solidFill>
                <a:latin typeface="Arial"/>
              </a:rPr>
              <a:t>το  </a:t>
            </a:r>
            <a:r>
              <a:rPr lang="el-GR" sz="1800" b="0" strike="noStrike" spc="77" dirty="0">
                <a:solidFill>
                  <a:srgbClr val="0097A7"/>
                </a:solidFill>
                <a:latin typeface="Arial"/>
              </a:rPr>
              <a:t>κλίμα </a:t>
            </a:r>
            <a:r>
              <a:rPr lang="el-GR" sz="1800" b="0" strike="noStrike" spc="94" dirty="0">
                <a:solidFill>
                  <a:srgbClr val="0097A7"/>
                </a:solidFill>
                <a:latin typeface="Arial"/>
              </a:rPr>
              <a:t>και </a:t>
            </a:r>
            <a:r>
              <a:rPr lang="el-GR" sz="1800" b="0" strike="noStrike" spc="12" dirty="0">
                <a:solidFill>
                  <a:srgbClr val="0097A7"/>
                </a:solidFill>
                <a:latin typeface="Arial"/>
              </a:rPr>
              <a:t>σε </a:t>
            </a:r>
            <a:r>
              <a:rPr lang="el-GR" sz="1800" b="1" strike="noStrike" spc="58" dirty="0">
                <a:solidFill>
                  <a:srgbClr val="0097A7"/>
                </a:solidFill>
                <a:latin typeface="Arial"/>
              </a:rPr>
              <a:t>ποια</a:t>
            </a:r>
            <a:r>
              <a:rPr lang="el-GR" sz="1800" b="1" strike="noStrike" spc="-330" dirty="0">
                <a:solidFill>
                  <a:srgbClr val="0097A7"/>
                </a:solidFill>
                <a:latin typeface="Arial"/>
              </a:rPr>
              <a:t> </a:t>
            </a:r>
            <a:r>
              <a:rPr lang="el-GR" sz="1800" b="1" strike="noStrike" spc="72" dirty="0" smtClean="0">
                <a:solidFill>
                  <a:srgbClr val="0097A7"/>
                </a:solidFill>
                <a:latin typeface="Arial"/>
              </a:rPr>
              <a:t>έκταση.</a:t>
            </a:r>
          </a:p>
          <a:p>
            <a:pPr marL="12600">
              <a:lnSpc>
                <a:spcPct val="114000"/>
              </a:lnSpc>
              <a:spcBef>
                <a:spcPts val="99"/>
              </a:spcBef>
            </a:pPr>
            <a:r>
              <a:rPr lang="el-GR" sz="1800" b="1" strike="noStrike" spc="4" dirty="0" smtClean="0">
                <a:solidFill>
                  <a:srgbClr val="FFAB40"/>
                </a:solidFill>
                <a:latin typeface="Arial"/>
              </a:rPr>
              <a:t>Πώς</a:t>
            </a:r>
            <a:r>
              <a:rPr lang="el-GR" sz="1800" b="1" strike="noStrike" spc="-35" dirty="0" smtClean="0">
                <a:solidFill>
                  <a:srgbClr val="FFAB40"/>
                </a:solidFill>
                <a:latin typeface="Arial"/>
              </a:rPr>
              <a:t> </a:t>
            </a:r>
            <a:r>
              <a:rPr lang="el-GR" sz="1800" b="1" strike="noStrike" spc="89" dirty="0">
                <a:solidFill>
                  <a:srgbClr val="FFAB40"/>
                </a:solidFill>
                <a:latin typeface="Arial"/>
              </a:rPr>
              <a:t>καταλαβαίνουμε</a:t>
            </a:r>
            <a:r>
              <a:rPr lang="el-GR" sz="1800" b="1" strike="noStrike" spc="-35" dirty="0">
                <a:solidFill>
                  <a:srgbClr val="FFAB40"/>
                </a:solidFill>
                <a:latin typeface="Arial"/>
              </a:rPr>
              <a:t> </a:t>
            </a:r>
            <a:r>
              <a:rPr lang="el-GR" sz="1800" b="1" strike="noStrike" spc="128" dirty="0">
                <a:solidFill>
                  <a:srgbClr val="FFAB40"/>
                </a:solidFill>
                <a:latin typeface="Arial"/>
              </a:rPr>
              <a:t>ότι</a:t>
            </a:r>
            <a:r>
              <a:rPr lang="el-GR" sz="1800" b="1" strike="noStrike" spc="-32" dirty="0">
                <a:solidFill>
                  <a:srgbClr val="FFAB40"/>
                </a:solidFill>
                <a:latin typeface="Arial"/>
              </a:rPr>
              <a:t> </a:t>
            </a:r>
            <a:r>
              <a:rPr lang="el-GR" sz="1800" b="1" strike="noStrike" spc="77" dirty="0">
                <a:solidFill>
                  <a:srgbClr val="FFAB40"/>
                </a:solidFill>
                <a:latin typeface="Arial"/>
              </a:rPr>
              <a:t>η</a:t>
            </a:r>
            <a:r>
              <a:rPr lang="el-GR" sz="1800" b="1" strike="noStrike" spc="-35" dirty="0">
                <a:solidFill>
                  <a:srgbClr val="FFAB40"/>
                </a:solidFill>
                <a:latin typeface="Arial"/>
              </a:rPr>
              <a:t> </a:t>
            </a:r>
            <a:r>
              <a:rPr lang="el-GR" sz="1800" b="1" strike="noStrike" spc="123" dirty="0">
                <a:solidFill>
                  <a:srgbClr val="FFAB40"/>
                </a:solidFill>
                <a:latin typeface="Arial"/>
              </a:rPr>
              <a:t>κλιματική</a:t>
            </a:r>
            <a:r>
              <a:rPr lang="el-GR" sz="1800" b="1" strike="noStrike" spc="-32" dirty="0">
                <a:solidFill>
                  <a:srgbClr val="FFAB40"/>
                </a:solidFill>
                <a:latin typeface="Arial"/>
              </a:rPr>
              <a:t> </a:t>
            </a:r>
            <a:r>
              <a:rPr lang="el-GR" sz="1800" b="1" strike="noStrike" spc="63" dirty="0">
                <a:solidFill>
                  <a:srgbClr val="FFAB40"/>
                </a:solidFill>
                <a:latin typeface="Arial"/>
              </a:rPr>
              <a:t>αλλαγή</a:t>
            </a:r>
            <a:r>
              <a:rPr lang="el-GR" sz="1800" b="1" strike="noStrike" spc="-41" dirty="0">
                <a:solidFill>
                  <a:srgbClr val="FFAB40"/>
                </a:solidFill>
                <a:latin typeface="Arial"/>
              </a:rPr>
              <a:t> </a:t>
            </a:r>
            <a:r>
              <a:rPr lang="el-GR" sz="1800" b="1" strike="noStrike" spc="52" dirty="0">
                <a:solidFill>
                  <a:srgbClr val="FFAB40"/>
                </a:solidFill>
                <a:latin typeface="Arial"/>
              </a:rPr>
              <a:t>υπάρχει;</a:t>
            </a:r>
            <a:endParaRPr lang="el-GR" sz="1800" b="0" strike="noStrike" spc="-1" dirty="0">
              <a:latin typeface="Arial"/>
            </a:endParaRPr>
          </a:p>
        </p:txBody>
      </p:sp>
      <p:pic>
        <p:nvPicPr>
          <p:cNvPr id="3" name="Picture 4"/>
          <p:cNvPicPr/>
          <p:nvPr/>
        </p:nvPicPr>
        <p:blipFill>
          <a:blip r:embed="rId3" cstate="print"/>
          <a:stretch/>
        </p:blipFill>
        <p:spPr>
          <a:xfrm>
            <a:off x="7572396" y="4357700"/>
            <a:ext cx="1428760" cy="653488"/>
          </a:xfrm>
          <a:prstGeom prst="rect">
            <a:avLst/>
          </a:prstGeom>
          <a:ln>
            <a:noFill/>
          </a:ln>
        </p:spPr>
      </p:pic>
      <p:pic>
        <p:nvPicPr>
          <p:cNvPr id="5" name="Picture 2" descr="https://www.climate.gov/sites/default/files/paleo_CO2_2018_1500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2071684"/>
            <a:ext cx="7222479" cy="154627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sp>
        <p:nvSpPr>
          <p:cNvPr id="6" name="5 - TextBox"/>
          <p:cNvSpPr txBox="1"/>
          <p:nvPr/>
        </p:nvSpPr>
        <p:spPr>
          <a:xfrm>
            <a:off x="928662" y="3714758"/>
            <a:ext cx="7643866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1100" dirty="0" smtClean="0"/>
              <a:t>Η συγκέντρωση διοξειδίου του άνθρακα τα τελευταία 800.000 χρόνια σε μέρη ανά εκατομμύριο </a:t>
            </a:r>
            <a:r>
              <a:rPr lang="en-US" sz="1100" dirty="0" err="1" smtClean="0"/>
              <a:t>ppm</a:t>
            </a:r>
            <a:endParaRPr lang="en-US" sz="1100" dirty="0" smtClean="0"/>
          </a:p>
          <a:p>
            <a:pPr algn="just"/>
            <a:endParaRPr lang="el-GR" sz="1100" dirty="0" smtClean="0"/>
          </a:p>
          <a:p>
            <a:pPr algn="just"/>
            <a:r>
              <a:rPr lang="el-GR" sz="1100" dirty="0" smtClean="0"/>
              <a:t>Δηλαδή από την εποχή των παγετώνων  μέχρι το 2018. Η προηγούμενη πιο υψηλή συγκέντρωση διοξειδίου του άνθρακα ήταν πριν περίπου 300.000 χρόνια και έφτασε τα 300 </a:t>
            </a:r>
            <a:r>
              <a:rPr lang="en-US" sz="1100" dirty="0" err="1" smtClean="0"/>
              <a:t>ppm</a:t>
            </a:r>
            <a:r>
              <a:rPr lang="en-US" sz="1100" dirty="0" smtClean="0"/>
              <a:t>. To </a:t>
            </a:r>
            <a:r>
              <a:rPr lang="el-GR" sz="1100" dirty="0" smtClean="0"/>
              <a:t>2018 η συγκέντρωση του αερίου αυτού στην ατμόσφαιρα έφτασε τα 407,4 </a:t>
            </a:r>
            <a:r>
              <a:rPr lang="en-US" sz="1100" dirty="0" err="1" smtClean="0"/>
              <a:t>ppm</a:t>
            </a:r>
            <a:r>
              <a:rPr lang="en-US" sz="1100" dirty="0" smtClean="0"/>
              <a:t>, </a:t>
            </a:r>
            <a:r>
              <a:rPr lang="el-GR" sz="1100" dirty="0" smtClean="0"/>
              <a:t>τεράστια αύξηση </a:t>
            </a:r>
          </a:p>
          <a:p>
            <a:endParaRPr lang="el-GR" dirty="0"/>
          </a:p>
        </p:txBody>
      </p:sp>
      <p:pic>
        <p:nvPicPr>
          <p:cNvPr id="7" name="Shape 334"/>
          <p:cNvPicPr preferRelativeResize="0"/>
          <p:nvPr/>
        </p:nvPicPr>
        <p:blipFill rotWithShape="1">
          <a:blip r:embed="rId5" cstate="print">
            <a:alphaModFix/>
          </a:blip>
          <a:srcRect/>
          <a:stretch/>
        </p:blipFill>
        <p:spPr>
          <a:xfrm>
            <a:off x="8286776" y="142858"/>
            <a:ext cx="785818" cy="7749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CustomShape 1"/>
          <p:cNvSpPr/>
          <p:nvPr/>
        </p:nvSpPr>
        <p:spPr>
          <a:xfrm>
            <a:off x="3143240" y="1000114"/>
            <a:ext cx="5429288" cy="2974216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0" name="TextShape 2"/>
          <p:cNvSpPr txBox="1"/>
          <p:nvPr/>
        </p:nvSpPr>
        <p:spPr>
          <a:xfrm>
            <a:off x="384840" y="204120"/>
            <a:ext cx="8226000" cy="505166"/>
          </a:xfrm>
          <a:prstGeom prst="rect">
            <a:avLst/>
          </a:prstGeom>
          <a:noFill/>
          <a:ln>
            <a:noFill/>
          </a:ln>
        </p:spPr>
        <p:txBody>
          <a:bodyPr lIns="0" tIns="12600" rIns="0" bIns="0">
            <a:spAutoFit/>
          </a:bodyPr>
          <a:lstStyle/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lang="el-GR" sz="1800" b="0" strike="noStrike" spc="-7" dirty="0">
                <a:solidFill>
                  <a:srgbClr val="0097A7"/>
                </a:solidFill>
                <a:latin typeface="Arial"/>
              </a:rPr>
              <a:t>Πώς</a:t>
            </a:r>
            <a:r>
              <a:rPr lang="el-GR" sz="1800" b="0" strike="noStrike" spc="-32" dirty="0">
                <a:solidFill>
                  <a:srgbClr val="0097A7"/>
                </a:solidFill>
                <a:latin typeface="Arial"/>
              </a:rPr>
              <a:t> </a:t>
            </a:r>
            <a:r>
              <a:rPr lang="el-GR" sz="1800" b="0" strike="noStrike" spc="89" dirty="0">
                <a:solidFill>
                  <a:srgbClr val="0097A7"/>
                </a:solidFill>
                <a:latin typeface="Arial"/>
              </a:rPr>
              <a:t>σχετίζεται</a:t>
            </a:r>
            <a:r>
              <a:rPr lang="el-GR" sz="1800" b="0" strike="noStrike" spc="-32" dirty="0">
                <a:solidFill>
                  <a:srgbClr val="0097A7"/>
                </a:solidFill>
                <a:latin typeface="Arial"/>
              </a:rPr>
              <a:t> </a:t>
            </a:r>
            <a:r>
              <a:rPr lang="el-GR" sz="1800" b="0" strike="noStrike" spc="97" dirty="0">
                <a:solidFill>
                  <a:srgbClr val="0097A7"/>
                </a:solidFill>
                <a:latin typeface="Arial"/>
              </a:rPr>
              <a:t>η</a:t>
            </a:r>
            <a:r>
              <a:rPr lang="el-GR" sz="1800" b="0" strike="noStrike" spc="-35" dirty="0">
                <a:solidFill>
                  <a:srgbClr val="0097A7"/>
                </a:solidFill>
                <a:latin typeface="Arial"/>
              </a:rPr>
              <a:t> </a:t>
            </a:r>
            <a:r>
              <a:rPr lang="el-GR" sz="1800" b="0" strike="noStrike" spc="94" dirty="0">
                <a:solidFill>
                  <a:srgbClr val="0097A7"/>
                </a:solidFill>
                <a:latin typeface="Arial"/>
              </a:rPr>
              <a:t>κλιματική</a:t>
            </a:r>
            <a:r>
              <a:rPr lang="el-GR" sz="1800" b="0" strike="noStrike" spc="-26" dirty="0">
                <a:solidFill>
                  <a:srgbClr val="0097A7"/>
                </a:solidFill>
                <a:latin typeface="Arial"/>
              </a:rPr>
              <a:t> </a:t>
            </a:r>
            <a:r>
              <a:rPr lang="el-GR" spc="52" dirty="0" smtClean="0">
                <a:solidFill>
                  <a:srgbClr val="0097A7"/>
                </a:solidFill>
                <a:latin typeface="Arial"/>
              </a:rPr>
              <a:t>κρίση</a:t>
            </a:r>
            <a:r>
              <a:rPr lang="el-GR" sz="1800" b="0" strike="noStrike" spc="-35" dirty="0" smtClean="0">
                <a:solidFill>
                  <a:srgbClr val="0097A7"/>
                </a:solidFill>
                <a:latin typeface="Arial"/>
              </a:rPr>
              <a:t> </a:t>
            </a:r>
            <a:r>
              <a:rPr lang="el-GR" sz="1800" b="0" strike="noStrike" spc="58" dirty="0">
                <a:solidFill>
                  <a:srgbClr val="0097A7"/>
                </a:solidFill>
                <a:latin typeface="Arial"/>
              </a:rPr>
              <a:t>με</a:t>
            </a:r>
            <a:r>
              <a:rPr lang="el-GR" sz="1800" b="0" strike="noStrike" spc="-26" dirty="0">
                <a:solidFill>
                  <a:srgbClr val="0097A7"/>
                </a:solidFill>
                <a:latin typeface="Arial"/>
              </a:rPr>
              <a:t> </a:t>
            </a:r>
            <a:r>
              <a:rPr lang="el-GR" sz="1800" b="0" strike="noStrike" spc="97" dirty="0">
                <a:solidFill>
                  <a:srgbClr val="0097A7"/>
                </a:solidFill>
                <a:latin typeface="Arial"/>
              </a:rPr>
              <a:t>την</a:t>
            </a:r>
            <a:r>
              <a:rPr lang="el-GR" sz="1800" b="0" strike="noStrike" spc="-32" dirty="0">
                <a:solidFill>
                  <a:srgbClr val="0097A7"/>
                </a:solidFill>
                <a:latin typeface="Arial"/>
              </a:rPr>
              <a:t> </a:t>
            </a:r>
            <a:r>
              <a:rPr lang="el-GR" sz="1800" b="0" strike="noStrike" spc="52" dirty="0">
                <a:solidFill>
                  <a:srgbClr val="0097A7"/>
                </a:solidFill>
                <a:latin typeface="Arial"/>
              </a:rPr>
              <a:t>αλλαγή</a:t>
            </a:r>
            <a:r>
              <a:rPr lang="el-GR" sz="1800" b="0" strike="noStrike" spc="-32" dirty="0">
                <a:solidFill>
                  <a:srgbClr val="0097A7"/>
                </a:solidFill>
                <a:latin typeface="Arial"/>
              </a:rPr>
              <a:t> </a:t>
            </a:r>
            <a:r>
              <a:rPr lang="el-GR" sz="1800" b="0" strike="noStrike" spc="58" dirty="0">
                <a:solidFill>
                  <a:srgbClr val="0097A7"/>
                </a:solidFill>
                <a:latin typeface="Arial"/>
              </a:rPr>
              <a:t>των</a:t>
            </a:r>
            <a:r>
              <a:rPr lang="el-GR" sz="1800" b="0" strike="noStrike" spc="-32" dirty="0">
                <a:solidFill>
                  <a:srgbClr val="0097A7"/>
                </a:solidFill>
                <a:latin typeface="Arial"/>
              </a:rPr>
              <a:t> </a:t>
            </a:r>
            <a:r>
              <a:rPr lang="el-GR" sz="1800" b="0" strike="noStrike" spc="72" dirty="0">
                <a:solidFill>
                  <a:srgbClr val="0097A7"/>
                </a:solidFill>
                <a:latin typeface="Arial"/>
              </a:rPr>
              <a:t>καιρικών</a:t>
            </a:r>
            <a:r>
              <a:rPr lang="el-GR" sz="1800" b="0" strike="noStrike" spc="-26" dirty="0">
                <a:solidFill>
                  <a:srgbClr val="0097A7"/>
                </a:solidFill>
                <a:latin typeface="Arial"/>
              </a:rPr>
              <a:t> </a:t>
            </a:r>
            <a:r>
              <a:rPr lang="el-GR" sz="1800" b="0" strike="noStrike" spc="72" dirty="0">
                <a:solidFill>
                  <a:srgbClr val="0097A7"/>
                </a:solidFill>
                <a:latin typeface="Arial"/>
              </a:rPr>
              <a:t>φαινομένων</a:t>
            </a:r>
            <a:r>
              <a:t/>
            </a:r>
            <a:br/>
            <a:r>
              <a:rPr lang="el-GR" sz="1400" b="0" strike="noStrike" spc="32" dirty="0">
                <a:solidFill>
                  <a:srgbClr val="0097A7"/>
                </a:solidFill>
                <a:latin typeface="Arial"/>
              </a:rPr>
              <a:t>(συχνότερα</a:t>
            </a:r>
            <a:r>
              <a:rPr lang="el-GR" sz="1400" b="0" strike="noStrike" spc="-32" dirty="0">
                <a:solidFill>
                  <a:srgbClr val="0097A7"/>
                </a:solidFill>
                <a:latin typeface="Arial"/>
              </a:rPr>
              <a:t> </a:t>
            </a:r>
            <a:r>
              <a:rPr lang="el-GR" sz="1400" b="0" strike="noStrike" spc="69" dirty="0">
                <a:solidFill>
                  <a:srgbClr val="0097A7"/>
                </a:solidFill>
                <a:latin typeface="Arial"/>
              </a:rPr>
              <a:t>και</a:t>
            </a:r>
            <a:r>
              <a:rPr lang="el-GR" sz="1400" b="0" strike="noStrike" spc="-32" dirty="0">
                <a:solidFill>
                  <a:srgbClr val="0097A7"/>
                </a:solidFill>
                <a:latin typeface="Arial"/>
              </a:rPr>
              <a:t> </a:t>
            </a:r>
            <a:r>
              <a:rPr lang="el-GR" sz="1400" b="0" strike="noStrike" spc="43" dirty="0">
                <a:solidFill>
                  <a:srgbClr val="0097A7"/>
                </a:solidFill>
                <a:latin typeface="Arial"/>
              </a:rPr>
              <a:t>μεγαλύτερης</a:t>
            </a:r>
            <a:r>
              <a:rPr lang="el-GR" sz="1400" b="0" strike="noStrike" spc="-32" dirty="0">
                <a:solidFill>
                  <a:srgbClr val="0097A7"/>
                </a:solidFill>
                <a:latin typeface="Arial"/>
              </a:rPr>
              <a:t> </a:t>
            </a:r>
            <a:r>
              <a:rPr lang="el-GR" sz="1400" b="0" strike="noStrike" spc="38" dirty="0">
                <a:solidFill>
                  <a:srgbClr val="0097A7"/>
                </a:solidFill>
                <a:latin typeface="Arial"/>
              </a:rPr>
              <a:t>έντασης</a:t>
            </a:r>
            <a:r>
              <a:rPr lang="el-GR" sz="1400" b="0" strike="noStrike" spc="-26" dirty="0">
                <a:solidFill>
                  <a:srgbClr val="0097A7"/>
                </a:solidFill>
                <a:latin typeface="Arial"/>
              </a:rPr>
              <a:t> </a:t>
            </a:r>
            <a:r>
              <a:rPr lang="el-GR" sz="1400" b="0" strike="noStrike" spc="52" dirty="0">
                <a:solidFill>
                  <a:srgbClr val="0097A7"/>
                </a:solidFill>
                <a:latin typeface="Arial"/>
              </a:rPr>
              <a:t>ακραία</a:t>
            </a:r>
            <a:r>
              <a:rPr lang="el-GR" sz="1400" b="0" strike="noStrike" spc="-32" dirty="0">
                <a:solidFill>
                  <a:srgbClr val="0097A7"/>
                </a:solidFill>
                <a:latin typeface="Arial"/>
              </a:rPr>
              <a:t> </a:t>
            </a:r>
            <a:r>
              <a:rPr lang="el-GR" sz="1400" b="0" strike="noStrike" spc="63" dirty="0">
                <a:solidFill>
                  <a:srgbClr val="0097A7"/>
                </a:solidFill>
                <a:latin typeface="Arial"/>
              </a:rPr>
              <a:t>καιρικά</a:t>
            </a:r>
            <a:r>
              <a:rPr lang="el-GR" sz="1400" b="0" strike="noStrike" spc="-32" dirty="0">
                <a:solidFill>
                  <a:srgbClr val="0097A7"/>
                </a:solidFill>
                <a:latin typeface="Arial"/>
              </a:rPr>
              <a:t> </a:t>
            </a:r>
            <a:r>
              <a:rPr lang="el-GR" sz="1400" b="0" strike="noStrike" spc="49" dirty="0">
                <a:solidFill>
                  <a:srgbClr val="0097A7"/>
                </a:solidFill>
                <a:latin typeface="Arial"/>
              </a:rPr>
              <a:t>φαινόμενα)</a:t>
            </a:r>
            <a:endParaRPr lang="el-GR" sz="1400" b="0" strike="noStrike" spc="-1" dirty="0">
              <a:latin typeface="Calibri"/>
            </a:endParaRPr>
          </a:p>
        </p:txBody>
      </p:sp>
      <p:sp>
        <p:nvSpPr>
          <p:cNvPr id="261" name="CustomShape 3"/>
          <p:cNvSpPr/>
          <p:nvPr/>
        </p:nvSpPr>
        <p:spPr>
          <a:xfrm>
            <a:off x="3116880" y="4364280"/>
            <a:ext cx="2331360" cy="165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spAutoFit/>
          </a:bodyPr>
          <a:lstStyle/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lang="el-GR" sz="1000" b="0" i="1" strike="noStrike" spc="24">
                <a:latin typeface="Calibri"/>
              </a:rPr>
              <a:t>Πηγή: World </a:t>
            </a:r>
            <a:r>
              <a:rPr lang="el-GR" sz="1000" b="0" i="1" strike="noStrike" spc="12">
                <a:latin typeface="Calibri"/>
              </a:rPr>
              <a:t>Meteorological</a:t>
            </a:r>
            <a:r>
              <a:rPr lang="el-GR" sz="1000" b="0" i="1" strike="noStrike" spc="58">
                <a:latin typeface="Calibri"/>
              </a:rPr>
              <a:t> </a:t>
            </a:r>
            <a:r>
              <a:rPr lang="el-GR" sz="1000" b="0" i="1" strike="noStrike" spc="29">
                <a:latin typeface="Calibri"/>
              </a:rPr>
              <a:t>Organisation</a:t>
            </a:r>
            <a:endParaRPr lang="el-GR" sz="1000" b="0" strike="noStrike" spc="-1">
              <a:latin typeface="Arial"/>
            </a:endParaRPr>
          </a:p>
        </p:txBody>
      </p:sp>
      <p:sp>
        <p:nvSpPr>
          <p:cNvPr id="264" name="CustomShape 6"/>
          <p:cNvSpPr/>
          <p:nvPr/>
        </p:nvSpPr>
        <p:spPr>
          <a:xfrm>
            <a:off x="550080" y="2000246"/>
            <a:ext cx="2130120" cy="101248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>
            <a:spAutoFit/>
          </a:bodyPr>
          <a:lstStyle/>
          <a:p>
            <a:pPr marL="12600">
              <a:lnSpc>
                <a:spcPct val="116000"/>
              </a:lnSpc>
              <a:spcBef>
                <a:spcPts val="99"/>
              </a:spcBef>
            </a:pPr>
            <a:r>
              <a:rPr lang="el-GR" sz="1400" b="0" strike="noStrike" spc="-7" dirty="0">
                <a:latin typeface="Arial"/>
              </a:rPr>
              <a:t>Έχει αποδειχθεί ότι αρκετά  ακραία </a:t>
            </a:r>
            <a:r>
              <a:rPr lang="el-GR" sz="1400" b="0" strike="noStrike" spc="-1" dirty="0">
                <a:latin typeface="Arial"/>
              </a:rPr>
              <a:t>καιρικά </a:t>
            </a:r>
            <a:r>
              <a:rPr lang="el-GR" sz="1400" b="0" strike="noStrike" spc="-7" dirty="0">
                <a:latin typeface="Arial"/>
              </a:rPr>
              <a:t>φαινόμενα  συνδέονται άμεσα με την  </a:t>
            </a:r>
            <a:r>
              <a:rPr lang="el-GR" sz="1400" b="0" strike="noStrike" spc="-1" dirty="0">
                <a:latin typeface="Arial"/>
              </a:rPr>
              <a:t>κλιματική</a:t>
            </a:r>
            <a:r>
              <a:rPr lang="el-GR" sz="1400" b="0" strike="noStrike" spc="-15" dirty="0">
                <a:latin typeface="Arial"/>
              </a:rPr>
              <a:t> </a:t>
            </a:r>
            <a:r>
              <a:rPr lang="el-GR" sz="1400" spc="-7" dirty="0" smtClean="0">
                <a:latin typeface="Arial"/>
              </a:rPr>
              <a:t>κρίση</a:t>
            </a:r>
            <a:r>
              <a:rPr lang="el-GR" sz="1400" b="0" strike="noStrike" spc="-7" dirty="0" smtClean="0">
                <a:latin typeface="Arial"/>
              </a:rPr>
              <a:t>.</a:t>
            </a:r>
            <a:endParaRPr lang="el-GR" sz="1400" b="0" strike="noStrike" spc="-1" dirty="0">
              <a:latin typeface="Arial"/>
            </a:endParaRPr>
          </a:p>
        </p:txBody>
      </p:sp>
      <p:pic>
        <p:nvPicPr>
          <p:cNvPr id="8" name="Picture 4"/>
          <p:cNvPicPr/>
          <p:nvPr/>
        </p:nvPicPr>
        <p:blipFill>
          <a:blip r:embed="rId3" cstate="print"/>
          <a:stretch/>
        </p:blipFill>
        <p:spPr>
          <a:xfrm>
            <a:off x="7231680" y="4204440"/>
            <a:ext cx="1912320" cy="939240"/>
          </a:xfrm>
          <a:prstGeom prst="rect">
            <a:avLst/>
          </a:prstGeom>
          <a:ln>
            <a:noFill/>
          </a:ln>
        </p:spPr>
      </p:pic>
      <p:pic>
        <p:nvPicPr>
          <p:cNvPr id="7" name="Shape 334"/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8501090" y="71420"/>
            <a:ext cx="500066" cy="4892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CustomShape 1"/>
          <p:cNvSpPr/>
          <p:nvPr/>
        </p:nvSpPr>
        <p:spPr>
          <a:xfrm>
            <a:off x="2010240" y="1254240"/>
            <a:ext cx="4215240" cy="64430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spAutoFit/>
          </a:bodyPr>
          <a:lstStyle/>
          <a:p>
            <a:pPr marL="12600">
              <a:lnSpc>
                <a:spcPct val="114000"/>
              </a:lnSpc>
              <a:spcBef>
                <a:spcPts val="99"/>
              </a:spcBef>
            </a:pPr>
            <a:r>
              <a:rPr lang="el-GR" sz="1800" b="1" strike="noStrike" spc="72" dirty="0">
                <a:solidFill>
                  <a:srgbClr val="0097A7"/>
                </a:solidFill>
                <a:latin typeface="Arial"/>
              </a:rPr>
              <a:t>Κοινωνικές </a:t>
            </a:r>
            <a:r>
              <a:rPr lang="el-GR" sz="1800" b="1" strike="noStrike" spc="128" dirty="0">
                <a:solidFill>
                  <a:srgbClr val="0097A7"/>
                </a:solidFill>
                <a:latin typeface="Arial"/>
              </a:rPr>
              <a:t>και </a:t>
            </a:r>
            <a:r>
              <a:rPr lang="el-GR" sz="1800" b="1" strike="noStrike" spc="83" dirty="0">
                <a:solidFill>
                  <a:srgbClr val="0097A7"/>
                </a:solidFill>
                <a:latin typeface="Arial"/>
              </a:rPr>
              <a:t>οικονομικές  </a:t>
            </a:r>
            <a:r>
              <a:rPr lang="el-GR" sz="1800" b="1" strike="noStrike" spc="69" dirty="0">
                <a:solidFill>
                  <a:srgbClr val="0097A7"/>
                </a:solidFill>
                <a:latin typeface="Arial"/>
              </a:rPr>
              <a:t>επιπτώσεις </a:t>
            </a:r>
            <a:r>
              <a:rPr lang="el-GR" sz="1800" b="1" strike="noStrike" spc="63" dirty="0">
                <a:solidFill>
                  <a:srgbClr val="0097A7"/>
                </a:solidFill>
                <a:latin typeface="Arial"/>
              </a:rPr>
              <a:t>της </a:t>
            </a:r>
            <a:r>
              <a:rPr lang="el-GR" sz="1800" b="1" strike="noStrike" spc="109" dirty="0">
                <a:solidFill>
                  <a:srgbClr val="0097A7"/>
                </a:solidFill>
                <a:latin typeface="Arial"/>
              </a:rPr>
              <a:t>κλιματικής</a:t>
            </a:r>
            <a:r>
              <a:rPr lang="el-GR" sz="1800" b="1" strike="noStrike" spc="-301" dirty="0">
                <a:solidFill>
                  <a:srgbClr val="0097A7"/>
                </a:solidFill>
                <a:latin typeface="Arial"/>
              </a:rPr>
              <a:t> </a:t>
            </a:r>
            <a:r>
              <a:rPr lang="el-GR" b="1" spc="49" dirty="0" smtClean="0">
                <a:solidFill>
                  <a:srgbClr val="0097A7"/>
                </a:solidFill>
                <a:latin typeface="Arial"/>
              </a:rPr>
              <a:t>κρίσης</a:t>
            </a:r>
            <a:endParaRPr lang="el-GR" sz="1800" b="0" strike="noStrike" spc="-1" dirty="0">
              <a:latin typeface="Arial"/>
            </a:endParaRPr>
          </a:p>
        </p:txBody>
      </p:sp>
      <p:sp>
        <p:nvSpPr>
          <p:cNvPr id="266" name="CustomShape 2"/>
          <p:cNvSpPr/>
          <p:nvPr/>
        </p:nvSpPr>
        <p:spPr>
          <a:xfrm>
            <a:off x="1937520" y="2346480"/>
            <a:ext cx="5337000" cy="1898280"/>
          </a:xfrm>
          <a:prstGeom prst="rect">
            <a:avLst/>
          </a:prstGeom>
          <a:blipFill rotWithShape="0">
            <a:blip r:embed="rId2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" name="Picture 4"/>
          <p:cNvPicPr/>
          <p:nvPr/>
        </p:nvPicPr>
        <p:blipFill>
          <a:blip r:embed="rId3" cstate="print"/>
          <a:stretch/>
        </p:blipFill>
        <p:spPr>
          <a:xfrm>
            <a:off x="7572396" y="4286262"/>
            <a:ext cx="1357290" cy="572026"/>
          </a:xfrm>
          <a:prstGeom prst="rect">
            <a:avLst/>
          </a:prstGeom>
          <a:ln>
            <a:noFill/>
          </a:ln>
        </p:spPr>
      </p:pic>
      <p:pic>
        <p:nvPicPr>
          <p:cNvPr id="5" name="Shape 334"/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8001024" y="214296"/>
            <a:ext cx="785818" cy="7749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TextShape 1"/>
          <p:cNvSpPr txBox="1"/>
          <p:nvPr/>
        </p:nvSpPr>
        <p:spPr>
          <a:xfrm>
            <a:off x="384840" y="356400"/>
            <a:ext cx="6802920" cy="871560"/>
          </a:xfrm>
          <a:prstGeom prst="rect">
            <a:avLst/>
          </a:prstGeom>
          <a:noFill/>
          <a:ln>
            <a:noFill/>
          </a:ln>
        </p:spPr>
        <p:txBody>
          <a:bodyPr lIns="0" tIns="12600" rIns="0" bIns="0">
            <a:spAutoFit/>
          </a:bodyPr>
          <a:lstStyle/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lang="el-GR" sz="1800" b="0" strike="noStrike" spc="52">
                <a:solidFill>
                  <a:srgbClr val="0097A7"/>
                </a:solidFill>
                <a:latin typeface="Arial"/>
              </a:rPr>
              <a:t>Κοινωνικές</a:t>
            </a:r>
            <a:r>
              <a:rPr lang="el-GR" sz="1800" b="0" strike="noStrike" spc="-41">
                <a:solidFill>
                  <a:srgbClr val="0097A7"/>
                </a:solidFill>
                <a:latin typeface="Arial"/>
              </a:rPr>
              <a:t> </a:t>
            </a:r>
            <a:r>
              <a:rPr lang="el-GR" sz="1800" b="0" strike="noStrike" spc="94">
                <a:solidFill>
                  <a:srgbClr val="0097A7"/>
                </a:solidFill>
                <a:latin typeface="Arial"/>
              </a:rPr>
              <a:t>και</a:t>
            </a:r>
            <a:r>
              <a:rPr lang="el-GR" sz="1800" b="0" strike="noStrike" spc="-32">
                <a:solidFill>
                  <a:srgbClr val="0097A7"/>
                </a:solidFill>
                <a:latin typeface="Arial"/>
              </a:rPr>
              <a:t> </a:t>
            </a:r>
            <a:r>
              <a:rPr lang="el-GR" sz="1800" b="0" strike="noStrike" spc="83">
                <a:solidFill>
                  <a:srgbClr val="0097A7"/>
                </a:solidFill>
                <a:latin typeface="Arial"/>
              </a:rPr>
              <a:t>οικονομικές</a:t>
            </a:r>
            <a:r>
              <a:rPr lang="el-GR" sz="1800" b="0" strike="noStrike" spc="-35">
                <a:solidFill>
                  <a:srgbClr val="0097A7"/>
                </a:solidFill>
                <a:latin typeface="Arial"/>
              </a:rPr>
              <a:t> </a:t>
            </a:r>
            <a:r>
              <a:rPr lang="el-GR" sz="1800" b="0" strike="noStrike" spc="43">
                <a:solidFill>
                  <a:srgbClr val="0097A7"/>
                </a:solidFill>
                <a:latin typeface="Arial"/>
              </a:rPr>
              <a:t>επιπτώσεις</a:t>
            </a:r>
            <a:r>
              <a:rPr lang="el-GR" sz="1800" b="0" strike="noStrike" spc="-32">
                <a:solidFill>
                  <a:srgbClr val="0097A7"/>
                </a:solidFill>
                <a:latin typeface="Arial"/>
              </a:rPr>
              <a:t> </a:t>
            </a:r>
            <a:r>
              <a:rPr lang="el-GR" sz="1800" b="0" strike="noStrike" spc="72">
                <a:solidFill>
                  <a:srgbClr val="0097A7"/>
                </a:solidFill>
                <a:latin typeface="Arial"/>
              </a:rPr>
              <a:t>της</a:t>
            </a:r>
            <a:r>
              <a:rPr lang="el-GR" sz="1800" b="0" strike="noStrike" spc="-32">
                <a:solidFill>
                  <a:srgbClr val="0097A7"/>
                </a:solidFill>
                <a:latin typeface="Arial"/>
              </a:rPr>
              <a:t> </a:t>
            </a:r>
            <a:r>
              <a:rPr lang="el-GR" sz="1800" b="0" strike="noStrike" spc="83">
                <a:solidFill>
                  <a:srgbClr val="0097A7"/>
                </a:solidFill>
                <a:latin typeface="Arial"/>
              </a:rPr>
              <a:t>κλιματικής</a:t>
            </a:r>
            <a:r>
              <a:rPr lang="el-GR" sz="1800" b="0" strike="noStrike" spc="-35">
                <a:solidFill>
                  <a:srgbClr val="0097A7"/>
                </a:solidFill>
                <a:latin typeface="Arial"/>
              </a:rPr>
              <a:t> </a:t>
            </a:r>
            <a:r>
              <a:rPr lang="el-GR" sz="1800" b="0" strike="noStrike" spc="43">
                <a:solidFill>
                  <a:srgbClr val="0097A7"/>
                </a:solidFill>
                <a:latin typeface="Arial"/>
              </a:rPr>
              <a:t>αλλαγής</a:t>
            </a:r>
            <a:endParaRPr lang="el-GR" sz="1800" b="0" strike="noStrike" spc="-1">
              <a:latin typeface="Calibri"/>
            </a:endParaRPr>
          </a:p>
        </p:txBody>
      </p:sp>
      <p:sp>
        <p:nvSpPr>
          <p:cNvPr id="270" name="CustomShape 2"/>
          <p:cNvSpPr/>
          <p:nvPr/>
        </p:nvSpPr>
        <p:spPr>
          <a:xfrm>
            <a:off x="4929190" y="857238"/>
            <a:ext cx="3812040" cy="3546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spAutoFit/>
          </a:bodyPr>
          <a:lstStyle/>
          <a:p>
            <a:pPr marL="12600">
              <a:lnSpc>
                <a:spcPct val="114000"/>
              </a:lnSpc>
              <a:spcBef>
                <a:spcPts val="99"/>
              </a:spcBef>
            </a:pPr>
            <a:r>
              <a:rPr lang="el-GR" sz="1200" b="0" strike="noStrike" spc="-21" dirty="0">
                <a:latin typeface="Arial"/>
              </a:rPr>
              <a:t>Τα </a:t>
            </a:r>
            <a:r>
              <a:rPr lang="el-GR" sz="1200" b="1" strike="noStrike" spc="49" dirty="0">
                <a:latin typeface="Arial"/>
              </a:rPr>
              <a:t>φτωχότερα κράτη </a:t>
            </a:r>
            <a:r>
              <a:rPr lang="el-GR" sz="1200" b="0" strike="noStrike" spc="18" dirty="0">
                <a:latin typeface="Arial"/>
              </a:rPr>
              <a:t>(αναπτυσσόμενες </a:t>
            </a:r>
            <a:r>
              <a:rPr lang="el-GR" sz="1200" b="0" strike="noStrike" spc="-1" dirty="0">
                <a:latin typeface="Arial"/>
              </a:rPr>
              <a:t>χώρες)  </a:t>
            </a:r>
            <a:r>
              <a:rPr lang="el-GR" sz="1200" b="0" strike="noStrike" spc="43" dirty="0">
                <a:latin typeface="Arial"/>
              </a:rPr>
              <a:t>επηρεάζονται </a:t>
            </a:r>
            <a:r>
              <a:rPr lang="el-GR" sz="1200" b="0" strike="noStrike" spc="29" dirty="0">
                <a:latin typeface="Arial"/>
              </a:rPr>
              <a:t>περισσότερα </a:t>
            </a:r>
            <a:r>
              <a:rPr lang="el-GR" sz="1200" b="0" strike="noStrike" spc="58" dirty="0">
                <a:latin typeface="Arial"/>
              </a:rPr>
              <a:t>και </a:t>
            </a:r>
            <a:r>
              <a:rPr lang="el-GR" sz="1200" b="0" strike="noStrike" spc="38" dirty="0">
                <a:latin typeface="Arial"/>
              </a:rPr>
              <a:t>έχουν </a:t>
            </a:r>
            <a:r>
              <a:rPr lang="el-GR" sz="1200" b="0" strike="noStrike" spc="69" dirty="0">
                <a:latin typeface="Arial"/>
              </a:rPr>
              <a:t>τις </a:t>
            </a:r>
            <a:r>
              <a:rPr lang="el-GR" sz="1200" b="1" strike="noStrike" spc="32" dirty="0">
                <a:latin typeface="Arial"/>
              </a:rPr>
              <a:t>πιο  </a:t>
            </a:r>
            <a:r>
              <a:rPr lang="el-GR" sz="1200" b="1" strike="noStrike" spc="49" dirty="0">
                <a:latin typeface="Arial"/>
              </a:rPr>
              <a:t>καταστροφικές </a:t>
            </a:r>
            <a:r>
              <a:rPr lang="el-GR" sz="1200" b="1" strike="noStrike" spc="43" dirty="0">
                <a:latin typeface="Arial"/>
              </a:rPr>
              <a:t>επιπτώσεις </a:t>
            </a:r>
            <a:r>
              <a:rPr lang="el-GR" sz="1200" b="0" strike="noStrike" spc="9" dirty="0">
                <a:latin typeface="Arial"/>
              </a:rPr>
              <a:t>από </a:t>
            </a:r>
            <a:r>
              <a:rPr lang="el-GR" sz="1200" b="0" strike="noStrike" spc="63" dirty="0">
                <a:latin typeface="Arial"/>
              </a:rPr>
              <a:t>την</a:t>
            </a:r>
            <a:r>
              <a:rPr lang="el-GR" sz="1200" b="0" strike="noStrike" spc="-182" dirty="0">
                <a:latin typeface="Arial"/>
              </a:rPr>
              <a:t> </a:t>
            </a:r>
            <a:r>
              <a:rPr lang="el-GR" sz="1200" b="0" strike="noStrike" spc="58" dirty="0">
                <a:latin typeface="Arial"/>
              </a:rPr>
              <a:t>κλιματική  </a:t>
            </a:r>
            <a:r>
              <a:rPr lang="el-GR" sz="1200" b="0" strike="noStrike" spc="24" dirty="0">
                <a:latin typeface="Arial"/>
              </a:rPr>
              <a:t>αλλαγή.</a:t>
            </a:r>
            <a:endParaRPr lang="el-GR" sz="1200" b="0" strike="noStrike" spc="-1" dirty="0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54"/>
              </a:spcBef>
            </a:pPr>
            <a:endParaRPr lang="el-GR" sz="1200" b="0" strike="noStrike" spc="-1" dirty="0">
              <a:latin typeface="Arial"/>
            </a:endParaRPr>
          </a:p>
          <a:p>
            <a:pPr marL="12600">
              <a:lnSpc>
                <a:spcPct val="113000"/>
              </a:lnSpc>
            </a:pPr>
            <a:r>
              <a:rPr lang="el-GR" sz="1200" b="0" strike="noStrike" spc="32" dirty="0">
                <a:latin typeface="Arial"/>
              </a:rPr>
              <a:t>Ωστόσο </a:t>
            </a:r>
            <a:r>
              <a:rPr lang="el-GR" sz="1200" b="0" strike="noStrike" spc="72" dirty="0">
                <a:latin typeface="Arial"/>
              </a:rPr>
              <a:t>είναι </a:t>
            </a:r>
            <a:r>
              <a:rPr lang="el-GR" sz="1200" b="0" strike="noStrike" spc="58" dirty="0">
                <a:latin typeface="Arial"/>
              </a:rPr>
              <a:t>τα </a:t>
            </a:r>
            <a:r>
              <a:rPr lang="el-GR" sz="1200" b="0" strike="noStrike" spc="43" dirty="0">
                <a:latin typeface="Arial"/>
              </a:rPr>
              <a:t>πιο </a:t>
            </a:r>
            <a:r>
              <a:rPr lang="el-GR" sz="1200" b="1" strike="noStrike" spc="43" dirty="0">
                <a:latin typeface="Arial"/>
              </a:rPr>
              <a:t>αναπτυγμένα </a:t>
            </a:r>
            <a:r>
              <a:rPr lang="el-GR" sz="1200" b="1" strike="noStrike" spc="49" dirty="0">
                <a:latin typeface="Arial"/>
              </a:rPr>
              <a:t>κράτη </a:t>
            </a:r>
            <a:r>
              <a:rPr lang="el-GR" sz="1200" b="0" strike="noStrike" spc="58" dirty="0">
                <a:latin typeface="Arial"/>
              </a:rPr>
              <a:t>και </a:t>
            </a:r>
            <a:r>
              <a:rPr lang="el-GR" sz="1200" b="0" strike="noStrike" spc="94" dirty="0">
                <a:latin typeface="Arial"/>
              </a:rPr>
              <a:t>οι  </a:t>
            </a:r>
            <a:r>
              <a:rPr lang="el-GR" sz="1200" b="0" strike="noStrike" spc="38" dirty="0">
                <a:latin typeface="Arial"/>
              </a:rPr>
              <a:t>πολίτες </a:t>
            </a:r>
            <a:r>
              <a:rPr lang="el-GR" sz="1200" b="0" strike="noStrike" spc="49" dirty="0">
                <a:latin typeface="Arial"/>
              </a:rPr>
              <a:t>τους </a:t>
            </a:r>
            <a:r>
              <a:rPr lang="el-GR" sz="1200" b="0" strike="noStrike" spc="18" dirty="0">
                <a:latin typeface="Arial"/>
              </a:rPr>
              <a:t>που </a:t>
            </a:r>
            <a:r>
              <a:rPr lang="el-GR" sz="1200" b="1" strike="noStrike" spc="69" dirty="0">
                <a:latin typeface="Arial"/>
              </a:rPr>
              <a:t>ευθύνονται </a:t>
            </a:r>
            <a:r>
              <a:rPr lang="el-GR" sz="1200" b="1" strike="noStrike" spc="63" dirty="0">
                <a:latin typeface="Arial"/>
              </a:rPr>
              <a:t>για </a:t>
            </a:r>
            <a:r>
              <a:rPr lang="el-GR" sz="1200" b="1" strike="noStrike" spc="52" dirty="0">
                <a:latin typeface="Arial"/>
              </a:rPr>
              <a:t>το </a:t>
            </a:r>
            <a:r>
              <a:rPr lang="el-GR" sz="1200" b="1" strike="noStrike" spc="49" dirty="0">
                <a:latin typeface="Arial"/>
              </a:rPr>
              <a:t>μεγαλύτερο  </a:t>
            </a:r>
            <a:r>
              <a:rPr lang="el-GR" sz="1200" b="1" strike="noStrike" spc="18" dirty="0">
                <a:latin typeface="Arial"/>
              </a:rPr>
              <a:t>όγκο </a:t>
            </a:r>
            <a:r>
              <a:rPr lang="el-GR" sz="1200" b="1" strike="noStrike" spc="52" dirty="0">
                <a:latin typeface="Arial"/>
              </a:rPr>
              <a:t>των αερίων</a:t>
            </a:r>
            <a:r>
              <a:rPr lang="el-GR" sz="1200" b="1" strike="noStrike" spc="-242" dirty="0">
                <a:latin typeface="Arial"/>
              </a:rPr>
              <a:t> </a:t>
            </a:r>
            <a:r>
              <a:rPr lang="el-GR" sz="1200" b="1" strike="noStrike" spc="43" dirty="0">
                <a:latin typeface="Arial"/>
              </a:rPr>
              <a:t>θερμοκηπίου </a:t>
            </a:r>
            <a:r>
              <a:rPr lang="el-GR" sz="1200" b="0" strike="noStrike" spc="18" dirty="0">
                <a:latin typeface="Arial"/>
              </a:rPr>
              <a:t>που </a:t>
            </a:r>
            <a:r>
              <a:rPr lang="el-GR" sz="1200" b="0" strike="noStrike" spc="49" dirty="0">
                <a:latin typeface="Arial"/>
              </a:rPr>
              <a:t>εγκλωβίζονται  </a:t>
            </a:r>
            <a:r>
              <a:rPr lang="el-GR" sz="1200" b="0" strike="noStrike" spc="43" dirty="0">
                <a:latin typeface="Arial"/>
              </a:rPr>
              <a:t>στη </a:t>
            </a:r>
            <a:r>
              <a:rPr lang="el-GR" sz="1200" b="0" strike="noStrike" spc="58" dirty="0">
                <a:latin typeface="Arial"/>
              </a:rPr>
              <a:t>γήινη</a:t>
            </a:r>
            <a:r>
              <a:rPr lang="el-GR" sz="1200" b="0" strike="noStrike" spc="-100" dirty="0">
                <a:latin typeface="Arial"/>
              </a:rPr>
              <a:t> </a:t>
            </a:r>
            <a:r>
              <a:rPr lang="el-GR" sz="1200" b="0" strike="noStrike" spc="43" dirty="0">
                <a:latin typeface="Arial"/>
              </a:rPr>
              <a:t>ατμόσφαιρα.</a:t>
            </a:r>
            <a:endParaRPr lang="el-GR" sz="1200" b="0" strike="noStrike" spc="-1" dirty="0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51"/>
              </a:spcBef>
            </a:pPr>
            <a:endParaRPr lang="el-GR" sz="1200" b="0" strike="noStrike" spc="-1" dirty="0">
              <a:latin typeface="Arial"/>
            </a:endParaRPr>
          </a:p>
          <a:p>
            <a:pPr marL="12600">
              <a:lnSpc>
                <a:spcPct val="114000"/>
              </a:lnSpc>
            </a:pPr>
            <a:r>
              <a:rPr lang="el-GR" sz="1200" b="0" strike="noStrike" spc="12" dirty="0">
                <a:latin typeface="Arial"/>
              </a:rPr>
              <a:t>Αλλά</a:t>
            </a:r>
            <a:r>
              <a:rPr lang="el-GR" sz="1200" b="0" strike="noStrike" spc="-26" dirty="0">
                <a:latin typeface="Arial"/>
              </a:rPr>
              <a:t> </a:t>
            </a:r>
            <a:r>
              <a:rPr lang="el-GR" sz="1200" b="0" strike="noStrike" spc="29" dirty="0">
                <a:latin typeface="Arial"/>
              </a:rPr>
              <a:t>όλες</a:t>
            </a:r>
            <a:r>
              <a:rPr lang="el-GR" sz="1200" b="0" strike="noStrike" spc="-21" dirty="0">
                <a:latin typeface="Arial"/>
              </a:rPr>
              <a:t> </a:t>
            </a:r>
            <a:r>
              <a:rPr lang="el-GR" sz="1200" b="0" strike="noStrike" spc="94" dirty="0">
                <a:latin typeface="Arial"/>
              </a:rPr>
              <a:t>οι</a:t>
            </a:r>
            <a:r>
              <a:rPr lang="el-GR" sz="1200" b="0" strike="noStrike" spc="-21" dirty="0">
                <a:latin typeface="Arial"/>
              </a:rPr>
              <a:t> </a:t>
            </a:r>
            <a:r>
              <a:rPr lang="el-GR" sz="1200" b="0" strike="noStrike" spc="43" dirty="0">
                <a:latin typeface="Arial"/>
              </a:rPr>
              <a:t>κοινωνίες</a:t>
            </a:r>
            <a:r>
              <a:rPr lang="el-GR" sz="1200" b="0" strike="noStrike" spc="-21" dirty="0">
                <a:latin typeface="Arial"/>
              </a:rPr>
              <a:t> </a:t>
            </a:r>
            <a:r>
              <a:rPr lang="el-GR" sz="1200" b="0" strike="noStrike" spc="18" dirty="0">
                <a:latin typeface="Arial"/>
              </a:rPr>
              <a:t>πρέπει</a:t>
            </a:r>
            <a:r>
              <a:rPr lang="el-GR" sz="1200" b="0" strike="noStrike" spc="-21" dirty="0">
                <a:latin typeface="Arial"/>
              </a:rPr>
              <a:t> </a:t>
            </a:r>
            <a:r>
              <a:rPr lang="el-GR" sz="1200" b="0" strike="noStrike" spc="38" dirty="0">
                <a:latin typeface="Arial"/>
              </a:rPr>
              <a:t>να</a:t>
            </a:r>
            <a:r>
              <a:rPr lang="el-GR" sz="1200" b="0" strike="noStrike" spc="-21" dirty="0">
                <a:latin typeface="Arial"/>
              </a:rPr>
              <a:t> </a:t>
            </a:r>
            <a:r>
              <a:rPr lang="el-GR" sz="1200" b="0" strike="noStrike" spc="38" dirty="0">
                <a:latin typeface="Arial"/>
              </a:rPr>
              <a:t>συμβάλλουν</a:t>
            </a:r>
            <a:r>
              <a:rPr lang="el-GR" sz="1200" b="0" strike="noStrike" spc="-21" dirty="0">
                <a:latin typeface="Arial"/>
              </a:rPr>
              <a:t> </a:t>
            </a:r>
            <a:r>
              <a:rPr lang="el-GR" sz="1200" b="0" strike="noStrike" spc="43" dirty="0">
                <a:latin typeface="Arial"/>
              </a:rPr>
              <a:t>στην  </a:t>
            </a:r>
            <a:r>
              <a:rPr lang="el-GR" sz="1200" b="1" strike="noStrike" spc="29" dirty="0">
                <a:latin typeface="Arial"/>
              </a:rPr>
              <a:t>(</a:t>
            </a:r>
            <a:r>
              <a:rPr lang="el-GR" sz="1200" b="1" strike="noStrike" spc="29" dirty="0" err="1">
                <a:latin typeface="Arial"/>
              </a:rPr>
              <a:t>επανα</a:t>
            </a:r>
            <a:r>
              <a:rPr lang="el-GR" sz="1200" b="1" strike="noStrike" spc="29" dirty="0">
                <a:latin typeface="Arial"/>
              </a:rPr>
              <a:t>)σταθεροποίηση </a:t>
            </a:r>
            <a:r>
              <a:rPr lang="el-GR" sz="1200" b="1" strike="noStrike" spc="58" dirty="0">
                <a:latin typeface="Arial"/>
              </a:rPr>
              <a:t>του </a:t>
            </a:r>
            <a:r>
              <a:rPr lang="el-GR" sz="1200" b="1" strike="noStrike" spc="52" dirty="0">
                <a:latin typeface="Arial"/>
              </a:rPr>
              <a:t>κλίματος </a:t>
            </a:r>
            <a:r>
              <a:rPr lang="el-GR" sz="1200" b="0" strike="noStrike" spc="58" dirty="0">
                <a:latin typeface="Arial"/>
              </a:rPr>
              <a:t>και </a:t>
            </a:r>
            <a:r>
              <a:rPr lang="el-GR" sz="1200" b="0" strike="noStrike" spc="32" dirty="0">
                <a:latin typeface="Arial"/>
              </a:rPr>
              <a:t>να  </a:t>
            </a:r>
            <a:r>
              <a:rPr lang="el-GR" sz="1200" b="1" strike="noStrike" spc="4" dirty="0">
                <a:latin typeface="Arial"/>
              </a:rPr>
              <a:t>προσαρμόσουν </a:t>
            </a:r>
            <a:r>
              <a:rPr lang="el-GR" sz="1200" b="1" strike="noStrike" spc="72" dirty="0">
                <a:latin typeface="Arial"/>
              </a:rPr>
              <a:t>τις </a:t>
            </a:r>
            <a:r>
              <a:rPr lang="el-GR" sz="1200" b="1" strike="noStrike" spc="52" dirty="0">
                <a:latin typeface="Arial"/>
              </a:rPr>
              <a:t>κοινωνικές, οικονομικές </a:t>
            </a:r>
            <a:r>
              <a:rPr lang="el-GR" sz="1200" b="1" strike="noStrike" spc="77" dirty="0">
                <a:latin typeface="Arial"/>
              </a:rPr>
              <a:t>και  </a:t>
            </a:r>
            <a:r>
              <a:rPr lang="el-GR" sz="1200" b="1" strike="noStrike" spc="69" dirty="0">
                <a:latin typeface="Arial"/>
              </a:rPr>
              <a:t>τεχνικές </a:t>
            </a:r>
            <a:r>
              <a:rPr lang="el-GR" sz="1200" b="1" strike="noStrike" spc="24" dirty="0">
                <a:latin typeface="Arial"/>
              </a:rPr>
              <a:t>υποδομές </a:t>
            </a:r>
            <a:r>
              <a:rPr lang="el-GR" sz="1200" b="1" strike="noStrike" spc="83" dirty="0">
                <a:latin typeface="Arial"/>
              </a:rPr>
              <a:t>και </a:t>
            </a:r>
            <a:r>
              <a:rPr lang="el-GR" sz="1200" b="1" strike="noStrike" spc="63" dirty="0">
                <a:latin typeface="Arial"/>
              </a:rPr>
              <a:t>πολιτικές </a:t>
            </a:r>
            <a:r>
              <a:rPr lang="el-GR" sz="1200" b="1" strike="noStrike" spc="32" dirty="0">
                <a:latin typeface="Arial"/>
              </a:rPr>
              <a:t>τους </a:t>
            </a:r>
            <a:r>
              <a:rPr lang="el-GR" sz="1200" b="1" strike="noStrike" spc="29" dirty="0">
                <a:latin typeface="Arial"/>
              </a:rPr>
              <a:t>στα </a:t>
            </a:r>
            <a:r>
              <a:rPr lang="el-GR" sz="1200" b="1" strike="noStrike" spc="63" dirty="0">
                <a:latin typeface="Arial"/>
              </a:rPr>
              <a:t>νέα  </a:t>
            </a:r>
            <a:r>
              <a:rPr lang="el-GR" sz="1200" b="1" strike="noStrike" spc="43" dirty="0">
                <a:latin typeface="Arial"/>
              </a:rPr>
              <a:t>δεδομένα </a:t>
            </a:r>
            <a:r>
              <a:rPr lang="el-GR" sz="1200" b="0" strike="noStrike" spc="43" dirty="0">
                <a:latin typeface="Arial"/>
              </a:rPr>
              <a:t>(ανθεκτικότητα </a:t>
            </a:r>
            <a:r>
              <a:rPr lang="el-GR" sz="1200" b="0" strike="noStrike" spc="32" dirty="0" err="1">
                <a:latin typeface="Arial"/>
              </a:rPr>
              <a:t>και"πράσινες</a:t>
            </a:r>
            <a:r>
              <a:rPr lang="el-GR" sz="1200" b="0" strike="noStrike" spc="32" dirty="0">
                <a:latin typeface="Arial"/>
              </a:rPr>
              <a:t> </a:t>
            </a:r>
            <a:r>
              <a:rPr lang="el-GR" sz="1200" b="0" strike="noStrike" spc="24" dirty="0">
                <a:latin typeface="Arial"/>
              </a:rPr>
              <a:t>υποδομές"  </a:t>
            </a:r>
            <a:r>
              <a:rPr lang="el-GR" sz="1200" b="0" strike="noStrike" spc="58" dirty="0">
                <a:latin typeface="Arial"/>
              </a:rPr>
              <a:t>για </a:t>
            </a:r>
            <a:r>
              <a:rPr lang="el-GR" sz="1200" b="0" strike="noStrike" spc="38" dirty="0">
                <a:latin typeface="Arial"/>
              </a:rPr>
              <a:t>να </a:t>
            </a:r>
            <a:r>
              <a:rPr lang="el-GR" sz="1200" b="0" strike="noStrike" spc="43" dirty="0">
                <a:latin typeface="Arial"/>
              </a:rPr>
              <a:t>αντιμετωπίσουμε </a:t>
            </a:r>
            <a:r>
              <a:rPr lang="el-GR" sz="1200" b="0" strike="noStrike" spc="58" dirty="0">
                <a:latin typeface="Arial"/>
              </a:rPr>
              <a:t>τα </a:t>
            </a:r>
            <a:r>
              <a:rPr lang="el-GR" sz="1200" b="0" strike="noStrike" spc="43" dirty="0">
                <a:latin typeface="Arial"/>
              </a:rPr>
              <a:t>ακραία </a:t>
            </a:r>
            <a:r>
              <a:rPr lang="el-GR" sz="1200" b="0" strike="noStrike" spc="52" dirty="0">
                <a:latin typeface="Arial"/>
              </a:rPr>
              <a:t>καιρικά  </a:t>
            </a:r>
            <a:r>
              <a:rPr lang="el-GR" sz="1200" b="0" strike="noStrike" spc="32" dirty="0">
                <a:latin typeface="Arial"/>
              </a:rPr>
              <a:t>φαινόμενα).</a:t>
            </a:r>
            <a:endParaRPr lang="el-GR" sz="1200" b="0" strike="noStrike" spc="-1" dirty="0">
              <a:latin typeface="Arial"/>
            </a:endParaRPr>
          </a:p>
        </p:txBody>
      </p:sp>
      <p:sp>
        <p:nvSpPr>
          <p:cNvPr id="271" name="CustomShape 3"/>
          <p:cNvSpPr/>
          <p:nvPr/>
        </p:nvSpPr>
        <p:spPr>
          <a:xfrm>
            <a:off x="726480" y="1062720"/>
            <a:ext cx="4059720" cy="3226680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2" name="CustomShape 4"/>
          <p:cNvSpPr/>
          <p:nvPr/>
        </p:nvSpPr>
        <p:spPr>
          <a:xfrm>
            <a:off x="796320" y="4465800"/>
            <a:ext cx="1440360" cy="165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spAutoFit/>
          </a:bodyPr>
          <a:lstStyle/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lang="el-GR" sz="1000" b="0" i="1" strike="noStrike" spc="24">
                <a:latin typeface="Calibri"/>
              </a:rPr>
              <a:t>Πηγή: </a:t>
            </a:r>
            <a:r>
              <a:rPr lang="el-GR" sz="1000" b="0" i="1" strike="noStrike" spc="49">
                <a:latin typeface="Calibri"/>
              </a:rPr>
              <a:t>Samson </a:t>
            </a:r>
            <a:r>
              <a:rPr lang="el-GR" sz="1000" b="0" i="1" strike="noStrike" spc="-7">
                <a:latin typeface="Calibri"/>
              </a:rPr>
              <a:t>et </a:t>
            </a:r>
            <a:r>
              <a:rPr lang="el-GR" sz="1000" b="0" i="1" strike="noStrike" spc="12">
                <a:latin typeface="Calibri"/>
              </a:rPr>
              <a:t>al,</a:t>
            </a:r>
            <a:r>
              <a:rPr lang="el-GR" sz="1000" b="0" i="1" strike="noStrike" spc="9">
                <a:latin typeface="Calibri"/>
              </a:rPr>
              <a:t> </a:t>
            </a:r>
            <a:r>
              <a:rPr lang="el-GR" sz="1000" b="0" i="1" strike="noStrike" spc="32">
                <a:latin typeface="Calibri"/>
              </a:rPr>
              <a:t>2011</a:t>
            </a:r>
            <a:endParaRPr lang="el-GR" sz="1000" b="0" strike="noStrike" spc="-1">
              <a:latin typeface="Arial"/>
            </a:endParaRPr>
          </a:p>
        </p:txBody>
      </p:sp>
      <p:pic>
        <p:nvPicPr>
          <p:cNvPr id="6" name="Picture 4"/>
          <p:cNvPicPr/>
          <p:nvPr/>
        </p:nvPicPr>
        <p:blipFill>
          <a:blip r:embed="rId3" cstate="print"/>
          <a:stretch/>
        </p:blipFill>
        <p:spPr>
          <a:xfrm>
            <a:off x="7286644" y="4286262"/>
            <a:ext cx="1698006" cy="582050"/>
          </a:xfrm>
          <a:prstGeom prst="rect">
            <a:avLst/>
          </a:prstGeom>
          <a:ln>
            <a:noFill/>
          </a:ln>
        </p:spPr>
      </p:pic>
      <p:pic>
        <p:nvPicPr>
          <p:cNvPr id="7" name="Shape 334"/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8358214" y="142858"/>
            <a:ext cx="642942" cy="6321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TextShape 1"/>
          <p:cNvSpPr txBox="1"/>
          <p:nvPr/>
        </p:nvSpPr>
        <p:spPr>
          <a:xfrm>
            <a:off x="384840" y="356400"/>
            <a:ext cx="6802920" cy="871560"/>
          </a:xfrm>
          <a:prstGeom prst="rect">
            <a:avLst/>
          </a:prstGeom>
          <a:noFill/>
          <a:ln>
            <a:noFill/>
          </a:ln>
        </p:spPr>
        <p:txBody>
          <a:bodyPr lIns="0" tIns="12600" rIns="0" bIns="0">
            <a:spAutoFit/>
          </a:bodyPr>
          <a:lstStyle/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lang="el-GR" sz="1800" b="0" strike="noStrike" spc="52">
                <a:solidFill>
                  <a:srgbClr val="0097A7"/>
                </a:solidFill>
                <a:latin typeface="Arial"/>
              </a:rPr>
              <a:t>Κοινωνικές</a:t>
            </a:r>
            <a:r>
              <a:rPr lang="el-GR" sz="1800" b="0" strike="noStrike" spc="-41">
                <a:solidFill>
                  <a:srgbClr val="0097A7"/>
                </a:solidFill>
                <a:latin typeface="Arial"/>
              </a:rPr>
              <a:t> </a:t>
            </a:r>
            <a:r>
              <a:rPr lang="el-GR" sz="1800" b="0" strike="noStrike" spc="94">
                <a:solidFill>
                  <a:srgbClr val="0097A7"/>
                </a:solidFill>
                <a:latin typeface="Arial"/>
              </a:rPr>
              <a:t>και</a:t>
            </a:r>
            <a:r>
              <a:rPr lang="el-GR" sz="1800" b="0" strike="noStrike" spc="-32">
                <a:solidFill>
                  <a:srgbClr val="0097A7"/>
                </a:solidFill>
                <a:latin typeface="Arial"/>
              </a:rPr>
              <a:t> </a:t>
            </a:r>
            <a:r>
              <a:rPr lang="el-GR" sz="1800" b="0" strike="noStrike" spc="83">
                <a:solidFill>
                  <a:srgbClr val="0097A7"/>
                </a:solidFill>
                <a:latin typeface="Arial"/>
              </a:rPr>
              <a:t>οικονομικές</a:t>
            </a:r>
            <a:r>
              <a:rPr lang="el-GR" sz="1800" b="0" strike="noStrike" spc="-35">
                <a:solidFill>
                  <a:srgbClr val="0097A7"/>
                </a:solidFill>
                <a:latin typeface="Arial"/>
              </a:rPr>
              <a:t> </a:t>
            </a:r>
            <a:r>
              <a:rPr lang="el-GR" sz="1800" b="0" strike="noStrike" spc="43">
                <a:solidFill>
                  <a:srgbClr val="0097A7"/>
                </a:solidFill>
                <a:latin typeface="Arial"/>
              </a:rPr>
              <a:t>επιπτώσεις</a:t>
            </a:r>
            <a:r>
              <a:rPr lang="el-GR" sz="1800" b="0" strike="noStrike" spc="-32">
                <a:solidFill>
                  <a:srgbClr val="0097A7"/>
                </a:solidFill>
                <a:latin typeface="Arial"/>
              </a:rPr>
              <a:t> </a:t>
            </a:r>
            <a:r>
              <a:rPr lang="el-GR" sz="1800" b="0" strike="noStrike" spc="72">
                <a:solidFill>
                  <a:srgbClr val="0097A7"/>
                </a:solidFill>
                <a:latin typeface="Arial"/>
              </a:rPr>
              <a:t>της</a:t>
            </a:r>
            <a:r>
              <a:rPr lang="el-GR" sz="1800" b="0" strike="noStrike" spc="-32">
                <a:solidFill>
                  <a:srgbClr val="0097A7"/>
                </a:solidFill>
                <a:latin typeface="Arial"/>
              </a:rPr>
              <a:t> </a:t>
            </a:r>
            <a:r>
              <a:rPr lang="el-GR" sz="1800" b="0" strike="noStrike" spc="83">
                <a:solidFill>
                  <a:srgbClr val="0097A7"/>
                </a:solidFill>
                <a:latin typeface="Arial"/>
              </a:rPr>
              <a:t>κλιματικής</a:t>
            </a:r>
            <a:r>
              <a:rPr lang="el-GR" sz="1800" b="0" strike="noStrike" spc="-35">
                <a:solidFill>
                  <a:srgbClr val="0097A7"/>
                </a:solidFill>
                <a:latin typeface="Arial"/>
              </a:rPr>
              <a:t> </a:t>
            </a:r>
            <a:r>
              <a:rPr lang="el-GR" sz="1800" b="0" strike="noStrike" spc="43">
                <a:solidFill>
                  <a:srgbClr val="0097A7"/>
                </a:solidFill>
                <a:latin typeface="Arial"/>
              </a:rPr>
              <a:t>αλλαγής</a:t>
            </a:r>
            <a:endParaRPr lang="el-GR" sz="1800" b="0" strike="noStrike" spc="-1">
              <a:latin typeface="Calibri"/>
            </a:endParaRPr>
          </a:p>
        </p:txBody>
      </p:sp>
      <p:sp>
        <p:nvSpPr>
          <p:cNvPr id="276" name="TextShape 2"/>
          <p:cNvSpPr txBox="1"/>
          <p:nvPr/>
        </p:nvSpPr>
        <p:spPr>
          <a:xfrm>
            <a:off x="273600" y="873360"/>
            <a:ext cx="8596440" cy="2905560"/>
          </a:xfrm>
          <a:prstGeom prst="rect">
            <a:avLst/>
          </a:prstGeom>
          <a:noFill/>
          <a:ln>
            <a:noFill/>
          </a:ln>
        </p:spPr>
        <p:txBody>
          <a:bodyPr lIns="0" tIns="12600" rIns="0" bIns="0">
            <a:spAutoFit/>
          </a:bodyPr>
          <a:lstStyle/>
          <a:p>
            <a:pPr marL="165240">
              <a:lnSpc>
                <a:spcPct val="116000"/>
              </a:lnSpc>
              <a:spcBef>
                <a:spcPts val="99"/>
              </a:spcBef>
            </a:pPr>
            <a:r>
              <a:rPr lang="el-GR" sz="1400" b="0" strike="noStrike" spc="-21" dirty="0">
                <a:solidFill>
                  <a:srgbClr val="000000"/>
                </a:solidFill>
                <a:latin typeface="Arial"/>
              </a:rPr>
              <a:t>Σε </a:t>
            </a:r>
            <a:r>
              <a:rPr lang="el-GR" sz="1400" b="0" strike="noStrike" spc="58" dirty="0">
                <a:solidFill>
                  <a:srgbClr val="000000"/>
                </a:solidFill>
                <a:latin typeface="Arial"/>
              </a:rPr>
              <a:t>αντίθεση </a:t>
            </a:r>
            <a:r>
              <a:rPr lang="el-GR" sz="1400" b="0" strike="noStrike" spc="43" dirty="0">
                <a:solidFill>
                  <a:srgbClr val="000000"/>
                </a:solidFill>
                <a:latin typeface="Arial"/>
              </a:rPr>
              <a:t>με </a:t>
            </a:r>
            <a:r>
              <a:rPr lang="el-GR" sz="1400" b="0" strike="noStrike" spc="72" dirty="0">
                <a:solidFill>
                  <a:srgbClr val="000000"/>
                </a:solidFill>
                <a:latin typeface="Arial"/>
              </a:rPr>
              <a:t>τα </a:t>
            </a:r>
            <a:r>
              <a:rPr lang="el-GR" sz="1400" b="0" strike="noStrike" spc="32" dirty="0">
                <a:solidFill>
                  <a:srgbClr val="000000"/>
                </a:solidFill>
                <a:latin typeface="Arial"/>
              </a:rPr>
              <a:t>αναπτυσσόμενα κράτη, </a:t>
            </a:r>
            <a:r>
              <a:rPr lang="el-GR" sz="1400" b="0" strike="noStrike" spc="72" dirty="0">
                <a:solidFill>
                  <a:srgbClr val="000000"/>
                </a:solidFill>
                <a:latin typeface="Arial"/>
              </a:rPr>
              <a:t>τα </a:t>
            </a:r>
            <a:r>
              <a:rPr lang="el-GR" sz="1400" b="0" strike="noStrike" spc="49" dirty="0">
                <a:solidFill>
                  <a:srgbClr val="000000"/>
                </a:solidFill>
                <a:latin typeface="Arial"/>
              </a:rPr>
              <a:t>πιο </a:t>
            </a:r>
            <a:r>
              <a:rPr lang="el-GR" sz="1400" b="1" strike="noStrike" spc="49" dirty="0">
                <a:solidFill>
                  <a:srgbClr val="000000"/>
                </a:solidFill>
                <a:latin typeface="Arial"/>
              </a:rPr>
              <a:t>αναπτυγμένα </a:t>
            </a:r>
            <a:r>
              <a:rPr lang="el-GR" sz="1400" b="1" strike="noStrike" spc="58" dirty="0">
                <a:solidFill>
                  <a:srgbClr val="000000"/>
                </a:solidFill>
                <a:latin typeface="Arial"/>
              </a:rPr>
              <a:t>κράτη </a:t>
            </a:r>
            <a:r>
              <a:rPr lang="el-GR" sz="1400" b="0" strike="noStrike" spc="49" dirty="0">
                <a:solidFill>
                  <a:srgbClr val="000000"/>
                </a:solidFill>
                <a:latin typeface="Arial"/>
              </a:rPr>
              <a:t>έχουν </a:t>
            </a:r>
            <a:r>
              <a:rPr lang="el-GR" sz="1400" b="0" strike="noStrike" spc="89" dirty="0">
                <a:solidFill>
                  <a:srgbClr val="000000"/>
                </a:solidFill>
                <a:latin typeface="Arial"/>
              </a:rPr>
              <a:t>τη </a:t>
            </a:r>
            <a:r>
              <a:rPr lang="el-GR" sz="1400" b="1" strike="noStrike" spc="63" dirty="0">
                <a:solidFill>
                  <a:srgbClr val="000000"/>
                </a:solidFill>
                <a:latin typeface="Arial"/>
              </a:rPr>
              <a:t>δυνατότητα  </a:t>
            </a:r>
            <a:r>
              <a:rPr lang="el-GR" sz="1400" b="1" strike="noStrike" spc="49" dirty="0">
                <a:solidFill>
                  <a:srgbClr val="000000"/>
                </a:solidFill>
                <a:latin typeface="Arial"/>
              </a:rPr>
              <a:t>κατασκευής</a:t>
            </a:r>
            <a:r>
              <a:rPr lang="el-GR" sz="1400" b="1" strike="noStrike" spc="-21" dirty="0">
                <a:solidFill>
                  <a:srgbClr val="000000"/>
                </a:solidFill>
                <a:latin typeface="Arial"/>
              </a:rPr>
              <a:t> </a:t>
            </a:r>
            <a:r>
              <a:rPr lang="el-GR" sz="1400" b="1" strike="noStrike" spc="24" dirty="0">
                <a:solidFill>
                  <a:srgbClr val="000000"/>
                </a:solidFill>
                <a:latin typeface="Arial"/>
              </a:rPr>
              <a:t>υποδομών</a:t>
            </a:r>
            <a:r>
              <a:rPr lang="el-GR" sz="1400" b="1" strike="noStrike" spc="-32" dirty="0">
                <a:solidFill>
                  <a:srgbClr val="000000"/>
                </a:solidFill>
                <a:latin typeface="Arial"/>
              </a:rPr>
              <a:t> </a:t>
            </a:r>
            <a:r>
              <a:rPr lang="el-GR" sz="1400" b="0" strike="noStrike" spc="24" dirty="0">
                <a:solidFill>
                  <a:srgbClr val="000000"/>
                </a:solidFill>
                <a:latin typeface="Arial"/>
              </a:rPr>
              <a:t>που</a:t>
            </a:r>
            <a:r>
              <a:rPr lang="el-GR" sz="1400" b="0" strike="noStrike" spc="-21" dirty="0">
                <a:solidFill>
                  <a:srgbClr val="000000"/>
                </a:solidFill>
                <a:latin typeface="Arial"/>
              </a:rPr>
              <a:t> </a:t>
            </a:r>
            <a:r>
              <a:rPr lang="el-GR" sz="1400" b="0" strike="noStrike" spc="43" dirty="0">
                <a:solidFill>
                  <a:srgbClr val="000000"/>
                </a:solidFill>
                <a:latin typeface="Arial"/>
              </a:rPr>
              <a:t>να</a:t>
            </a:r>
            <a:r>
              <a:rPr lang="el-GR" sz="1400" b="0" strike="noStrike" spc="-21" dirty="0">
                <a:solidFill>
                  <a:srgbClr val="000000"/>
                </a:solidFill>
                <a:latin typeface="Arial"/>
              </a:rPr>
              <a:t> </a:t>
            </a:r>
            <a:r>
              <a:rPr lang="el-GR" sz="1400" b="0" strike="noStrike" spc="49" dirty="0">
                <a:solidFill>
                  <a:srgbClr val="000000"/>
                </a:solidFill>
                <a:latin typeface="Arial"/>
              </a:rPr>
              <a:t>προστατεύουν</a:t>
            </a:r>
            <a:r>
              <a:rPr lang="el-GR" sz="1400" b="0" strike="noStrike" spc="-21" dirty="0">
                <a:solidFill>
                  <a:srgbClr val="000000"/>
                </a:solidFill>
                <a:latin typeface="Arial"/>
              </a:rPr>
              <a:t> </a:t>
            </a:r>
            <a:r>
              <a:rPr lang="el-GR" sz="1400" b="0" strike="noStrike" spc="58" dirty="0">
                <a:solidFill>
                  <a:srgbClr val="000000"/>
                </a:solidFill>
                <a:latin typeface="Arial"/>
              </a:rPr>
              <a:t>τους</a:t>
            </a:r>
            <a:r>
              <a:rPr lang="el-GR" sz="1400" b="0" strike="noStrike" spc="-21" dirty="0">
                <a:solidFill>
                  <a:srgbClr val="000000"/>
                </a:solidFill>
                <a:latin typeface="Arial"/>
              </a:rPr>
              <a:t> </a:t>
            </a:r>
            <a:r>
              <a:rPr lang="el-GR" sz="1400" b="0" strike="noStrike" spc="43" dirty="0">
                <a:solidFill>
                  <a:srgbClr val="000000"/>
                </a:solidFill>
                <a:latin typeface="Arial"/>
              </a:rPr>
              <a:t>πολίτες</a:t>
            </a:r>
            <a:r>
              <a:rPr lang="el-GR" sz="1400" b="0" strike="noStrike" spc="-21" dirty="0">
                <a:solidFill>
                  <a:srgbClr val="000000"/>
                </a:solidFill>
                <a:latin typeface="Arial"/>
              </a:rPr>
              <a:t> </a:t>
            </a:r>
            <a:r>
              <a:rPr lang="el-GR" sz="1400" b="0" strike="noStrike" spc="58" dirty="0">
                <a:solidFill>
                  <a:srgbClr val="000000"/>
                </a:solidFill>
                <a:latin typeface="Arial"/>
              </a:rPr>
              <a:t>τους</a:t>
            </a:r>
            <a:r>
              <a:rPr lang="el-GR" sz="1400" b="0" strike="noStrike" spc="-21" dirty="0">
                <a:solidFill>
                  <a:srgbClr val="000000"/>
                </a:solidFill>
                <a:latin typeface="Arial"/>
              </a:rPr>
              <a:t> </a:t>
            </a:r>
            <a:r>
              <a:rPr lang="el-GR" sz="1400" b="0" strike="noStrike" spc="12" dirty="0">
                <a:solidFill>
                  <a:srgbClr val="000000"/>
                </a:solidFill>
                <a:latin typeface="Arial"/>
              </a:rPr>
              <a:t>από</a:t>
            </a:r>
            <a:r>
              <a:rPr lang="el-GR" sz="1400" b="0" strike="noStrike" spc="-21" dirty="0">
                <a:solidFill>
                  <a:srgbClr val="000000"/>
                </a:solidFill>
                <a:latin typeface="Arial"/>
              </a:rPr>
              <a:t> </a:t>
            </a:r>
            <a:r>
              <a:rPr lang="el-GR" sz="1400" b="0" strike="noStrike" spc="72" dirty="0">
                <a:solidFill>
                  <a:srgbClr val="000000"/>
                </a:solidFill>
                <a:latin typeface="Arial"/>
              </a:rPr>
              <a:t>τα</a:t>
            </a:r>
            <a:r>
              <a:rPr lang="el-GR" sz="1400" b="0" strike="noStrike" spc="-21" dirty="0">
                <a:solidFill>
                  <a:srgbClr val="000000"/>
                </a:solidFill>
                <a:latin typeface="Arial"/>
              </a:rPr>
              <a:t> </a:t>
            </a:r>
            <a:r>
              <a:rPr lang="el-GR" sz="1400" b="0" strike="noStrike" spc="52" dirty="0">
                <a:solidFill>
                  <a:srgbClr val="000000"/>
                </a:solidFill>
                <a:latin typeface="Arial"/>
              </a:rPr>
              <a:t>ακραία</a:t>
            </a:r>
            <a:r>
              <a:rPr lang="el-GR" sz="1400" b="0" strike="noStrike" spc="-21" dirty="0">
                <a:solidFill>
                  <a:srgbClr val="000000"/>
                </a:solidFill>
                <a:latin typeface="Arial"/>
              </a:rPr>
              <a:t> </a:t>
            </a:r>
            <a:r>
              <a:rPr lang="el-GR" sz="1400" b="0" strike="noStrike" spc="63" dirty="0">
                <a:solidFill>
                  <a:srgbClr val="000000"/>
                </a:solidFill>
                <a:latin typeface="Arial"/>
              </a:rPr>
              <a:t>καιρικά</a:t>
            </a:r>
            <a:r>
              <a:rPr lang="el-GR" sz="1400" b="0" strike="noStrike" spc="-21" dirty="0">
                <a:solidFill>
                  <a:srgbClr val="000000"/>
                </a:solidFill>
                <a:latin typeface="Arial"/>
              </a:rPr>
              <a:t> </a:t>
            </a:r>
            <a:r>
              <a:rPr lang="el-GR" sz="1400" b="0" strike="noStrike" spc="52" dirty="0">
                <a:solidFill>
                  <a:srgbClr val="000000"/>
                </a:solidFill>
                <a:latin typeface="Arial"/>
              </a:rPr>
              <a:t>φαινόμενα.</a:t>
            </a:r>
            <a:endParaRPr lang="el-GR" sz="1400" b="0" strike="noStrike" spc="-1" dirty="0">
              <a:latin typeface="Calibri"/>
            </a:endParaRPr>
          </a:p>
          <a:p>
            <a:pPr marL="152280">
              <a:lnSpc>
                <a:spcPct val="100000"/>
              </a:lnSpc>
              <a:spcBef>
                <a:spcPts val="6"/>
              </a:spcBef>
            </a:pPr>
            <a:endParaRPr lang="el-GR" sz="1400" b="0" strike="noStrike" spc="-1" dirty="0">
              <a:latin typeface="Calibri"/>
            </a:endParaRPr>
          </a:p>
          <a:p>
            <a:pPr marL="165240">
              <a:lnSpc>
                <a:spcPct val="101000"/>
              </a:lnSpc>
              <a:spcBef>
                <a:spcPts val="6"/>
              </a:spcBef>
            </a:pPr>
            <a:r>
              <a:rPr lang="el-GR" sz="1400" b="0" strike="noStrike" spc="18" dirty="0">
                <a:solidFill>
                  <a:srgbClr val="000000"/>
                </a:solidFill>
                <a:latin typeface="Arial"/>
              </a:rPr>
              <a:t>Η </a:t>
            </a:r>
            <a:r>
              <a:rPr lang="el-GR" sz="1400" b="0" strike="noStrike" spc="49" dirty="0">
                <a:solidFill>
                  <a:srgbClr val="000000"/>
                </a:solidFill>
                <a:latin typeface="Arial"/>
              </a:rPr>
              <a:t>αυξανόμενη </a:t>
            </a:r>
            <a:r>
              <a:rPr lang="el-GR" sz="1400" b="0" strike="noStrike" spc="29" dirty="0">
                <a:solidFill>
                  <a:srgbClr val="000000"/>
                </a:solidFill>
                <a:latin typeface="Arial"/>
              </a:rPr>
              <a:t>έκθεση </a:t>
            </a:r>
            <a:r>
              <a:rPr lang="el-GR" sz="1400" b="0" strike="noStrike" spc="52" dirty="0">
                <a:solidFill>
                  <a:srgbClr val="000000"/>
                </a:solidFill>
                <a:latin typeface="Arial"/>
              </a:rPr>
              <a:t>στην </a:t>
            </a:r>
            <a:r>
              <a:rPr lang="el-GR" sz="1400" b="0" strike="noStrike" spc="38" dirty="0">
                <a:solidFill>
                  <a:srgbClr val="000000"/>
                </a:solidFill>
                <a:latin typeface="Arial"/>
              </a:rPr>
              <a:t>ξηρασία, </a:t>
            </a:r>
            <a:r>
              <a:rPr lang="el-GR" sz="1400" b="0" strike="noStrike" spc="9" dirty="0">
                <a:solidFill>
                  <a:srgbClr val="000000"/>
                </a:solidFill>
                <a:latin typeface="Arial"/>
              </a:rPr>
              <a:t>σε </a:t>
            </a:r>
            <a:r>
              <a:rPr lang="el-GR" sz="1400" b="0" strike="noStrike" spc="38" dirty="0">
                <a:solidFill>
                  <a:srgbClr val="000000"/>
                </a:solidFill>
                <a:latin typeface="Arial"/>
              </a:rPr>
              <a:t>περισσότερο </a:t>
            </a:r>
            <a:r>
              <a:rPr lang="el-GR" sz="1400" b="0" strike="noStrike" spc="43" dirty="0">
                <a:solidFill>
                  <a:srgbClr val="000000"/>
                </a:solidFill>
                <a:latin typeface="Arial"/>
              </a:rPr>
              <a:t>έντονες καταιγίδες, </a:t>
            </a:r>
            <a:r>
              <a:rPr lang="el-GR" sz="1400" b="0" strike="noStrike" spc="9" dirty="0">
                <a:solidFill>
                  <a:srgbClr val="000000"/>
                </a:solidFill>
                <a:latin typeface="Arial"/>
              </a:rPr>
              <a:t>σε </a:t>
            </a:r>
            <a:r>
              <a:rPr lang="el-GR" sz="1400" b="0" strike="noStrike" spc="32" dirty="0">
                <a:solidFill>
                  <a:srgbClr val="000000"/>
                </a:solidFill>
                <a:latin typeface="Arial"/>
              </a:rPr>
              <a:t>πλημμύρες </a:t>
            </a:r>
            <a:r>
              <a:rPr lang="el-GR" sz="1400" b="0" strike="noStrike" spc="69" dirty="0">
                <a:solidFill>
                  <a:srgbClr val="000000"/>
                </a:solidFill>
                <a:latin typeface="Arial"/>
              </a:rPr>
              <a:t>και  </a:t>
            </a:r>
            <a:r>
              <a:rPr lang="el-GR" sz="1400" b="0" strike="noStrike" spc="52" dirty="0">
                <a:solidFill>
                  <a:srgbClr val="000000"/>
                </a:solidFill>
                <a:latin typeface="Arial"/>
              </a:rPr>
              <a:t>περιβαλλοντικό</a:t>
            </a:r>
            <a:r>
              <a:rPr lang="el-GR" sz="1400" b="0" strike="noStrike" spc="-21" dirty="0">
                <a:solidFill>
                  <a:srgbClr val="000000"/>
                </a:solidFill>
                <a:latin typeface="Arial"/>
              </a:rPr>
              <a:t> </a:t>
            </a:r>
            <a:r>
              <a:rPr lang="el-GR" sz="1400" b="0" strike="noStrike" spc="29" dirty="0">
                <a:solidFill>
                  <a:srgbClr val="000000"/>
                </a:solidFill>
                <a:latin typeface="Arial"/>
              </a:rPr>
              <a:t>στρες</a:t>
            </a:r>
            <a:r>
              <a:rPr lang="el-GR" sz="1400" b="0" strike="noStrike" spc="-15" dirty="0">
                <a:solidFill>
                  <a:srgbClr val="000000"/>
                </a:solidFill>
                <a:latin typeface="Arial"/>
              </a:rPr>
              <a:t> </a:t>
            </a:r>
            <a:r>
              <a:rPr lang="el-GR" sz="1400" b="0" strike="noStrike" spc="49" dirty="0">
                <a:solidFill>
                  <a:srgbClr val="000000"/>
                </a:solidFill>
                <a:latin typeface="Arial"/>
              </a:rPr>
              <a:t>καθυστερούν</a:t>
            </a:r>
            <a:r>
              <a:rPr lang="el-GR" sz="1400" b="0" strike="noStrike" spc="-21" dirty="0">
                <a:solidFill>
                  <a:srgbClr val="000000"/>
                </a:solidFill>
                <a:latin typeface="Arial"/>
              </a:rPr>
              <a:t> </a:t>
            </a:r>
            <a:r>
              <a:rPr lang="el-GR" sz="1400" b="0" strike="noStrike" spc="83" dirty="0">
                <a:solidFill>
                  <a:srgbClr val="000000"/>
                </a:solidFill>
                <a:latin typeface="Arial"/>
              </a:rPr>
              <a:t>τις</a:t>
            </a:r>
            <a:r>
              <a:rPr lang="el-GR" sz="1400" b="0" strike="noStrike" spc="-15" dirty="0">
                <a:solidFill>
                  <a:srgbClr val="000000"/>
                </a:solidFill>
                <a:latin typeface="Arial"/>
              </a:rPr>
              <a:t> </a:t>
            </a:r>
            <a:r>
              <a:rPr lang="el-GR" sz="1400" b="0" strike="noStrike" spc="24" dirty="0">
                <a:solidFill>
                  <a:srgbClr val="000000"/>
                </a:solidFill>
                <a:latin typeface="Arial"/>
              </a:rPr>
              <a:t>προσπάθειες</a:t>
            </a:r>
            <a:r>
              <a:rPr lang="el-GR" sz="1400" b="0" strike="noStrike" spc="-21" dirty="0">
                <a:solidFill>
                  <a:srgbClr val="000000"/>
                </a:solidFill>
                <a:latin typeface="Arial"/>
              </a:rPr>
              <a:t> </a:t>
            </a:r>
            <a:r>
              <a:rPr lang="el-GR" sz="1400" b="0" strike="noStrike" spc="43" dirty="0">
                <a:solidFill>
                  <a:srgbClr val="000000"/>
                </a:solidFill>
                <a:latin typeface="Arial"/>
              </a:rPr>
              <a:t>των</a:t>
            </a:r>
            <a:r>
              <a:rPr lang="el-GR" sz="1400" b="0" strike="noStrike" spc="-15" dirty="0">
                <a:solidFill>
                  <a:srgbClr val="000000"/>
                </a:solidFill>
                <a:latin typeface="Arial"/>
              </a:rPr>
              <a:t> </a:t>
            </a:r>
            <a:r>
              <a:rPr lang="el-GR" sz="1400" b="0" strike="noStrike" spc="43" dirty="0">
                <a:solidFill>
                  <a:srgbClr val="000000"/>
                </a:solidFill>
                <a:latin typeface="Arial"/>
              </a:rPr>
              <a:t>φτωχότερων</a:t>
            </a:r>
            <a:r>
              <a:rPr lang="el-GR" sz="1400" b="0" strike="noStrike" spc="-15" dirty="0">
                <a:solidFill>
                  <a:srgbClr val="000000"/>
                </a:solidFill>
                <a:latin typeface="Arial"/>
              </a:rPr>
              <a:t> </a:t>
            </a:r>
            <a:r>
              <a:rPr lang="el-GR" sz="1400" b="0" strike="noStrike" spc="77" dirty="0">
                <a:solidFill>
                  <a:srgbClr val="000000"/>
                </a:solidFill>
                <a:latin typeface="Arial"/>
              </a:rPr>
              <a:t>του</a:t>
            </a:r>
            <a:r>
              <a:rPr lang="el-GR" sz="1400" b="0" strike="noStrike" spc="-21" dirty="0">
                <a:solidFill>
                  <a:srgbClr val="000000"/>
                </a:solidFill>
                <a:latin typeface="Arial"/>
              </a:rPr>
              <a:t> </a:t>
            </a:r>
            <a:r>
              <a:rPr lang="el-GR" sz="1400" b="0" strike="noStrike" spc="43" dirty="0">
                <a:solidFill>
                  <a:srgbClr val="000000"/>
                </a:solidFill>
                <a:latin typeface="Arial"/>
              </a:rPr>
              <a:t>κόσμου</a:t>
            </a:r>
            <a:r>
              <a:rPr lang="el-GR" sz="1400" b="0" strike="noStrike" spc="-15" dirty="0">
                <a:solidFill>
                  <a:srgbClr val="000000"/>
                </a:solidFill>
                <a:latin typeface="Arial"/>
              </a:rPr>
              <a:t> </a:t>
            </a:r>
            <a:r>
              <a:rPr lang="el-GR" sz="1400" b="0" strike="noStrike" spc="43" dirty="0">
                <a:solidFill>
                  <a:srgbClr val="000000"/>
                </a:solidFill>
                <a:latin typeface="Arial"/>
              </a:rPr>
              <a:t>να</a:t>
            </a:r>
            <a:r>
              <a:rPr lang="el-GR" sz="1400" b="0" strike="noStrike" spc="-21" dirty="0">
                <a:solidFill>
                  <a:srgbClr val="000000"/>
                </a:solidFill>
                <a:latin typeface="Arial"/>
              </a:rPr>
              <a:t> </a:t>
            </a:r>
            <a:r>
              <a:rPr lang="el-GR" sz="1400" b="0" strike="noStrike" spc="38" dirty="0">
                <a:solidFill>
                  <a:srgbClr val="000000"/>
                </a:solidFill>
                <a:latin typeface="Arial"/>
              </a:rPr>
              <a:t>αναπτυχθούν.</a:t>
            </a:r>
            <a:endParaRPr lang="el-GR" sz="1400" b="0" strike="noStrike" spc="-1" dirty="0">
              <a:latin typeface="Calibri"/>
            </a:endParaRPr>
          </a:p>
        </p:txBody>
      </p:sp>
      <p:sp>
        <p:nvSpPr>
          <p:cNvPr id="277" name="CustomShape 3"/>
          <p:cNvSpPr/>
          <p:nvPr/>
        </p:nvSpPr>
        <p:spPr>
          <a:xfrm>
            <a:off x="4488120" y="2266920"/>
            <a:ext cx="3923640" cy="2286360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8" name="CustomShape 4"/>
          <p:cNvSpPr/>
          <p:nvPr/>
        </p:nvSpPr>
        <p:spPr>
          <a:xfrm>
            <a:off x="380880" y="2243520"/>
            <a:ext cx="3947760" cy="2286360"/>
          </a:xfrm>
          <a:prstGeom prst="rect">
            <a:avLst/>
          </a:prstGeom>
          <a:blipFill rotWithShape="0">
            <a:blip r:embed="rId3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9" name="CustomShape 5"/>
          <p:cNvSpPr/>
          <p:nvPr/>
        </p:nvSpPr>
        <p:spPr>
          <a:xfrm>
            <a:off x="570240" y="4601880"/>
            <a:ext cx="2800080" cy="165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spAutoFit/>
          </a:bodyPr>
          <a:lstStyle/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lang="el-GR" sz="1000" b="0" i="1" strike="noStrike" spc="24">
                <a:latin typeface="Calibri"/>
              </a:rPr>
              <a:t>Πηγή: Cybergeo </a:t>
            </a:r>
            <a:r>
              <a:rPr lang="el-GR" sz="1000" b="0" i="1" strike="noStrike" spc="32">
                <a:latin typeface="Calibri"/>
              </a:rPr>
              <a:t>(European </a:t>
            </a:r>
            <a:r>
              <a:rPr lang="el-GR" sz="1000" b="0" i="1" strike="noStrike" spc="29">
                <a:latin typeface="Calibri"/>
              </a:rPr>
              <a:t>Journal </a:t>
            </a:r>
            <a:r>
              <a:rPr lang="el-GR" sz="1000" b="0" i="1" strike="noStrike" spc="24">
                <a:latin typeface="Calibri"/>
              </a:rPr>
              <a:t>of</a:t>
            </a:r>
            <a:r>
              <a:rPr lang="el-GR" sz="1000" b="0" i="1" strike="noStrike" spc="12">
                <a:latin typeface="Calibri"/>
              </a:rPr>
              <a:t> </a:t>
            </a:r>
            <a:r>
              <a:rPr lang="el-GR" sz="1000" b="0" i="1" strike="noStrike" spc="24">
                <a:latin typeface="Calibri"/>
              </a:rPr>
              <a:t>Geography)</a:t>
            </a:r>
            <a:endParaRPr lang="el-GR" sz="1000" b="0" strike="noStrike" spc="-1">
              <a:latin typeface="Arial"/>
            </a:endParaRPr>
          </a:p>
        </p:txBody>
      </p:sp>
      <p:pic>
        <p:nvPicPr>
          <p:cNvPr id="10" name="Picture 4"/>
          <p:cNvPicPr/>
          <p:nvPr/>
        </p:nvPicPr>
        <p:blipFill>
          <a:blip r:embed="rId4" cstate="print"/>
          <a:stretch/>
        </p:blipFill>
        <p:spPr>
          <a:xfrm>
            <a:off x="7231680" y="4204260"/>
            <a:ext cx="1912320" cy="939240"/>
          </a:xfrm>
          <a:prstGeom prst="rect">
            <a:avLst/>
          </a:prstGeom>
          <a:ln>
            <a:noFill/>
          </a:ln>
        </p:spPr>
      </p:pic>
      <p:pic>
        <p:nvPicPr>
          <p:cNvPr id="8" name="Shape 334"/>
          <p:cNvPicPr preferRelativeResize="0"/>
          <p:nvPr/>
        </p:nvPicPr>
        <p:blipFill rotWithShape="1">
          <a:blip r:embed="rId5" cstate="print">
            <a:alphaModFix/>
          </a:blip>
          <a:srcRect/>
          <a:stretch/>
        </p:blipFill>
        <p:spPr>
          <a:xfrm>
            <a:off x="8358214" y="71420"/>
            <a:ext cx="642942" cy="7143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TextShape 1"/>
          <p:cNvSpPr txBox="1"/>
          <p:nvPr/>
        </p:nvSpPr>
        <p:spPr>
          <a:xfrm>
            <a:off x="384840" y="356400"/>
            <a:ext cx="6802920" cy="871560"/>
          </a:xfrm>
          <a:prstGeom prst="rect">
            <a:avLst/>
          </a:prstGeom>
          <a:noFill/>
          <a:ln>
            <a:noFill/>
          </a:ln>
        </p:spPr>
        <p:txBody>
          <a:bodyPr lIns="0" tIns="12600" rIns="0" bIns="0">
            <a:spAutoFit/>
          </a:bodyPr>
          <a:lstStyle/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lang="el-GR" sz="1800" b="0" strike="noStrike" spc="52">
                <a:solidFill>
                  <a:srgbClr val="0097A7"/>
                </a:solidFill>
                <a:latin typeface="Arial"/>
              </a:rPr>
              <a:t>Κοινωνικές</a:t>
            </a:r>
            <a:r>
              <a:rPr lang="el-GR" sz="1800" b="0" strike="noStrike" spc="-41">
                <a:solidFill>
                  <a:srgbClr val="0097A7"/>
                </a:solidFill>
                <a:latin typeface="Arial"/>
              </a:rPr>
              <a:t> </a:t>
            </a:r>
            <a:r>
              <a:rPr lang="el-GR" sz="1800" b="0" strike="noStrike" spc="94">
                <a:solidFill>
                  <a:srgbClr val="0097A7"/>
                </a:solidFill>
                <a:latin typeface="Arial"/>
              </a:rPr>
              <a:t>και</a:t>
            </a:r>
            <a:r>
              <a:rPr lang="el-GR" sz="1800" b="0" strike="noStrike" spc="-32">
                <a:solidFill>
                  <a:srgbClr val="0097A7"/>
                </a:solidFill>
                <a:latin typeface="Arial"/>
              </a:rPr>
              <a:t> </a:t>
            </a:r>
            <a:r>
              <a:rPr lang="el-GR" sz="1800" b="0" strike="noStrike" spc="83">
                <a:solidFill>
                  <a:srgbClr val="0097A7"/>
                </a:solidFill>
                <a:latin typeface="Arial"/>
              </a:rPr>
              <a:t>οικονομικές</a:t>
            </a:r>
            <a:r>
              <a:rPr lang="el-GR" sz="1800" b="0" strike="noStrike" spc="-35">
                <a:solidFill>
                  <a:srgbClr val="0097A7"/>
                </a:solidFill>
                <a:latin typeface="Arial"/>
              </a:rPr>
              <a:t> </a:t>
            </a:r>
            <a:r>
              <a:rPr lang="el-GR" sz="1800" b="0" strike="noStrike" spc="43">
                <a:solidFill>
                  <a:srgbClr val="0097A7"/>
                </a:solidFill>
                <a:latin typeface="Arial"/>
              </a:rPr>
              <a:t>επιπτώσεις</a:t>
            </a:r>
            <a:r>
              <a:rPr lang="el-GR" sz="1800" b="0" strike="noStrike" spc="-32">
                <a:solidFill>
                  <a:srgbClr val="0097A7"/>
                </a:solidFill>
                <a:latin typeface="Arial"/>
              </a:rPr>
              <a:t> </a:t>
            </a:r>
            <a:r>
              <a:rPr lang="el-GR" sz="1800" b="0" strike="noStrike" spc="72">
                <a:solidFill>
                  <a:srgbClr val="0097A7"/>
                </a:solidFill>
                <a:latin typeface="Arial"/>
              </a:rPr>
              <a:t>της</a:t>
            </a:r>
            <a:r>
              <a:rPr lang="el-GR" sz="1800" b="0" strike="noStrike" spc="-32">
                <a:solidFill>
                  <a:srgbClr val="0097A7"/>
                </a:solidFill>
                <a:latin typeface="Arial"/>
              </a:rPr>
              <a:t> </a:t>
            </a:r>
            <a:r>
              <a:rPr lang="el-GR" sz="1800" b="0" strike="noStrike" spc="83">
                <a:solidFill>
                  <a:srgbClr val="0097A7"/>
                </a:solidFill>
                <a:latin typeface="Arial"/>
              </a:rPr>
              <a:t>κλιματικής</a:t>
            </a:r>
            <a:r>
              <a:rPr lang="el-GR" sz="1800" b="0" strike="noStrike" spc="-35">
                <a:solidFill>
                  <a:srgbClr val="0097A7"/>
                </a:solidFill>
                <a:latin typeface="Arial"/>
              </a:rPr>
              <a:t> </a:t>
            </a:r>
            <a:r>
              <a:rPr lang="el-GR" sz="1800" b="0" strike="noStrike" spc="43">
                <a:solidFill>
                  <a:srgbClr val="0097A7"/>
                </a:solidFill>
                <a:latin typeface="Arial"/>
              </a:rPr>
              <a:t>αλλαγής</a:t>
            </a:r>
            <a:endParaRPr lang="el-GR" sz="1800" b="0" strike="noStrike" spc="-1">
              <a:latin typeface="Calibri"/>
            </a:endParaRPr>
          </a:p>
        </p:txBody>
      </p:sp>
      <p:sp>
        <p:nvSpPr>
          <p:cNvPr id="283" name="CustomShape 2"/>
          <p:cNvSpPr/>
          <p:nvPr/>
        </p:nvSpPr>
        <p:spPr>
          <a:xfrm>
            <a:off x="506160" y="866160"/>
            <a:ext cx="7881840" cy="1689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spAutoFit/>
          </a:bodyPr>
          <a:lstStyle/>
          <a:p>
            <a:pPr marL="348480" indent="-336240">
              <a:lnSpc>
                <a:spcPct val="100000"/>
              </a:lnSpc>
              <a:spcBef>
                <a:spcPts val="99"/>
              </a:spcBef>
              <a:buClr>
                <a:srgbClr val="000000"/>
              </a:buClr>
              <a:buFont typeface="Wingdings" charset="2"/>
              <a:buChar char=""/>
            </a:pPr>
            <a:r>
              <a:rPr lang="el-GR" sz="1400" b="0" strike="noStrike" spc="12">
                <a:latin typeface="Arial"/>
              </a:rPr>
              <a:t>Απώλειες</a:t>
            </a:r>
            <a:r>
              <a:rPr lang="el-GR" sz="1400" b="0" strike="noStrike" spc="-26">
                <a:latin typeface="Arial"/>
              </a:rPr>
              <a:t> </a:t>
            </a:r>
            <a:r>
              <a:rPr lang="el-GR" sz="1400" b="0" strike="noStrike" spc="52">
                <a:latin typeface="Arial"/>
              </a:rPr>
              <a:t>στη</a:t>
            </a:r>
            <a:r>
              <a:rPr lang="el-GR" sz="1400" b="0" strike="noStrike" spc="-7">
                <a:latin typeface="Arial"/>
              </a:rPr>
              <a:t> </a:t>
            </a:r>
            <a:r>
              <a:rPr lang="el-GR" sz="1400" b="1" strike="noStrike" spc="52">
                <a:latin typeface="Arial"/>
              </a:rPr>
              <a:t>γεωργική</a:t>
            </a:r>
            <a:r>
              <a:rPr lang="el-GR" sz="1400" b="1" strike="noStrike" spc="-21">
                <a:latin typeface="Arial"/>
              </a:rPr>
              <a:t> </a:t>
            </a:r>
            <a:r>
              <a:rPr lang="el-GR" sz="1400" b="1" strike="noStrike" spc="12">
                <a:latin typeface="Arial"/>
              </a:rPr>
              <a:t>παραγωγή</a:t>
            </a:r>
            <a:r>
              <a:rPr lang="el-GR" sz="1400" b="1" strike="noStrike" spc="-7">
                <a:latin typeface="Arial"/>
              </a:rPr>
              <a:t> </a:t>
            </a:r>
            <a:r>
              <a:rPr lang="el-GR" sz="1400" b="0" strike="noStrike" spc="43">
                <a:latin typeface="Arial"/>
              </a:rPr>
              <a:t>με</a:t>
            </a:r>
            <a:r>
              <a:rPr lang="el-GR" sz="1400" b="0" strike="noStrike" spc="-21">
                <a:latin typeface="Arial"/>
              </a:rPr>
              <a:t> </a:t>
            </a:r>
            <a:r>
              <a:rPr lang="el-GR" sz="1400" b="0" strike="noStrike" spc="32">
                <a:latin typeface="Arial"/>
              </a:rPr>
              <a:t>αποτέλεσμα</a:t>
            </a:r>
            <a:r>
              <a:rPr lang="el-GR" sz="1400" b="0" strike="noStrike" spc="-26">
                <a:latin typeface="Arial"/>
              </a:rPr>
              <a:t> </a:t>
            </a:r>
            <a:r>
              <a:rPr lang="el-GR" sz="1400" b="0" strike="noStrike" spc="43">
                <a:latin typeface="Arial"/>
              </a:rPr>
              <a:t>να</a:t>
            </a:r>
            <a:r>
              <a:rPr lang="el-GR" sz="1400" b="0" strike="noStrike" spc="-21">
                <a:latin typeface="Arial"/>
              </a:rPr>
              <a:t> </a:t>
            </a:r>
            <a:r>
              <a:rPr lang="el-GR" sz="1400" b="0" strike="noStrike" spc="49">
                <a:latin typeface="Arial"/>
              </a:rPr>
              <a:t>επηρεάζεται</a:t>
            </a:r>
            <a:r>
              <a:rPr lang="el-GR" sz="1400" b="0" strike="noStrike" spc="-26">
                <a:latin typeface="Arial"/>
              </a:rPr>
              <a:t> </a:t>
            </a:r>
            <a:r>
              <a:rPr lang="el-GR" sz="1400" b="0" strike="noStrike" spc="77">
                <a:latin typeface="Arial"/>
              </a:rPr>
              <a:t>η</a:t>
            </a:r>
            <a:r>
              <a:rPr lang="el-GR" sz="1400" b="0" strike="noStrike" spc="-26">
                <a:latin typeface="Arial"/>
              </a:rPr>
              <a:t> </a:t>
            </a:r>
            <a:r>
              <a:rPr lang="el-GR" sz="1400" b="0" strike="noStrike" spc="38">
                <a:latin typeface="Arial"/>
              </a:rPr>
              <a:t>ανθρώπινη</a:t>
            </a:r>
            <a:r>
              <a:rPr lang="el-GR" sz="1400" b="0" strike="noStrike" spc="-21">
                <a:latin typeface="Arial"/>
              </a:rPr>
              <a:t> </a:t>
            </a:r>
            <a:r>
              <a:rPr lang="el-GR" sz="1400" b="0" strike="noStrike" spc="58">
                <a:latin typeface="Arial"/>
              </a:rPr>
              <a:t>φτώχεια</a:t>
            </a:r>
            <a:endParaRPr lang="el-GR" sz="1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51"/>
              </a:spcBef>
            </a:pPr>
            <a:endParaRPr lang="el-GR" sz="1400" b="0" strike="noStrike" spc="-1">
              <a:latin typeface="Arial"/>
            </a:endParaRPr>
          </a:p>
          <a:p>
            <a:pPr marL="348480" indent="-336240">
              <a:lnSpc>
                <a:spcPts val="1650"/>
              </a:lnSpc>
              <a:buClr>
                <a:srgbClr val="000000"/>
              </a:buClr>
              <a:buFont typeface="Wingdings" charset="2"/>
              <a:buChar char=""/>
            </a:pPr>
            <a:r>
              <a:rPr lang="el-GR" sz="1400" b="1" strike="noStrike" spc="58">
                <a:latin typeface="Arial"/>
              </a:rPr>
              <a:t>Υδατική</a:t>
            </a:r>
            <a:r>
              <a:rPr lang="el-GR" sz="1400" b="1" strike="noStrike" spc="-26">
                <a:latin typeface="Arial"/>
              </a:rPr>
              <a:t> </a:t>
            </a:r>
            <a:r>
              <a:rPr lang="el-GR" sz="1400" b="1" strike="noStrike" spc="58">
                <a:latin typeface="Arial"/>
              </a:rPr>
              <a:t>ανεπάρκεια</a:t>
            </a:r>
            <a:r>
              <a:rPr lang="el-GR" sz="1400" b="1" strike="noStrike" spc="-26">
                <a:latin typeface="Arial"/>
              </a:rPr>
              <a:t> </a:t>
            </a:r>
            <a:r>
              <a:rPr lang="el-GR" sz="1400" b="1" strike="noStrike" spc="97">
                <a:latin typeface="Arial"/>
              </a:rPr>
              <a:t>και</a:t>
            </a:r>
            <a:r>
              <a:rPr lang="el-GR" sz="1400" b="1" strike="noStrike" spc="-26">
                <a:latin typeface="Arial"/>
              </a:rPr>
              <a:t> </a:t>
            </a:r>
            <a:r>
              <a:rPr lang="el-GR" sz="1400" b="1" strike="noStrike" spc="38">
                <a:latin typeface="Arial"/>
              </a:rPr>
              <a:t>μόλυνση</a:t>
            </a:r>
            <a:r>
              <a:rPr lang="el-GR" sz="1400" b="1" strike="noStrike" spc="-7">
                <a:latin typeface="Arial"/>
              </a:rPr>
              <a:t> </a:t>
            </a:r>
            <a:r>
              <a:rPr lang="el-GR" sz="1400" b="0" strike="noStrike" spc="43">
                <a:latin typeface="Arial"/>
              </a:rPr>
              <a:t>των</a:t>
            </a:r>
            <a:r>
              <a:rPr lang="el-GR" sz="1400" b="0" strike="noStrike" spc="-26">
                <a:latin typeface="Arial"/>
              </a:rPr>
              <a:t> </a:t>
            </a:r>
            <a:r>
              <a:rPr lang="el-GR" sz="1400" b="0" strike="noStrike" spc="32">
                <a:latin typeface="Arial"/>
              </a:rPr>
              <a:t>υδάτων.</a:t>
            </a:r>
            <a:r>
              <a:rPr lang="el-GR" sz="1400" b="0" strike="noStrike" spc="-26">
                <a:latin typeface="Arial"/>
              </a:rPr>
              <a:t> </a:t>
            </a:r>
            <a:r>
              <a:rPr lang="el-GR" sz="1400" b="0" strike="noStrike" spc="-12">
                <a:latin typeface="Arial"/>
              </a:rPr>
              <a:t>Το</a:t>
            </a:r>
            <a:r>
              <a:rPr lang="el-GR" sz="1400" b="0" strike="noStrike" spc="-26">
                <a:latin typeface="Arial"/>
              </a:rPr>
              <a:t> </a:t>
            </a:r>
            <a:r>
              <a:rPr lang="el-GR" sz="1400" b="0" strike="noStrike" spc="58">
                <a:latin typeface="Arial"/>
              </a:rPr>
              <a:t>λιώσιμο</a:t>
            </a:r>
            <a:r>
              <a:rPr lang="el-GR" sz="1400" b="0" strike="noStrike" spc="-21">
                <a:latin typeface="Arial"/>
              </a:rPr>
              <a:t> </a:t>
            </a:r>
            <a:r>
              <a:rPr lang="el-GR" sz="1400" b="0" strike="noStrike" spc="43">
                <a:latin typeface="Arial"/>
              </a:rPr>
              <a:t>των</a:t>
            </a:r>
            <a:r>
              <a:rPr lang="el-GR" sz="1400" b="0" strike="noStrike" spc="-26">
                <a:latin typeface="Arial"/>
              </a:rPr>
              <a:t> </a:t>
            </a:r>
            <a:r>
              <a:rPr lang="el-GR" sz="1400" b="0" strike="noStrike" spc="-7">
                <a:latin typeface="Arial"/>
              </a:rPr>
              <a:t>πάγων,</a:t>
            </a:r>
            <a:r>
              <a:rPr lang="el-GR" sz="1400" b="0" strike="noStrike" spc="-26">
                <a:latin typeface="Arial"/>
              </a:rPr>
              <a:t> </a:t>
            </a:r>
            <a:r>
              <a:rPr lang="el-GR" sz="1400" b="0" strike="noStrike" spc="63">
                <a:latin typeface="Arial"/>
              </a:rPr>
              <a:t>ο</a:t>
            </a:r>
            <a:r>
              <a:rPr lang="el-GR" sz="1400" b="0" strike="noStrike" spc="-26">
                <a:latin typeface="Arial"/>
              </a:rPr>
              <a:t> </a:t>
            </a:r>
            <a:r>
              <a:rPr lang="el-GR" sz="1400" b="0" strike="noStrike" spc="24">
                <a:latin typeface="Arial"/>
              </a:rPr>
              <a:t>επηρεασμός  </a:t>
            </a:r>
            <a:r>
              <a:rPr lang="el-GR" sz="1400" b="0" strike="noStrike" spc="77">
                <a:latin typeface="Arial"/>
              </a:rPr>
              <a:t>του </a:t>
            </a:r>
            <a:r>
              <a:rPr lang="el-GR" sz="1400" b="0" strike="noStrike" spc="69">
                <a:latin typeface="Arial"/>
              </a:rPr>
              <a:t>υδατικού </a:t>
            </a:r>
            <a:r>
              <a:rPr lang="el-GR" sz="1400" b="0" strike="noStrike" spc="58">
                <a:latin typeface="Arial"/>
              </a:rPr>
              <a:t>ισοζύγιου, </a:t>
            </a:r>
            <a:r>
              <a:rPr lang="el-GR" sz="1400" b="0" strike="noStrike" spc="77">
                <a:latin typeface="Arial"/>
              </a:rPr>
              <a:t>η </a:t>
            </a:r>
            <a:r>
              <a:rPr lang="el-GR" sz="1400" b="0" strike="noStrike" spc="52">
                <a:latin typeface="Arial"/>
              </a:rPr>
              <a:t>ξηρασία </a:t>
            </a:r>
            <a:r>
              <a:rPr lang="el-GR" sz="1400" b="0" strike="noStrike" spc="77">
                <a:latin typeface="Arial"/>
              </a:rPr>
              <a:t>ή </a:t>
            </a:r>
            <a:r>
              <a:rPr lang="el-GR" sz="1400" b="0" strike="noStrike" spc="111">
                <a:latin typeface="Arial"/>
              </a:rPr>
              <a:t>οι </a:t>
            </a:r>
            <a:r>
              <a:rPr lang="el-GR" sz="1400" b="0" strike="noStrike" spc="29">
                <a:latin typeface="Arial"/>
              </a:rPr>
              <a:t>μεγάλες </a:t>
            </a:r>
            <a:r>
              <a:rPr lang="el-GR" sz="1400" b="0" strike="noStrike" spc="32">
                <a:latin typeface="Arial"/>
              </a:rPr>
              <a:t>πλημμύρες </a:t>
            </a:r>
            <a:r>
              <a:rPr lang="el-GR" sz="1400" b="0" strike="noStrike" spc="58">
                <a:latin typeface="Arial"/>
              </a:rPr>
              <a:t>θέτουν </a:t>
            </a:r>
            <a:r>
              <a:rPr lang="el-GR" sz="1400" b="0" strike="noStrike" spc="9">
                <a:latin typeface="Arial"/>
              </a:rPr>
              <a:t>σε </a:t>
            </a:r>
            <a:r>
              <a:rPr lang="el-GR" sz="1400" b="0" strike="noStrike" spc="63">
                <a:latin typeface="Arial"/>
              </a:rPr>
              <a:t>κίνδυνο </a:t>
            </a:r>
            <a:r>
              <a:rPr lang="el-GR" sz="1400" b="0" strike="noStrike" spc="83">
                <a:latin typeface="Arial"/>
              </a:rPr>
              <a:t>τις  </a:t>
            </a:r>
            <a:r>
              <a:rPr lang="el-GR" sz="1400" b="0" strike="noStrike" spc="32">
                <a:latin typeface="Arial"/>
              </a:rPr>
              <a:t>ανθρώπινες</a:t>
            </a:r>
            <a:r>
              <a:rPr lang="el-GR" sz="1400" b="0" strike="noStrike" spc="-32">
                <a:latin typeface="Arial"/>
              </a:rPr>
              <a:t> </a:t>
            </a:r>
            <a:r>
              <a:rPr lang="el-GR" sz="1400" b="0" strike="noStrike" spc="43">
                <a:latin typeface="Arial"/>
              </a:rPr>
              <a:t>κοινωνίες,</a:t>
            </a:r>
            <a:r>
              <a:rPr lang="el-GR" sz="1400" b="0" strike="noStrike" spc="-32">
                <a:latin typeface="Arial"/>
              </a:rPr>
              <a:t> </a:t>
            </a:r>
            <a:r>
              <a:rPr lang="el-GR" sz="1400" b="0" strike="noStrike" spc="72">
                <a:latin typeface="Arial"/>
              </a:rPr>
              <a:t>την</a:t>
            </a:r>
            <a:r>
              <a:rPr lang="el-GR" sz="1400" b="0" strike="noStrike" spc="-32">
                <a:latin typeface="Arial"/>
              </a:rPr>
              <a:t> </a:t>
            </a:r>
            <a:r>
              <a:rPr lang="el-GR" sz="1400" b="0" strike="noStrike" spc="24">
                <a:latin typeface="Arial"/>
              </a:rPr>
              <a:t>πρόσβαση</a:t>
            </a:r>
            <a:r>
              <a:rPr lang="el-GR" sz="1400" b="0" strike="noStrike" spc="-32">
                <a:latin typeface="Arial"/>
              </a:rPr>
              <a:t> </a:t>
            </a:r>
            <a:r>
              <a:rPr lang="el-GR" sz="1400" b="0" strike="noStrike" spc="9">
                <a:latin typeface="Arial"/>
              </a:rPr>
              <a:t>σε</a:t>
            </a:r>
            <a:r>
              <a:rPr lang="el-GR" sz="1400" b="0" strike="noStrike" spc="-32">
                <a:latin typeface="Arial"/>
              </a:rPr>
              <a:t> </a:t>
            </a:r>
            <a:r>
              <a:rPr lang="el-GR" sz="1400" b="0" strike="noStrike" spc="38">
                <a:latin typeface="Arial"/>
              </a:rPr>
              <a:t>καθαρό</a:t>
            </a:r>
            <a:r>
              <a:rPr lang="el-GR" sz="1400" b="0" strike="noStrike" spc="-32">
                <a:latin typeface="Arial"/>
              </a:rPr>
              <a:t> </a:t>
            </a:r>
            <a:r>
              <a:rPr lang="el-GR" sz="1400" b="0" strike="noStrike" spc="43">
                <a:latin typeface="Arial"/>
              </a:rPr>
              <a:t>νερό</a:t>
            </a:r>
            <a:endParaRPr lang="el-GR" sz="1400" b="0" strike="noStrike" spc="-1">
              <a:latin typeface="Arial"/>
            </a:endParaRPr>
          </a:p>
          <a:p>
            <a:pPr marL="348480" indent="-336240">
              <a:lnSpc>
                <a:spcPts val="1650"/>
              </a:lnSpc>
              <a:spcBef>
                <a:spcPts val="1429"/>
              </a:spcBef>
              <a:buClr>
                <a:srgbClr val="000000"/>
              </a:buClr>
              <a:buFont typeface="Wingdings" charset="2"/>
              <a:buChar char=""/>
            </a:pPr>
            <a:r>
              <a:rPr lang="el-GR" sz="1400" b="1" strike="noStrike" spc="-7">
                <a:latin typeface="Arial"/>
              </a:rPr>
              <a:t>Εξάπλωση ασθενειών </a:t>
            </a:r>
            <a:r>
              <a:rPr lang="el-GR" sz="1400" b="0" strike="noStrike" spc="-7">
                <a:latin typeface="Arial"/>
              </a:rPr>
              <a:t>που σχετίζονται με την </a:t>
            </a:r>
            <a:r>
              <a:rPr lang="el-GR" sz="1400" b="0" strike="noStrike" spc="-1">
                <a:latin typeface="Arial"/>
              </a:rPr>
              <a:t>κλιματική </a:t>
            </a:r>
            <a:r>
              <a:rPr lang="el-GR" sz="1400" b="0" strike="noStrike" spc="-7">
                <a:latin typeface="Arial"/>
              </a:rPr>
              <a:t>αλλαγή </a:t>
            </a:r>
            <a:r>
              <a:rPr lang="el-GR" sz="1400" b="0" strike="noStrike" spc="-1">
                <a:latin typeface="Arial"/>
              </a:rPr>
              <a:t>(π.χ. </a:t>
            </a:r>
            <a:r>
              <a:rPr lang="el-GR" sz="1400" b="0" strike="noStrike" spc="-7">
                <a:latin typeface="Arial"/>
              </a:rPr>
              <a:t>μαλάρια, </a:t>
            </a:r>
            <a:r>
              <a:rPr lang="el-GR" sz="1400" b="0" strike="noStrike" spc="-1">
                <a:latin typeface="Arial"/>
              </a:rPr>
              <a:t>κίτρινος  </a:t>
            </a:r>
            <a:r>
              <a:rPr lang="el-GR" sz="1400" b="0" strike="noStrike" spc="-7">
                <a:latin typeface="Arial"/>
              </a:rPr>
              <a:t>πυρετός)</a:t>
            </a:r>
            <a:endParaRPr lang="el-GR" sz="1400" b="0" strike="noStrike" spc="-1">
              <a:latin typeface="Arial"/>
            </a:endParaRPr>
          </a:p>
        </p:txBody>
      </p:sp>
      <p:sp>
        <p:nvSpPr>
          <p:cNvPr id="284" name="CustomShape 3"/>
          <p:cNvSpPr/>
          <p:nvPr/>
        </p:nvSpPr>
        <p:spPr>
          <a:xfrm>
            <a:off x="864720" y="2785680"/>
            <a:ext cx="2581200" cy="1720440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5" name="CustomShape 4"/>
          <p:cNvSpPr/>
          <p:nvPr/>
        </p:nvSpPr>
        <p:spPr>
          <a:xfrm>
            <a:off x="937800" y="4592880"/>
            <a:ext cx="1455120" cy="165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spAutoFit/>
          </a:bodyPr>
          <a:lstStyle/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lang="el-GR" sz="1000" b="0" i="1" strike="noStrike" spc="-7">
                <a:solidFill>
                  <a:srgbClr val="212121"/>
                </a:solidFill>
                <a:latin typeface="Arial"/>
              </a:rPr>
              <a:t>Πηγή:</a:t>
            </a:r>
            <a:r>
              <a:rPr lang="el-GR" sz="1000" b="0" i="1" u="sng" strike="noStrike" spc="-60">
                <a:solidFill>
                  <a:srgbClr val="212121"/>
                </a:solidFill>
                <a:uFillTx/>
                <a:latin typeface="Arial"/>
                <a:hlinkClick r:id="rId3"/>
              </a:rPr>
              <a:t> </a:t>
            </a:r>
            <a:r>
              <a:rPr lang="el-GR" sz="1000" b="0" i="1" u="sng" strike="noStrike" spc="-7">
                <a:solidFill>
                  <a:srgbClr val="212121"/>
                </a:solidFill>
                <a:uFillTx/>
                <a:latin typeface="Arial"/>
                <a:hlinkClick r:id="rId3"/>
              </a:rPr>
              <a:t>Scientificallytalking</a:t>
            </a:r>
            <a:endParaRPr lang="el-GR" sz="1000" b="0" strike="noStrike" spc="-1">
              <a:latin typeface="Arial"/>
            </a:endParaRPr>
          </a:p>
        </p:txBody>
      </p:sp>
      <p:sp>
        <p:nvSpPr>
          <p:cNvPr id="286" name="CustomShape 5"/>
          <p:cNvSpPr/>
          <p:nvPr/>
        </p:nvSpPr>
        <p:spPr>
          <a:xfrm>
            <a:off x="3656520" y="2792160"/>
            <a:ext cx="2400840" cy="1720440"/>
          </a:xfrm>
          <a:prstGeom prst="rect">
            <a:avLst/>
          </a:prstGeom>
          <a:blipFill rotWithShape="0">
            <a:blip r:embed="rId4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7" name="Shape 334"/>
          <p:cNvPicPr preferRelativeResize="0"/>
          <p:nvPr/>
        </p:nvPicPr>
        <p:blipFill rotWithShape="1">
          <a:blip r:embed="rId5" cstate="print">
            <a:alphaModFix/>
          </a:blip>
          <a:srcRect/>
          <a:stretch/>
        </p:blipFill>
        <p:spPr>
          <a:xfrm>
            <a:off x="8358214" y="214296"/>
            <a:ext cx="642942" cy="6321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TextShape 1"/>
          <p:cNvSpPr txBox="1"/>
          <p:nvPr/>
        </p:nvSpPr>
        <p:spPr>
          <a:xfrm>
            <a:off x="384840" y="509040"/>
            <a:ext cx="6326640" cy="871560"/>
          </a:xfrm>
          <a:prstGeom prst="rect">
            <a:avLst/>
          </a:prstGeom>
          <a:noFill/>
          <a:ln>
            <a:noFill/>
          </a:ln>
        </p:spPr>
        <p:txBody>
          <a:bodyPr lIns="0" tIns="12600" rIns="0" bIns="0">
            <a:spAutoFit/>
          </a:bodyPr>
          <a:lstStyle/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lang="el-GR" sz="1800" b="0" strike="noStrike" spc="-7">
                <a:solidFill>
                  <a:srgbClr val="0097A7"/>
                </a:solidFill>
                <a:latin typeface="Arial"/>
              </a:rPr>
              <a:t>Κοινωνικές </a:t>
            </a:r>
            <a:r>
              <a:rPr lang="el-GR" sz="1800" b="0" strike="noStrike" spc="-1">
                <a:solidFill>
                  <a:srgbClr val="0097A7"/>
                </a:solidFill>
                <a:latin typeface="Arial"/>
              </a:rPr>
              <a:t>και </a:t>
            </a:r>
            <a:r>
              <a:rPr lang="el-GR" sz="1800" b="0" strike="noStrike" spc="-7">
                <a:solidFill>
                  <a:srgbClr val="0097A7"/>
                </a:solidFill>
                <a:latin typeface="Arial"/>
              </a:rPr>
              <a:t>οικονομικές επιπτώσεις της </a:t>
            </a:r>
            <a:r>
              <a:rPr lang="el-GR" sz="1800" b="0" strike="noStrike" spc="-1">
                <a:solidFill>
                  <a:srgbClr val="0097A7"/>
                </a:solidFill>
                <a:latin typeface="Arial"/>
              </a:rPr>
              <a:t>κλιματικής</a:t>
            </a:r>
            <a:r>
              <a:rPr lang="el-GR" sz="1800" b="0" strike="noStrike" spc="-92">
                <a:solidFill>
                  <a:srgbClr val="0097A7"/>
                </a:solidFill>
                <a:latin typeface="Arial"/>
              </a:rPr>
              <a:t> </a:t>
            </a:r>
            <a:r>
              <a:rPr lang="el-GR" sz="1800" b="0" strike="noStrike" spc="-7">
                <a:solidFill>
                  <a:srgbClr val="0097A7"/>
                </a:solidFill>
                <a:latin typeface="Arial"/>
              </a:rPr>
              <a:t>αλλαγής</a:t>
            </a:r>
            <a:endParaRPr lang="el-GR" sz="1800" b="0" strike="noStrike" spc="-1">
              <a:latin typeface="Calibri"/>
            </a:endParaRPr>
          </a:p>
        </p:txBody>
      </p:sp>
      <p:sp>
        <p:nvSpPr>
          <p:cNvPr id="290" name="CustomShape 2"/>
          <p:cNvSpPr/>
          <p:nvPr/>
        </p:nvSpPr>
        <p:spPr>
          <a:xfrm>
            <a:off x="614160" y="1203120"/>
            <a:ext cx="2413440" cy="226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spAutoFit/>
          </a:bodyPr>
          <a:lstStyle/>
          <a:p>
            <a:pPr marL="348480" indent="-336240">
              <a:lnSpc>
                <a:spcPct val="151000"/>
              </a:lnSpc>
              <a:spcBef>
                <a:spcPts val="99"/>
              </a:spcBef>
              <a:buClr>
                <a:srgbClr val="000000"/>
              </a:buClr>
              <a:buFont typeface="Wingdings" charset="2"/>
              <a:buChar char=""/>
            </a:pPr>
            <a:r>
              <a:rPr lang="el-GR" sz="1400" b="0" strike="noStrike" spc="-7">
                <a:latin typeface="Arial"/>
              </a:rPr>
              <a:t>Πολλοί πληθυσμοί  αναγκάζονται </a:t>
            </a:r>
            <a:r>
              <a:rPr lang="el-GR" sz="1400" b="0" strike="noStrike" spc="-1">
                <a:latin typeface="Arial"/>
              </a:rPr>
              <a:t>να  </a:t>
            </a:r>
            <a:r>
              <a:rPr lang="el-GR" sz="1400" b="0" strike="noStrike" spc="-7">
                <a:latin typeface="Arial"/>
              </a:rPr>
              <a:t>μετακινηθούν σε άλλες  περιοχές προς</a:t>
            </a:r>
            <a:r>
              <a:rPr lang="el-GR" sz="1400" b="0" strike="noStrike" spc="-92">
                <a:latin typeface="Arial"/>
              </a:rPr>
              <a:t> </a:t>
            </a:r>
            <a:r>
              <a:rPr lang="el-GR" sz="1400" b="0" strike="noStrike" spc="-7">
                <a:latin typeface="Arial"/>
              </a:rPr>
              <a:t>αναζήτηση  </a:t>
            </a:r>
            <a:r>
              <a:rPr lang="el-GR" sz="1400" b="0" strike="noStrike" spc="-1">
                <a:latin typeface="Arial"/>
              </a:rPr>
              <a:t>καλύτερων </a:t>
            </a:r>
            <a:r>
              <a:rPr lang="el-GR" sz="1400" b="0" strike="noStrike" spc="-7">
                <a:latin typeface="Arial"/>
              </a:rPr>
              <a:t>συνθηκών  </a:t>
            </a:r>
            <a:r>
              <a:rPr lang="el-GR" sz="1400" b="1" strike="noStrike" spc="-1">
                <a:latin typeface="Arial"/>
              </a:rPr>
              <a:t>(περιβαλλοντικοί  </a:t>
            </a:r>
            <a:r>
              <a:rPr lang="el-GR" sz="1400" b="1" strike="noStrike" spc="-7">
                <a:latin typeface="Arial"/>
              </a:rPr>
              <a:t>πρόσφυγες)</a:t>
            </a:r>
            <a:endParaRPr lang="el-GR" sz="1400" b="0" strike="noStrike" spc="-1">
              <a:latin typeface="Arial"/>
            </a:endParaRPr>
          </a:p>
        </p:txBody>
      </p:sp>
      <p:sp>
        <p:nvSpPr>
          <p:cNvPr id="291" name="CustomShape 3"/>
          <p:cNvSpPr/>
          <p:nvPr/>
        </p:nvSpPr>
        <p:spPr>
          <a:xfrm>
            <a:off x="3357554" y="1071552"/>
            <a:ext cx="4320342" cy="2880910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2" name="CustomShape 4"/>
          <p:cNvSpPr/>
          <p:nvPr/>
        </p:nvSpPr>
        <p:spPr>
          <a:xfrm>
            <a:off x="3416400" y="4435920"/>
            <a:ext cx="1137600" cy="165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spAutoFit/>
          </a:bodyPr>
          <a:lstStyle/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lang="el-GR" sz="1000" b="0" i="1" strike="noStrike" spc="-7">
                <a:latin typeface="Arial"/>
              </a:rPr>
              <a:t>Πηγή: Outlook</a:t>
            </a:r>
            <a:r>
              <a:rPr lang="el-GR" sz="1000" b="0" i="1" strike="noStrike" spc="-75">
                <a:latin typeface="Arial"/>
              </a:rPr>
              <a:t> </a:t>
            </a:r>
            <a:r>
              <a:rPr lang="el-GR" sz="1000" b="0" i="1" strike="noStrike" spc="-7">
                <a:latin typeface="Arial"/>
              </a:rPr>
              <a:t>India</a:t>
            </a:r>
            <a:endParaRPr lang="el-GR" sz="1000" b="0" strike="noStrike" spc="-1">
              <a:latin typeface="Arial"/>
            </a:endParaRPr>
          </a:p>
        </p:txBody>
      </p:sp>
      <p:pic>
        <p:nvPicPr>
          <p:cNvPr id="6" name="Shape 334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8286776" y="214296"/>
            <a:ext cx="714380" cy="6321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CustomShape 1"/>
          <p:cNvSpPr/>
          <p:nvPr/>
        </p:nvSpPr>
        <p:spPr>
          <a:xfrm>
            <a:off x="1142280" y="1676880"/>
            <a:ext cx="6860160" cy="127588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spAutoFit/>
          </a:bodyPr>
          <a:lstStyle/>
          <a:p>
            <a:pPr marL="12600">
              <a:lnSpc>
                <a:spcPct val="114000"/>
              </a:lnSpc>
              <a:spcBef>
                <a:spcPts val="99"/>
              </a:spcBef>
            </a:pPr>
            <a:r>
              <a:rPr lang="el-GR" sz="1800" b="1" strike="noStrike" spc="29" dirty="0">
                <a:solidFill>
                  <a:srgbClr val="212121"/>
                </a:solidFill>
                <a:latin typeface="Arial"/>
              </a:rPr>
              <a:t>Ο </a:t>
            </a:r>
            <a:r>
              <a:rPr lang="el-GR" sz="1800" b="1" strike="noStrike" spc="58" dirty="0">
                <a:solidFill>
                  <a:srgbClr val="212121"/>
                </a:solidFill>
                <a:latin typeface="Arial"/>
              </a:rPr>
              <a:t>μετριασμός </a:t>
            </a:r>
            <a:r>
              <a:rPr lang="el-GR" sz="1800" b="1" strike="noStrike" spc="63" dirty="0">
                <a:solidFill>
                  <a:srgbClr val="212121"/>
                </a:solidFill>
                <a:latin typeface="Arial"/>
              </a:rPr>
              <a:t>της </a:t>
            </a:r>
            <a:r>
              <a:rPr lang="el-GR" sz="1800" b="1" strike="noStrike" spc="109" dirty="0">
                <a:solidFill>
                  <a:srgbClr val="212121"/>
                </a:solidFill>
                <a:latin typeface="Arial"/>
              </a:rPr>
              <a:t>κλιματικής </a:t>
            </a:r>
            <a:r>
              <a:rPr lang="el-GR" b="1" spc="49" dirty="0" smtClean="0">
                <a:solidFill>
                  <a:srgbClr val="212121"/>
                </a:solidFill>
                <a:latin typeface="Arial"/>
              </a:rPr>
              <a:t>κρίσης</a:t>
            </a:r>
            <a:r>
              <a:rPr lang="el-GR" sz="1800" b="1" strike="noStrike" spc="49" dirty="0" smtClean="0">
                <a:solidFill>
                  <a:srgbClr val="212121"/>
                </a:solidFill>
                <a:latin typeface="Arial"/>
              </a:rPr>
              <a:t> </a:t>
            </a:r>
            <a:r>
              <a:rPr lang="el-GR" sz="1800" b="1" strike="noStrike" spc="128" dirty="0">
                <a:solidFill>
                  <a:srgbClr val="212121"/>
                </a:solidFill>
                <a:latin typeface="Arial"/>
              </a:rPr>
              <a:t>και </a:t>
            </a:r>
            <a:r>
              <a:rPr lang="el-GR" sz="1800" b="1" strike="noStrike" spc="77" dirty="0">
                <a:solidFill>
                  <a:srgbClr val="212121"/>
                </a:solidFill>
                <a:latin typeface="Arial"/>
              </a:rPr>
              <a:t>η </a:t>
            </a:r>
            <a:r>
              <a:rPr lang="el-GR" sz="1800" b="1" strike="noStrike" spc="9" dirty="0">
                <a:solidFill>
                  <a:srgbClr val="212121"/>
                </a:solidFill>
                <a:latin typeface="Arial"/>
              </a:rPr>
              <a:t>προσαρμογή  </a:t>
            </a:r>
            <a:r>
              <a:rPr lang="el-GR" sz="1800" b="1" strike="noStrike" spc="58" dirty="0">
                <a:solidFill>
                  <a:srgbClr val="212121"/>
                </a:solidFill>
                <a:latin typeface="Arial"/>
              </a:rPr>
              <a:t>στην </a:t>
            </a:r>
            <a:r>
              <a:rPr lang="el-GR" sz="1800" b="1" strike="noStrike" spc="63" dirty="0">
                <a:solidFill>
                  <a:srgbClr val="212121"/>
                </a:solidFill>
                <a:latin typeface="Arial"/>
              </a:rPr>
              <a:t>αλλαγή </a:t>
            </a:r>
            <a:r>
              <a:rPr lang="el-GR" sz="1800" b="1" strike="noStrike" spc="89" dirty="0">
                <a:solidFill>
                  <a:srgbClr val="212121"/>
                </a:solidFill>
                <a:latin typeface="Arial"/>
              </a:rPr>
              <a:t>του </a:t>
            </a:r>
            <a:r>
              <a:rPr lang="el-GR" sz="1800" b="1" strike="noStrike" spc="83" dirty="0">
                <a:solidFill>
                  <a:srgbClr val="212121"/>
                </a:solidFill>
                <a:latin typeface="Arial"/>
              </a:rPr>
              <a:t>κλίματος </a:t>
            </a:r>
            <a:r>
              <a:rPr lang="el-GR" sz="1800" b="1" strike="noStrike" spc="94" dirty="0">
                <a:solidFill>
                  <a:srgbClr val="212121"/>
                </a:solidFill>
                <a:latin typeface="Arial"/>
              </a:rPr>
              <a:t>θα </a:t>
            </a:r>
            <a:r>
              <a:rPr lang="el-GR" sz="1800" b="1" strike="noStrike" spc="18" dirty="0">
                <a:solidFill>
                  <a:srgbClr val="212121"/>
                </a:solidFill>
                <a:latin typeface="Arial"/>
              </a:rPr>
              <a:t>μπορούσαν </a:t>
            </a:r>
            <a:r>
              <a:rPr lang="el-GR" sz="1800" b="1" strike="noStrike" spc="58" dirty="0">
                <a:solidFill>
                  <a:srgbClr val="212121"/>
                </a:solidFill>
                <a:latin typeface="Arial"/>
              </a:rPr>
              <a:t>να </a:t>
            </a:r>
            <a:r>
              <a:rPr lang="el-GR" sz="1800" b="1" strike="noStrike" spc="63" dirty="0">
                <a:solidFill>
                  <a:srgbClr val="212121"/>
                </a:solidFill>
                <a:latin typeface="Arial"/>
              </a:rPr>
              <a:t>αποτελέσουν  </a:t>
            </a:r>
            <a:r>
              <a:rPr lang="el-GR" sz="1800" b="1" strike="noStrike" spc="29" dirty="0">
                <a:solidFill>
                  <a:srgbClr val="0097A7"/>
                </a:solidFill>
                <a:latin typeface="Arial"/>
              </a:rPr>
              <a:t>πηγή </a:t>
            </a:r>
            <a:r>
              <a:rPr lang="el-GR" sz="1800" b="1" strike="noStrike" spc="83" dirty="0">
                <a:solidFill>
                  <a:srgbClr val="0097A7"/>
                </a:solidFill>
                <a:latin typeface="Arial"/>
              </a:rPr>
              <a:t>κοινωνικοοικονομικής </a:t>
            </a:r>
            <a:r>
              <a:rPr lang="el-GR" sz="1800" b="1" strike="noStrike" spc="52" dirty="0">
                <a:solidFill>
                  <a:srgbClr val="0097A7"/>
                </a:solidFill>
                <a:latin typeface="Arial"/>
              </a:rPr>
              <a:t>ανάπτυξης </a:t>
            </a:r>
            <a:r>
              <a:rPr lang="el-GR" sz="1800" b="1" strike="noStrike" spc="128" dirty="0">
                <a:solidFill>
                  <a:srgbClr val="212121"/>
                </a:solidFill>
                <a:latin typeface="Arial"/>
              </a:rPr>
              <a:t>και</a:t>
            </a:r>
            <a:r>
              <a:rPr lang="el-GR" sz="1800" b="1" strike="noStrike" spc="-270" dirty="0">
                <a:solidFill>
                  <a:srgbClr val="212121"/>
                </a:solidFill>
                <a:latin typeface="Arial"/>
              </a:rPr>
              <a:t> </a:t>
            </a:r>
            <a:r>
              <a:rPr lang="el-GR" sz="1800" b="1" strike="noStrike" spc="72" dirty="0">
                <a:solidFill>
                  <a:srgbClr val="212121"/>
                </a:solidFill>
                <a:latin typeface="Arial"/>
              </a:rPr>
              <a:t>βιωσιμότητας,  </a:t>
            </a:r>
            <a:r>
              <a:rPr lang="el-GR" sz="1800" b="1" strike="noStrike" spc="63" dirty="0">
                <a:solidFill>
                  <a:srgbClr val="212121"/>
                </a:solidFill>
                <a:latin typeface="Arial"/>
              </a:rPr>
              <a:t>διαλόγου </a:t>
            </a:r>
            <a:r>
              <a:rPr lang="el-GR" sz="1800" b="1" strike="noStrike" spc="128" dirty="0">
                <a:solidFill>
                  <a:srgbClr val="212121"/>
                </a:solidFill>
                <a:latin typeface="Arial"/>
              </a:rPr>
              <a:t>και </a:t>
            </a:r>
            <a:r>
              <a:rPr lang="el-GR" sz="1800" b="1" strike="noStrike" spc="72" dirty="0">
                <a:solidFill>
                  <a:srgbClr val="212121"/>
                </a:solidFill>
                <a:latin typeface="Arial"/>
              </a:rPr>
              <a:t>ενισχυμένης</a:t>
            </a:r>
            <a:r>
              <a:rPr lang="el-GR" sz="1800" b="1" strike="noStrike" spc="-301" dirty="0">
                <a:solidFill>
                  <a:srgbClr val="212121"/>
                </a:solidFill>
                <a:latin typeface="Arial"/>
              </a:rPr>
              <a:t> </a:t>
            </a:r>
            <a:r>
              <a:rPr lang="el-GR" sz="1800" b="1" strike="noStrike" spc="38" dirty="0">
                <a:solidFill>
                  <a:srgbClr val="212121"/>
                </a:solidFill>
                <a:latin typeface="Arial"/>
              </a:rPr>
              <a:t>συνεργασίας.</a:t>
            </a:r>
            <a:endParaRPr lang="el-GR" sz="1800" b="0" strike="noStrike" spc="-1" dirty="0">
              <a:latin typeface="Arial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tretch/>
        </p:blipFill>
        <p:spPr>
          <a:xfrm>
            <a:off x="7231680" y="4204440"/>
            <a:ext cx="1912320" cy="939240"/>
          </a:xfrm>
          <a:prstGeom prst="rect">
            <a:avLst/>
          </a:prstGeom>
          <a:ln>
            <a:noFill/>
          </a:ln>
        </p:spPr>
      </p:pic>
      <p:pic>
        <p:nvPicPr>
          <p:cNvPr id="4" name="Shape 334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8215338" y="357172"/>
            <a:ext cx="642942" cy="6321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CustomShape 1"/>
          <p:cNvSpPr/>
          <p:nvPr/>
        </p:nvSpPr>
        <p:spPr>
          <a:xfrm>
            <a:off x="2728800" y="1918800"/>
            <a:ext cx="3748680" cy="950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spAutoFit/>
          </a:bodyPr>
          <a:lstStyle/>
          <a:p>
            <a:pPr marL="12600">
              <a:lnSpc>
                <a:spcPct val="114000"/>
              </a:lnSpc>
              <a:spcBef>
                <a:spcPts val="99"/>
              </a:spcBef>
            </a:pPr>
            <a:r>
              <a:rPr lang="el-GR" sz="1800" b="1" strike="noStrike" spc="83">
                <a:solidFill>
                  <a:srgbClr val="0097A7"/>
                </a:solidFill>
                <a:latin typeface="Arial"/>
              </a:rPr>
              <a:t>Τι </a:t>
            </a:r>
            <a:r>
              <a:rPr lang="el-GR" sz="1800" b="1" strike="noStrike" spc="63">
                <a:solidFill>
                  <a:srgbClr val="0097A7"/>
                </a:solidFill>
                <a:latin typeface="Arial"/>
              </a:rPr>
              <a:t>δεσμεύσεις </a:t>
            </a:r>
            <a:r>
              <a:rPr lang="el-GR" sz="1800" b="1" strike="noStrike" spc="32">
                <a:solidFill>
                  <a:srgbClr val="0097A7"/>
                </a:solidFill>
                <a:latin typeface="Arial"/>
              </a:rPr>
              <a:t>υπάρχουν </a:t>
            </a:r>
            <a:r>
              <a:rPr lang="el-GR" sz="1800" b="1" strike="noStrike" spc="97">
                <a:solidFill>
                  <a:srgbClr val="0097A7"/>
                </a:solidFill>
                <a:latin typeface="Arial"/>
              </a:rPr>
              <a:t>για</a:t>
            </a:r>
            <a:r>
              <a:rPr lang="el-GR" sz="1800" b="1" strike="noStrike" spc="-341">
                <a:solidFill>
                  <a:srgbClr val="0097A7"/>
                </a:solidFill>
                <a:latin typeface="Arial"/>
              </a:rPr>
              <a:t> </a:t>
            </a:r>
            <a:r>
              <a:rPr lang="el-GR" sz="1800" b="1" strike="noStrike" spc="72">
                <a:solidFill>
                  <a:srgbClr val="0097A7"/>
                </a:solidFill>
                <a:latin typeface="Arial"/>
              </a:rPr>
              <a:t>τον  </a:t>
            </a:r>
            <a:r>
              <a:rPr lang="el-GR" sz="1800" b="1" strike="noStrike" spc="52">
                <a:solidFill>
                  <a:srgbClr val="0097A7"/>
                </a:solidFill>
                <a:latin typeface="Arial"/>
              </a:rPr>
              <a:t>περιορισμό </a:t>
            </a:r>
            <a:r>
              <a:rPr lang="el-GR" sz="1800" b="1" strike="noStrike" spc="63">
                <a:solidFill>
                  <a:srgbClr val="0097A7"/>
                </a:solidFill>
                <a:latin typeface="Arial"/>
              </a:rPr>
              <a:t>της </a:t>
            </a:r>
            <a:r>
              <a:rPr lang="el-GR" sz="1800" b="1" strike="noStrike" spc="109">
                <a:solidFill>
                  <a:srgbClr val="0097A7"/>
                </a:solidFill>
                <a:latin typeface="Arial"/>
              </a:rPr>
              <a:t>κλιματικής  </a:t>
            </a:r>
            <a:r>
              <a:rPr lang="el-GR" sz="1800" b="1" strike="noStrike" spc="29">
                <a:solidFill>
                  <a:srgbClr val="0097A7"/>
                </a:solidFill>
                <a:latin typeface="Arial"/>
              </a:rPr>
              <a:t>αλλαγής;</a:t>
            </a:r>
            <a:endParaRPr lang="el-GR" sz="1800" b="0" strike="noStrike" spc="-1">
              <a:latin typeface="Arial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tretch/>
        </p:blipFill>
        <p:spPr>
          <a:xfrm>
            <a:off x="7231680" y="4204260"/>
            <a:ext cx="1912320" cy="939240"/>
          </a:xfrm>
          <a:prstGeom prst="rect">
            <a:avLst/>
          </a:prstGeom>
          <a:ln>
            <a:noFill/>
          </a:ln>
        </p:spPr>
      </p:pic>
      <p:pic>
        <p:nvPicPr>
          <p:cNvPr id="4" name="Shape 334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8143900" y="214296"/>
            <a:ext cx="642942" cy="560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TextShape 1"/>
          <p:cNvSpPr txBox="1"/>
          <p:nvPr/>
        </p:nvSpPr>
        <p:spPr>
          <a:xfrm>
            <a:off x="384840" y="610560"/>
            <a:ext cx="4898160" cy="871560"/>
          </a:xfrm>
          <a:prstGeom prst="rect">
            <a:avLst/>
          </a:prstGeom>
          <a:noFill/>
          <a:ln>
            <a:noFill/>
          </a:ln>
        </p:spPr>
        <p:txBody>
          <a:bodyPr lIns="0" tIns="12600" rIns="0" bIns="0">
            <a:spAutoFit/>
          </a:bodyPr>
          <a:lstStyle/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lang="el-GR" sz="1800" b="0" strike="noStrike" spc="52">
                <a:solidFill>
                  <a:srgbClr val="0097A7"/>
                </a:solidFill>
                <a:latin typeface="Arial"/>
              </a:rPr>
              <a:t>Διεθνείς</a:t>
            </a:r>
            <a:r>
              <a:rPr lang="el-GR" sz="1800" b="0" strike="noStrike" spc="-46">
                <a:solidFill>
                  <a:srgbClr val="0097A7"/>
                </a:solidFill>
                <a:latin typeface="Arial"/>
              </a:rPr>
              <a:t> </a:t>
            </a:r>
            <a:r>
              <a:rPr lang="el-GR" sz="1800" b="0" strike="noStrike" spc="63">
                <a:solidFill>
                  <a:srgbClr val="0097A7"/>
                </a:solidFill>
                <a:latin typeface="Arial"/>
              </a:rPr>
              <a:t>συμφωνίες</a:t>
            </a:r>
            <a:r>
              <a:rPr lang="el-GR" sz="1800" b="0" strike="noStrike" spc="-46">
                <a:solidFill>
                  <a:srgbClr val="0097A7"/>
                </a:solidFill>
                <a:latin typeface="Arial"/>
              </a:rPr>
              <a:t> </a:t>
            </a:r>
            <a:r>
              <a:rPr lang="el-GR" sz="1800" b="0" strike="noStrike" spc="89">
                <a:solidFill>
                  <a:srgbClr val="0097A7"/>
                </a:solidFill>
                <a:latin typeface="Arial"/>
              </a:rPr>
              <a:t>για</a:t>
            </a:r>
            <a:r>
              <a:rPr lang="el-GR" sz="1800" b="0" strike="noStrike" spc="-35">
                <a:solidFill>
                  <a:srgbClr val="0097A7"/>
                </a:solidFill>
                <a:latin typeface="Arial"/>
              </a:rPr>
              <a:t> </a:t>
            </a:r>
            <a:r>
              <a:rPr lang="el-GR" sz="1800" b="0" strike="noStrike" spc="97">
                <a:solidFill>
                  <a:srgbClr val="0097A7"/>
                </a:solidFill>
                <a:latin typeface="Arial"/>
              </a:rPr>
              <a:t>την</a:t>
            </a:r>
            <a:r>
              <a:rPr lang="el-GR" sz="1800" b="0" strike="noStrike" spc="-41">
                <a:solidFill>
                  <a:srgbClr val="0097A7"/>
                </a:solidFill>
                <a:latin typeface="Arial"/>
              </a:rPr>
              <a:t> </a:t>
            </a:r>
            <a:r>
              <a:rPr lang="el-GR" sz="1800" b="0" strike="noStrike" spc="94">
                <a:solidFill>
                  <a:srgbClr val="0097A7"/>
                </a:solidFill>
                <a:latin typeface="Arial"/>
              </a:rPr>
              <a:t>κλιματική</a:t>
            </a:r>
            <a:r>
              <a:rPr lang="el-GR" sz="1800" b="0" strike="noStrike" spc="-41">
                <a:solidFill>
                  <a:srgbClr val="0097A7"/>
                </a:solidFill>
                <a:latin typeface="Arial"/>
              </a:rPr>
              <a:t> </a:t>
            </a:r>
            <a:r>
              <a:rPr lang="el-GR" sz="1800" b="0" strike="noStrike" spc="52">
                <a:solidFill>
                  <a:srgbClr val="0097A7"/>
                </a:solidFill>
                <a:latin typeface="Arial"/>
              </a:rPr>
              <a:t>αλλαγή</a:t>
            </a:r>
            <a:endParaRPr lang="el-GR" sz="1800" b="0" strike="noStrike" spc="-1">
              <a:latin typeface="Calibri"/>
            </a:endParaRPr>
          </a:p>
        </p:txBody>
      </p:sp>
      <p:sp>
        <p:nvSpPr>
          <p:cNvPr id="299" name="CustomShape 2"/>
          <p:cNvSpPr/>
          <p:nvPr/>
        </p:nvSpPr>
        <p:spPr>
          <a:xfrm>
            <a:off x="714348" y="1214428"/>
            <a:ext cx="8072494" cy="2857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>
            <a:spAutoFit/>
          </a:bodyPr>
          <a:lstStyle/>
          <a:p>
            <a:pPr marL="348480" indent="-336240">
              <a:lnSpc>
                <a:spcPct val="116000"/>
              </a:lnSpc>
              <a:spcBef>
                <a:spcPts val="99"/>
              </a:spcBef>
              <a:buClr>
                <a:srgbClr val="000000"/>
              </a:buClr>
            </a:pPr>
            <a:r>
              <a:rPr lang="el-GR" sz="1400" b="1" strike="noStrike" spc="32" dirty="0" smtClean="0">
                <a:latin typeface="Arial"/>
              </a:rPr>
              <a:t>►  Σύμβαση</a:t>
            </a:r>
            <a:r>
              <a:rPr lang="el-GR" sz="1400" b="1" strike="noStrike" spc="-32" dirty="0" smtClean="0">
                <a:latin typeface="Arial"/>
              </a:rPr>
              <a:t> </a:t>
            </a:r>
            <a:r>
              <a:rPr lang="el-GR" sz="1400" b="1" strike="noStrike" spc="-21" dirty="0">
                <a:latin typeface="Arial"/>
              </a:rPr>
              <a:t>-</a:t>
            </a:r>
            <a:r>
              <a:rPr lang="el-GR" sz="1400" b="1" strike="noStrike" spc="-32" dirty="0">
                <a:latin typeface="Arial"/>
              </a:rPr>
              <a:t> </a:t>
            </a:r>
            <a:r>
              <a:rPr lang="el-GR" sz="1400" b="1" strike="noStrike" spc="63" dirty="0">
                <a:latin typeface="Arial"/>
              </a:rPr>
              <a:t>Πλαίσιο</a:t>
            </a:r>
            <a:r>
              <a:rPr lang="el-GR" sz="1400" b="1" strike="noStrike" spc="-32" dirty="0">
                <a:latin typeface="Arial"/>
              </a:rPr>
              <a:t> </a:t>
            </a:r>
            <a:r>
              <a:rPr lang="el-GR" sz="1400" b="1" strike="noStrike" spc="63" dirty="0">
                <a:latin typeface="Arial"/>
              </a:rPr>
              <a:t>των</a:t>
            </a:r>
            <a:r>
              <a:rPr lang="el-GR" sz="1400" b="1" strike="noStrike" spc="-26" dirty="0">
                <a:latin typeface="Arial"/>
              </a:rPr>
              <a:t> </a:t>
            </a:r>
            <a:r>
              <a:rPr lang="el-GR" sz="1400" b="1" strike="noStrike" spc="52" dirty="0">
                <a:latin typeface="Arial"/>
              </a:rPr>
              <a:t>Ηνωμένων</a:t>
            </a:r>
            <a:r>
              <a:rPr lang="el-GR" sz="1400" b="1" strike="noStrike" spc="-32" dirty="0">
                <a:latin typeface="Arial"/>
              </a:rPr>
              <a:t> </a:t>
            </a:r>
            <a:r>
              <a:rPr lang="el-GR" sz="1400" b="1" strike="noStrike" spc="9" dirty="0">
                <a:latin typeface="Arial"/>
              </a:rPr>
              <a:t>Εθνών</a:t>
            </a:r>
            <a:r>
              <a:rPr lang="el-GR" sz="1400" b="1" strike="noStrike" spc="-15" dirty="0">
                <a:latin typeface="Arial"/>
              </a:rPr>
              <a:t> </a:t>
            </a:r>
            <a:r>
              <a:rPr lang="el-GR" sz="1400" b="0" strike="noStrike" spc="69" dirty="0">
                <a:latin typeface="Arial"/>
              </a:rPr>
              <a:t>για</a:t>
            </a:r>
            <a:r>
              <a:rPr lang="el-GR" sz="1400" b="0" strike="noStrike" spc="-26" dirty="0">
                <a:latin typeface="Arial"/>
              </a:rPr>
              <a:t> </a:t>
            </a:r>
            <a:r>
              <a:rPr lang="el-GR" sz="1400" b="0" strike="noStrike" spc="72" dirty="0">
                <a:latin typeface="Arial"/>
              </a:rPr>
              <a:t>την</a:t>
            </a:r>
            <a:r>
              <a:rPr lang="el-GR" sz="1400" b="0" strike="noStrike" spc="-32" dirty="0">
                <a:latin typeface="Arial"/>
              </a:rPr>
              <a:t> </a:t>
            </a:r>
            <a:r>
              <a:rPr lang="el-GR" sz="1400" b="0" strike="noStrike" spc="58" dirty="0">
                <a:latin typeface="Arial"/>
              </a:rPr>
              <a:t>Κλιματική  </a:t>
            </a:r>
            <a:r>
              <a:rPr lang="el-GR" sz="1400" b="0" strike="noStrike" spc="24" dirty="0">
                <a:latin typeface="Arial"/>
              </a:rPr>
              <a:t>Αλλαγή</a:t>
            </a:r>
            <a:r>
              <a:rPr lang="el-GR" sz="1400" b="0" strike="noStrike" spc="-35" dirty="0">
                <a:latin typeface="Arial"/>
              </a:rPr>
              <a:t> </a:t>
            </a:r>
            <a:r>
              <a:rPr lang="el-GR" sz="1400" b="0" strike="noStrike" spc="-80" dirty="0">
                <a:latin typeface="Arial"/>
              </a:rPr>
              <a:t>(UNFCCC)</a:t>
            </a:r>
            <a:endParaRPr lang="el-GR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31"/>
              </a:spcBef>
            </a:pPr>
            <a:endParaRPr lang="el-GR" sz="1400" b="0" strike="noStrike" spc="-1" dirty="0">
              <a:latin typeface="Arial"/>
            </a:endParaRPr>
          </a:p>
          <a:p>
            <a:pPr marL="348480" indent="-336240">
              <a:lnSpc>
                <a:spcPct val="100000"/>
              </a:lnSpc>
              <a:spcBef>
                <a:spcPts val="6"/>
              </a:spcBef>
              <a:buClr>
                <a:srgbClr val="000000"/>
              </a:buClr>
            </a:pPr>
            <a:r>
              <a:rPr lang="el-GR" sz="1400" b="1" spc="32" dirty="0" smtClean="0"/>
              <a:t>► </a:t>
            </a:r>
            <a:r>
              <a:rPr lang="el-GR" sz="1400" b="1" strike="noStrike" spc="63" dirty="0" smtClean="0">
                <a:latin typeface="Arial"/>
              </a:rPr>
              <a:t>Συμφωνία</a:t>
            </a:r>
            <a:r>
              <a:rPr lang="el-GR" sz="1400" b="1" strike="noStrike" spc="-35" dirty="0" smtClean="0">
                <a:latin typeface="Arial"/>
              </a:rPr>
              <a:t> </a:t>
            </a:r>
            <a:r>
              <a:rPr lang="el-GR" sz="1400" b="1" strike="noStrike" spc="69" dirty="0">
                <a:latin typeface="Arial"/>
              </a:rPr>
              <a:t>του</a:t>
            </a:r>
            <a:r>
              <a:rPr lang="el-GR" sz="1400" b="1" strike="noStrike" spc="-32" dirty="0">
                <a:latin typeface="Arial"/>
              </a:rPr>
              <a:t> </a:t>
            </a:r>
            <a:r>
              <a:rPr lang="el-GR" sz="1400" b="1" strike="noStrike" spc="52" dirty="0">
                <a:latin typeface="Arial"/>
              </a:rPr>
              <a:t>Παρισιού</a:t>
            </a:r>
            <a:r>
              <a:rPr lang="el-GR" sz="1400" b="1" strike="noStrike" spc="-15" dirty="0">
                <a:latin typeface="Arial"/>
              </a:rPr>
              <a:t> </a:t>
            </a:r>
            <a:r>
              <a:rPr lang="el-GR" sz="1400" b="0" strike="noStrike" spc="69" dirty="0">
                <a:latin typeface="Arial"/>
              </a:rPr>
              <a:t>για</a:t>
            </a:r>
            <a:r>
              <a:rPr lang="el-GR" sz="1400" b="0" strike="noStrike" spc="-32" dirty="0">
                <a:latin typeface="Arial"/>
              </a:rPr>
              <a:t> </a:t>
            </a:r>
            <a:r>
              <a:rPr lang="el-GR" sz="1400" b="0" strike="noStrike" spc="72" dirty="0">
                <a:latin typeface="Arial"/>
              </a:rPr>
              <a:t>την</a:t>
            </a:r>
            <a:r>
              <a:rPr lang="el-GR" sz="1400" b="0" strike="noStrike" spc="-32" dirty="0">
                <a:latin typeface="Arial"/>
              </a:rPr>
              <a:t> </a:t>
            </a:r>
            <a:r>
              <a:rPr lang="el-GR" sz="1400" b="0" strike="noStrike" spc="72" dirty="0">
                <a:latin typeface="Arial"/>
              </a:rPr>
              <a:t>κλιματική</a:t>
            </a:r>
            <a:r>
              <a:rPr lang="el-GR" sz="1400" b="0" strike="noStrike" spc="-35" dirty="0">
                <a:latin typeface="Arial"/>
              </a:rPr>
              <a:t> </a:t>
            </a:r>
            <a:r>
              <a:rPr lang="el-GR" sz="1400" b="0" strike="noStrike" spc="38" dirty="0">
                <a:latin typeface="Arial"/>
              </a:rPr>
              <a:t>αλλαγή</a:t>
            </a:r>
            <a:endParaRPr lang="el-GR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51"/>
              </a:spcBef>
            </a:pPr>
            <a:endParaRPr lang="el-GR" sz="1400" b="0" strike="noStrike" spc="-1" dirty="0">
              <a:latin typeface="Arial"/>
            </a:endParaRPr>
          </a:p>
          <a:p>
            <a:r>
              <a:rPr lang="el-GR" sz="1400" b="1" spc="32" dirty="0" smtClean="0"/>
              <a:t>►</a:t>
            </a:r>
            <a:r>
              <a:rPr lang="el-GR" sz="1400" b="1" strike="noStrike" spc="38" dirty="0" smtClean="0">
                <a:latin typeface="Arial"/>
              </a:rPr>
              <a:t>  Πρωτόκολλο</a:t>
            </a:r>
            <a:r>
              <a:rPr lang="el-GR" sz="1400" b="1" strike="noStrike" spc="-35" dirty="0" smtClean="0">
                <a:latin typeface="Arial"/>
              </a:rPr>
              <a:t> </a:t>
            </a:r>
            <a:r>
              <a:rPr lang="el-GR" sz="1400" b="1" strike="noStrike" spc="69" dirty="0">
                <a:latin typeface="Arial"/>
              </a:rPr>
              <a:t>του</a:t>
            </a:r>
            <a:r>
              <a:rPr lang="el-GR" sz="1400" b="1" strike="noStrike" spc="-32" dirty="0">
                <a:latin typeface="Arial"/>
              </a:rPr>
              <a:t> </a:t>
            </a:r>
            <a:r>
              <a:rPr lang="el-GR" sz="1400" b="1" strike="noStrike" spc="43" dirty="0" smtClean="0">
                <a:latin typeface="Arial"/>
              </a:rPr>
              <a:t>Κιότο </a:t>
            </a:r>
            <a:r>
              <a:rPr lang="el-GR" sz="1400" dirty="0" smtClean="0"/>
              <a:t>«οδικός χάρτης» για τη μακροπρόθεσμη αντιμετώπιση της </a:t>
            </a:r>
            <a:r>
              <a:rPr lang="el-GR" sz="1400" u="sng" dirty="0" smtClean="0">
                <a:hlinkClick r:id="rId2" tooltip="Κλιματική αλλαγή"/>
              </a:rPr>
              <a:t>αλλαγής του κλίματος</a:t>
            </a:r>
            <a:r>
              <a:rPr lang="el-GR" sz="1400" dirty="0" smtClean="0"/>
              <a:t>. Τα κράτη που το είχαν συνυπογράψει δεσμεύονταν να μειώσουν τις εκπομπές αερίων του θερμοκηπίου την πρώτη περίοδο ανάληψης υποχρεώσεων (2008-2012) κατά ένα συγκεκριμένο στόχο σε σχέση με τις εκπομπές του 1990 (ή του 1995 για ορισμένα αέρια). Δεν πέτυχε ιδιαίτερα αποτελέσματα</a:t>
            </a:r>
            <a:endParaRPr lang="el-GR" sz="1400" b="0" strike="noStrike" spc="43" dirty="0" smtClean="0">
              <a:latin typeface="Arial"/>
            </a:endParaRPr>
          </a:p>
          <a:p>
            <a:pPr marL="348480" indent="-336240">
              <a:lnSpc>
                <a:spcPct val="116000"/>
              </a:lnSpc>
              <a:buClr>
                <a:srgbClr val="000000"/>
              </a:buClr>
            </a:pPr>
            <a:endParaRPr lang="el-GR" sz="1400" b="0" strike="noStrike" spc="43" dirty="0" smtClean="0">
              <a:latin typeface="Arial"/>
            </a:endParaRPr>
          </a:p>
          <a:p>
            <a:pPr marL="348480" indent="-336240">
              <a:lnSpc>
                <a:spcPct val="116000"/>
              </a:lnSpc>
              <a:buClr>
                <a:srgbClr val="000000"/>
              </a:buClr>
            </a:pPr>
            <a:r>
              <a:rPr lang="el-GR" sz="1400" b="1" spc="32" dirty="0" smtClean="0"/>
              <a:t>► </a:t>
            </a:r>
            <a:r>
              <a:rPr lang="el-GR" sz="1400" b="0" strike="noStrike" spc="43" dirty="0" smtClean="0">
                <a:latin typeface="Arial"/>
              </a:rPr>
              <a:t>Πρωτόκολλο του Μόντρεαλ </a:t>
            </a:r>
            <a:r>
              <a:rPr lang="el-GR" sz="1400" spc="32" dirty="0" smtClean="0"/>
              <a:t>(αφορά</a:t>
            </a:r>
            <a:r>
              <a:rPr lang="el-GR" sz="1400" spc="-32" dirty="0" smtClean="0"/>
              <a:t> </a:t>
            </a:r>
            <a:r>
              <a:rPr lang="el-GR" sz="1400" spc="72" dirty="0" smtClean="0"/>
              <a:t>τα</a:t>
            </a:r>
            <a:r>
              <a:rPr lang="el-GR" sz="1400" spc="-32" dirty="0" smtClean="0"/>
              <a:t> </a:t>
            </a:r>
            <a:r>
              <a:rPr lang="el-GR" sz="1400" spc="63" dirty="0" smtClean="0"/>
              <a:t>αέρια</a:t>
            </a:r>
            <a:r>
              <a:rPr lang="el-GR" sz="1400" spc="-32" dirty="0" smtClean="0"/>
              <a:t> </a:t>
            </a:r>
            <a:r>
              <a:rPr lang="el-GR" sz="1400" spc="24" dirty="0" smtClean="0"/>
              <a:t>που</a:t>
            </a:r>
            <a:r>
              <a:rPr lang="el-GR" sz="1400" spc="-32" dirty="0" smtClean="0"/>
              <a:t> </a:t>
            </a:r>
            <a:r>
              <a:rPr lang="el-GR" sz="1400" spc="52" dirty="0" smtClean="0"/>
              <a:t>καταστρέφουν</a:t>
            </a:r>
            <a:r>
              <a:rPr lang="el-GR" sz="1400" spc="-32" dirty="0" smtClean="0"/>
              <a:t> </a:t>
            </a:r>
            <a:r>
              <a:rPr lang="el-GR" sz="1400" spc="77" dirty="0" smtClean="0"/>
              <a:t>το  </a:t>
            </a:r>
            <a:r>
              <a:rPr lang="el-GR" sz="1400" spc="38" dirty="0" smtClean="0"/>
              <a:t>όζον,</a:t>
            </a:r>
            <a:r>
              <a:rPr lang="el-GR" sz="1400" spc="-35" dirty="0" smtClean="0"/>
              <a:t> </a:t>
            </a:r>
            <a:r>
              <a:rPr lang="el-GR" sz="1400" spc="32" dirty="0" smtClean="0"/>
              <a:t>έμμεσα</a:t>
            </a:r>
            <a:r>
              <a:rPr lang="el-GR" sz="1400" spc="-32" dirty="0" smtClean="0"/>
              <a:t> </a:t>
            </a:r>
            <a:r>
              <a:rPr lang="el-GR" sz="1400" spc="43" dirty="0" smtClean="0"/>
              <a:t>επηρεάζει</a:t>
            </a:r>
            <a:r>
              <a:rPr lang="el-GR" sz="1400" spc="-32" dirty="0" smtClean="0"/>
              <a:t> </a:t>
            </a:r>
            <a:r>
              <a:rPr lang="el-GR" sz="1400" spc="72" dirty="0" smtClean="0"/>
              <a:t>τα</a:t>
            </a:r>
            <a:r>
              <a:rPr lang="el-GR" sz="1400" spc="-32" dirty="0" smtClean="0"/>
              <a:t> </a:t>
            </a:r>
            <a:r>
              <a:rPr lang="el-GR" sz="1400" spc="49" dirty="0" smtClean="0"/>
              <a:t>θέματα</a:t>
            </a:r>
            <a:r>
              <a:rPr lang="el-GR" sz="1400" spc="-32" dirty="0" smtClean="0"/>
              <a:t> </a:t>
            </a:r>
            <a:r>
              <a:rPr lang="el-GR" sz="1400" spc="77" dirty="0" smtClean="0"/>
              <a:t>του</a:t>
            </a:r>
            <a:r>
              <a:rPr lang="el-GR" sz="1400" spc="-32" dirty="0" smtClean="0"/>
              <a:t> </a:t>
            </a:r>
            <a:r>
              <a:rPr lang="el-GR" sz="1400" spc="43" dirty="0" smtClean="0"/>
              <a:t>κλίματος)</a:t>
            </a:r>
            <a:endParaRPr lang="el-GR" sz="1400" b="0" strike="noStrike" spc="-1" dirty="0">
              <a:latin typeface="Arial"/>
            </a:endParaRPr>
          </a:p>
        </p:txBody>
      </p:sp>
      <p:pic>
        <p:nvPicPr>
          <p:cNvPr id="4" name="Picture 4"/>
          <p:cNvPicPr/>
          <p:nvPr/>
        </p:nvPicPr>
        <p:blipFill>
          <a:blip r:embed="rId3" cstate="print"/>
          <a:stretch/>
        </p:blipFill>
        <p:spPr>
          <a:xfrm>
            <a:off x="7286644" y="4214824"/>
            <a:ext cx="1698006" cy="653488"/>
          </a:xfrm>
          <a:prstGeom prst="rect">
            <a:avLst/>
          </a:prstGeom>
          <a:ln>
            <a:noFill/>
          </a:ln>
        </p:spPr>
      </p:pic>
      <p:pic>
        <p:nvPicPr>
          <p:cNvPr id="5" name="Shape 334"/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8143900" y="357172"/>
            <a:ext cx="571504" cy="6321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CustomShape 1"/>
          <p:cNvSpPr/>
          <p:nvPr/>
        </p:nvSpPr>
        <p:spPr>
          <a:xfrm>
            <a:off x="1237320" y="1564920"/>
            <a:ext cx="6013080" cy="1508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spAutoFit/>
          </a:bodyPr>
          <a:lstStyle/>
          <a:p>
            <a:pPr marL="12600">
              <a:lnSpc>
                <a:spcPct val="116000"/>
              </a:lnSpc>
              <a:spcBef>
                <a:spcPts val="99"/>
              </a:spcBef>
            </a:pPr>
            <a:r>
              <a:rPr lang="el-GR" sz="1400" b="0" strike="noStrike" spc="18" dirty="0">
                <a:latin typeface="Arial"/>
              </a:rPr>
              <a:t>Η</a:t>
            </a:r>
            <a:r>
              <a:rPr lang="el-GR" sz="1400" b="0" strike="noStrike" spc="-32" dirty="0">
                <a:latin typeface="Arial"/>
              </a:rPr>
              <a:t> </a:t>
            </a:r>
            <a:r>
              <a:rPr lang="el-GR" sz="1400" b="0" strike="noStrike" spc="29" dirty="0">
                <a:latin typeface="Arial"/>
              </a:rPr>
              <a:t>πρώτη</a:t>
            </a:r>
            <a:r>
              <a:rPr lang="el-GR" sz="1400" b="0" strike="noStrike" spc="-26" dirty="0">
                <a:latin typeface="Arial"/>
              </a:rPr>
              <a:t> </a:t>
            </a:r>
            <a:r>
              <a:rPr lang="el-GR" sz="1400" b="0" strike="noStrike" spc="32" dirty="0">
                <a:latin typeface="Arial"/>
              </a:rPr>
              <a:t>δέσμη</a:t>
            </a:r>
            <a:r>
              <a:rPr lang="el-GR" sz="1400" b="0" strike="noStrike" spc="-32" dirty="0">
                <a:latin typeface="Arial"/>
              </a:rPr>
              <a:t> </a:t>
            </a:r>
            <a:r>
              <a:rPr lang="el-GR" sz="1400" b="0" strike="noStrike" spc="43" dirty="0">
                <a:latin typeface="Arial"/>
              </a:rPr>
              <a:t>μέτρων</a:t>
            </a:r>
            <a:r>
              <a:rPr lang="el-GR" sz="1400" b="0" strike="noStrike" spc="-26" dirty="0">
                <a:latin typeface="Arial"/>
              </a:rPr>
              <a:t> </a:t>
            </a:r>
            <a:r>
              <a:rPr lang="el-GR" sz="1400" b="0" strike="noStrike" spc="58" dirty="0">
                <a:latin typeface="Arial"/>
              </a:rPr>
              <a:t>της</a:t>
            </a:r>
            <a:r>
              <a:rPr lang="el-GR" sz="1400" b="0" strike="noStrike" spc="-26" dirty="0">
                <a:latin typeface="Arial"/>
              </a:rPr>
              <a:t> </a:t>
            </a:r>
            <a:r>
              <a:rPr lang="el-GR" sz="1400" b="0" strike="noStrike" spc="-160" dirty="0" smtClean="0">
                <a:latin typeface="Arial"/>
              </a:rPr>
              <a:t>Ε </a:t>
            </a:r>
            <a:r>
              <a:rPr lang="el-GR" sz="1400" b="0" strike="noStrike" spc="-160" dirty="0" err="1" smtClean="0">
                <a:latin typeface="Arial"/>
              </a:rPr>
              <a:t>Ε</a:t>
            </a:r>
            <a:r>
              <a:rPr lang="el-GR" sz="1400" b="0" strike="noStrike" spc="-32" dirty="0" smtClean="0">
                <a:latin typeface="Arial"/>
              </a:rPr>
              <a:t> </a:t>
            </a:r>
            <a:r>
              <a:rPr lang="el-GR" sz="1400" b="0" strike="noStrike" spc="69" dirty="0">
                <a:latin typeface="Arial"/>
              </a:rPr>
              <a:t>για</a:t>
            </a:r>
            <a:r>
              <a:rPr lang="el-GR" sz="1400" b="0" strike="noStrike" spc="-26" dirty="0">
                <a:latin typeface="Arial"/>
              </a:rPr>
              <a:t> </a:t>
            </a:r>
            <a:r>
              <a:rPr lang="el-GR" sz="1400" b="0" strike="noStrike" spc="83" dirty="0">
                <a:latin typeface="Arial"/>
              </a:rPr>
              <a:t>το</a:t>
            </a:r>
            <a:r>
              <a:rPr lang="el-GR" sz="1400" b="0" strike="noStrike" spc="-26" dirty="0">
                <a:latin typeface="Arial"/>
              </a:rPr>
              <a:t> </a:t>
            </a:r>
            <a:r>
              <a:rPr lang="el-GR" sz="1400" b="0" strike="noStrike" spc="58" dirty="0">
                <a:latin typeface="Arial"/>
              </a:rPr>
              <a:t>κλίμα</a:t>
            </a:r>
            <a:r>
              <a:rPr lang="el-GR" sz="1400" b="0" strike="noStrike" spc="-32" dirty="0">
                <a:latin typeface="Arial"/>
              </a:rPr>
              <a:t> </a:t>
            </a:r>
            <a:r>
              <a:rPr lang="el-GR" sz="1400" b="0" strike="noStrike" spc="69" dirty="0">
                <a:latin typeface="Arial"/>
              </a:rPr>
              <a:t>και</a:t>
            </a:r>
            <a:r>
              <a:rPr lang="el-GR" sz="1400" b="0" strike="noStrike" spc="-26" dirty="0">
                <a:latin typeface="Arial"/>
              </a:rPr>
              <a:t> </a:t>
            </a:r>
            <a:r>
              <a:rPr lang="el-GR" sz="1400" b="0" strike="noStrike" spc="72" dirty="0">
                <a:latin typeface="Arial"/>
              </a:rPr>
              <a:t>την</a:t>
            </a:r>
            <a:r>
              <a:rPr lang="el-GR" sz="1400" b="0" strike="noStrike" spc="-26" dirty="0">
                <a:latin typeface="Arial"/>
              </a:rPr>
              <a:t> </a:t>
            </a:r>
            <a:r>
              <a:rPr lang="el-GR" sz="1400" b="0" strike="noStrike" spc="49" dirty="0">
                <a:latin typeface="Arial"/>
              </a:rPr>
              <a:t>ενέργεια</a:t>
            </a:r>
            <a:r>
              <a:rPr lang="el-GR" sz="1400" b="0" strike="noStrike" spc="-32" dirty="0">
                <a:latin typeface="Arial"/>
              </a:rPr>
              <a:t> </a:t>
            </a:r>
            <a:r>
              <a:rPr lang="el-GR" sz="1400" b="0" strike="noStrike" spc="49" dirty="0">
                <a:latin typeface="Arial"/>
              </a:rPr>
              <a:t>έθετε</a:t>
            </a:r>
            <a:r>
              <a:rPr lang="el-GR" sz="1400" b="0" strike="noStrike" spc="-7" dirty="0">
                <a:latin typeface="Arial"/>
              </a:rPr>
              <a:t> </a:t>
            </a:r>
            <a:r>
              <a:rPr lang="el-GR" sz="1400" b="1" strike="noStrike" spc="69" dirty="0">
                <a:latin typeface="Arial"/>
              </a:rPr>
              <a:t>τρεις  </a:t>
            </a:r>
            <a:r>
              <a:rPr lang="el-GR" sz="1400" b="1" strike="noStrike" spc="43" dirty="0">
                <a:latin typeface="Arial"/>
              </a:rPr>
              <a:t>βασικούς </a:t>
            </a:r>
            <a:r>
              <a:rPr lang="el-GR" sz="1400" b="1" strike="noStrike" spc="18" dirty="0">
                <a:latin typeface="Arial"/>
              </a:rPr>
              <a:t>στόχους </a:t>
            </a:r>
            <a:r>
              <a:rPr lang="el-GR" sz="1400" b="0" strike="noStrike" spc="69" dirty="0">
                <a:latin typeface="Arial"/>
              </a:rPr>
              <a:t>για </a:t>
            </a:r>
            <a:r>
              <a:rPr lang="el-GR" sz="1400" b="0" strike="noStrike" spc="83" dirty="0">
                <a:latin typeface="Arial"/>
              </a:rPr>
              <a:t>το</a:t>
            </a:r>
            <a:r>
              <a:rPr lang="el-GR" sz="1400" b="0" strike="noStrike" spc="-256" dirty="0">
                <a:latin typeface="Arial"/>
              </a:rPr>
              <a:t> </a:t>
            </a:r>
            <a:r>
              <a:rPr lang="el-GR" sz="1400" b="0" strike="noStrike" spc="4" dirty="0">
                <a:latin typeface="Arial"/>
              </a:rPr>
              <a:t>2020:</a:t>
            </a:r>
            <a:endParaRPr lang="el-GR" sz="1400" b="0" strike="noStrike" spc="-1" dirty="0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31"/>
              </a:spcBef>
            </a:pPr>
            <a:endParaRPr lang="el-GR" sz="1400" b="0" strike="noStrike" spc="-1" dirty="0">
              <a:latin typeface="Arial"/>
            </a:endParaRPr>
          </a:p>
          <a:p>
            <a:pPr marL="469800" indent="-336240">
              <a:lnSpc>
                <a:spcPct val="100000"/>
              </a:lnSpc>
              <a:spcBef>
                <a:spcPts val="6"/>
              </a:spcBef>
              <a:buClr>
                <a:srgbClr val="000000"/>
              </a:buClr>
              <a:buFont typeface="Wingdings" charset="2"/>
              <a:buChar char=""/>
            </a:pPr>
            <a:r>
              <a:rPr lang="el-GR" sz="1400" b="0" strike="noStrike" spc="49" dirty="0">
                <a:latin typeface="Arial"/>
              </a:rPr>
              <a:t>μείωση</a:t>
            </a:r>
            <a:r>
              <a:rPr lang="el-GR" sz="1400" b="0" strike="noStrike" spc="-32" dirty="0">
                <a:latin typeface="Arial"/>
              </a:rPr>
              <a:t> </a:t>
            </a:r>
            <a:r>
              <a:rPr lang="el-GR" sz="1400" b="0" strike="noStrike" spc="43" dirty="0">
                <a:latin typeface="Arial"/>
              </a:rPr>
              <a:t>των</a:t>
            </a:r>
            <a:r>
              <a:rPr lang="el-GR" sz="1400" b="0" strike="noStrike" spc="-32" dirty="0">
                <a:latin typeface="Arial"/>
              </a:rPr>
              <a:t> </a:t>
            </a:r>
            <a:r>
              <a:rPr lang="el-GR" sz="1400" b="0" strike="noStrike" spc="9" dirty="0">
                <a:latin typeface="Arial"/>
              </a:rPr>
              <a:t>εκπομπών</a:t>
            </a:r>
            <a:r>
              <a:rPr lang="el-GR" sz="1400" b="0" strike="noStrike" spc="-32" dirty="0">
                <a:latin typeface="Arial"/>
              </a:rPr>
              <a:t> </a:t>
            </a:r>
            <a:r>
              <a:rPr lang="el-GR" sz="1400" b="0" strike="noStrike" spc="49" dirty="0">
                <a:latin typeface="Arial"/>
              </a:rPr>
              <a:t>αερίων</a:t>
            </a:r>
            <a:r>
              <a:rPr lang="el-GR" sz="1400" b="0" strike="noStrike" spc="-32" dirty="0">
                <a:latin typeface="Arial"/>
              </a:rPr>
              <a:t> </a:t>
            </a:r>
            <a:r>
              <a:rPr lang="el-GR" sz="1400" b="0" strike="noStrike" spc="77" dirty="0">
                <a:latin typeface="Arial"/>
              </a:rPr>
              <a:t>του</a:t>
            </a:r>
            <a:r>
              <a:rPr lang="el-GR" sz="1400" b="0" strike="noStrike" spc="-32" dirty="0">
                <a:latin typeface="Arial"/>
              </a:rPr>
              <a:t> </a:t>
            </a:r>
            <a:r>
              <a:rPr lang="el-GR" sz="1400" b="0" strike="noStrike" spc="49" dirty="0">
                <a:latin typeface="Arial"/>
              </a:rPr>
              <a:t>θερμοκηπίου</a:t>
            </a:r>
            <a:r>
              <a:rPr lang="el-GR" sz="1400" b="0" strike="noStrike" spc="-26" dirty="0">
                <a:latin typeface="Arial"/>
              </a:rPr>
              <a:t> </a:t>
            </a:r>
            <a:r>
              <a:rPr lang="el-GR" sz="1400" b="0" strike="noStrike" spc="49" dirty="0">
                <a:latin typeface="Arial"/>
              </a:rPr>
              <a:t>κατά</a:t>
            </a:r>
            <a:r>
              <a:rPr lang="el-GR" sz="1400" b="0" strike="noStrike" spc="-32" dirty="0">
                <a:latin typeface="Arial"/>
              </a:rPr>
              <a:t> </a:t>
            </a:r>
            <a:r>
              <a:rPr lang="el-GR" sz="1400" b="0" strike="noStrike" spc="-26" dirty="0">
                <a:latin typeface="Arial"/>
              </a:rPr>
              <a:t>20%</a:t>
            </a:r>
            <a:endParaRPr lang="el-GR" sz="1400" b="0" strike="noStrike" spc="-1" dirty="0">
              <a:latin typeface="Arial"/>
            </a:endParaRPr>
          </a:p>
          <a:p>
            <a:pPr marL="469800" indent="-336240">
              <a:lnSpc>
                <a:spcPct val="100000"/>
              </a:lnSpc>
              <a:spcBef>
                <a:spcPts val="269"/>
              </a:spcBef>
              <a:buClr>
                <a:srgbClr val="000000"/>
              </a:buClr>
              <a:buFont typeface="Wingdings" charset="2"/>
              <a:buChar char=""/>
            </a:pPr>
            <a:r>
              <a:rPr lang="el-GR" sz="1400" b="0" strike="noStrike" spc="49" dirty="0">
                <a:latin typeface="Arial"/>
              </a:rPr>
              <a:t>αύξηση</a:t>
            </a:r>
            <a:r>
              <a:rPr lang="el-GR" sz="1400" b="0" strike="noStrike" spc="-32" dirty="0">
                <a:latin typeface="Arial"/>
              </a:rPr>
              <a:t> </a:t>
            </a:r>
            <a:r>
              <a:rPr lang="el-GR" sz="1400" b="0" strike="noStrike" spc="77" dirty="0">
                <a:latin typeface="Arial"/>
              </a:rPr>
              <a:t>του</a:t>
            </a:r>
            <a:r>
              <a:rPr lang="el-GR" sz="1400" b="0" strike="noStrike" spc="-32" dirty="0">
                <a:latin typeface="Arial"/>
              </a:rPr>
              <a:t> </a:t>
            </a:r>
            <a:r>
              <a:rPr lang="el-GR" sz="1400" b="0" strike="noStrike" spc="72" dirty="0">
                <a:latin typeface="Arial"/>
              </a:rPr>
              <a:t>μεριδίου</a:t>
            </a:r>
            <a:r>
              <a:rPr lang="el-GR" sz="1400" b="0" strike="noStrike" spc="-26" dirty="0">
                <a:latin typeface="Arial"/>
              </a:rPr>
              <a:t> </a:t>
            </a:r>
            <a:r>
              <a:rPr lang="el-GR" sz="1400" b="0" strike="noStrike" spc="43" dirty="0">
                <a:latin typeface="Arial"/>
              </a:rPr>
              <a:t>των</a:t>
            </a:r>
            <a:r>
              <a:rPr lang="el-GR" sz="1400" b="0" strike="noStrike" spc="-32" dirty="0">
                <a:latin typeface="Arial"/>
              </a:rPr>
              <a:t> </a:t>
            </a:r>
            <a:r>
              <a:rPr lang="el-GR" sz="1400" b="0" strike="noStrike" spc="38" dirty="0">
                <a:latin typeface="Arial"/>
              </a:rPr>
              <a:t>ανανεώσιμων</a:t>
            </a:r>
            <a:r>
              <a:rPr lang="el-GR" sz="1400" b="0" strike="noStrike" spc="-26" dirty="0">
                <a:latin typeface="Arial"/>
              </a:rPr>
              <a:t> </a:t>
            </a:r>
            <a:r>
              <a:rPr lang="el-GR" sz="1400" b="0" strike="noStrike" spc="9" dirty="0">
                <a:latin typeface="Arial"/>
              </a:rPr>
              <a:t>πηγών</a:t>
            </a:r>
            <a:r>
              <a:rPr lang="el-GR" sz="1400" b="0" strike="noStrike" spc="-32" dirty="0">
                <a:latin typeface="Arial"/>
              </a:rPr>
              <a:t> </a:t>
            </a:r>
            <a:r>
              <a:rPr lang="el-GR" sz="1400" b="0" strike="noStrike" spc="43" dirty="0">
                <a:latin typeface="Arial"/>
              </a:rPr>
              <a:t>ενέργειας</a:t>
            </a:r>
            <a:r>
              <a:rPr lang="el-GR" sz="1400" b="0" strike="noStrike" spc="-26" dirty="0">
                <a:latin typeface="Arial"/>
              </a:rPr>
              <a:t> </a:t>
            </a:r>
            <a:r>
              <a:rPr lang="el-GR" sz="1400" b="0" strike="noStrike" spc="49" dirty="0">
                <a:latin typeface="Arial"/>
              </a:rPr>
              <a:t>στο</a:t>
            </a:r>
            <a:r>
              <a:rPr lang="el-GR" sz="1400" b="0" strike="noStrike" spc="-32" dirty="0">
                <a:latin typeface="Arial"/>
              </a:rPr>
              <a:t> </a:t>
            </a:r>
            <a:r>
              <a:rPr lang="el-GR" sz="1400" b="0" strike="noStrike" spc="-26" dirty="0">
                <a:latin typeface="Arial"/>
              </a:rPr>
              <a:t>20%</a:t>
            </a:r>
            <a:endParaRPr lang="el-GR" sz="1400" b="0" strike="noStrike" spc="-1" dirty="0">
              <a:latin typeface="Arial"/>
            </a:endParaRPr>
          </a:p>
          <a:p>
            <a:pPr marL="469800" indent="-336240">
              <a:lnSpc>
                <a:spcPct val="100000"/>
              </a:lnSpc>
              <a:spcBef>
                <a:spcPts val="269"/>
              </a:spcBef>
              <a:buClr>
                <a:srgbClr val="000000"/>
              </a:buClr>
              <a:buFont typeface="Wingdings" charset="2"/>
              <a:buChar char=""/>
            </a:pPr>
            <a:r>
              <a:rPr lang="el-GR" sz="1400" b="0" strike="noStrike" spc="52" dirty="0">
                <a:latin typeface="Arial"/>
              </a:rPr>
              <a:t>βελτίωση</a:t>
            </a:r>
            <a:r>
              <a:rPr lang="el-GR" sz="1400" b="0" strike="noStrike" spc="-32" dirty="0">
                <a:latin typeface="Arial"/>
              </a:rPr>
              <a:t> </a:t>
            </a:r>
            <a:r>
              <a:rPr lang="el-GR" sz="1400" b="0" strike="noStrike" spc="58" dirty="0">
                <a:latin typeface="Arial"/>
              </a:rPr>
              <a:t>της</a:t>
            </a:r>
            <a:r>
              <a:rPr lang="el-GR" sz="1400" b="0" strike="noStrike" spc="-32" dirty="0">
                <a:latin typeface="Arial"/>
              </a:rPr>
              <a:t> </a:t>
            </a:r>
            <a:r>
              <a:rPr lang="el-GR" sz="1400" b="0" strike="noStrike" spc="43" dirty="0">
                <a:latin typeface="Arial"/>
              </a:rPr>
              <a:t>ενεργειακής</a:t>
            </a:r>
            <a:r>
              <a:rPr lang="el-GR" sz="1400" b="0" strike="noStrike" spc="-32" dirty="0">
                <a:latin typeface="Arial"/>
              </a:rPr>
              <a:t> </a:t>
            </a:r>
            <a:r>
              <a:rPr lang="el-GR" sz="1400" b="0" strike="noStrike" spc="18" dirty="0">
                <a:latin typeface="Arial"/>
              </a:rPr>
              <a:t>απόδοσης</a:t>
            </a:r>
            <a:r>
              <a:rPr lang="el-GR" sz="1400" b="0" strike="noStrike" spc="-32" dirty="0">
                <a:latin typeface="Arial"/>
              </a:rPr>
              <a:t> </a:t>
            </a:r>
            <a:r>
              <a:rPr lang="el-GR" sz="1400" b="0" strike="noStrike" spc="49" dirty="0">
                <a:latin typeface="Arial"/>
              </a:rPr>
              <a:t>κατά</a:t>
            </a:r>
            <a:r>
              <a:rPr lang="el-GR" sz="1400" b="0" strike="noStrike" spc="-32" dirty="0">
                <a:latin typeface="Arial"/>
              </a:rPr>
              <a:t> </a:t>
            </a:r>
            <a:r>
              <a:rPr lang="el-GR" sz="1400" b="0" strike="noStrike" spc="-26" dirty="0">
                <a:latin typeface="Arial"/>
              </a:rPr>
              <a:t>20%</a:t>
            </a:r>
            <a:endParaRPr lang="el-GR" sz="1400" b="0" strike="noStrike" spc="-1" dirty="0">
              <a:latin typeface="Arial"/>
            </a:endParaRPr>
          </a:p>
        </p:txBody>
      </p:sp>
      <p:sp>
        <p:nvSpPr>
          <p:cNvPr id="303" name="TextShape 2"/>
          <p:cNvSpPr txBox="1"/>
          <p:nvPr/>
        </p:nvSpPr>
        <p:spPr>
          <a:xfrm>
            <a:off x="384840" y="661320"/>
            <a:ext cx="1890000" cy="871560"/>
          </a:xfrm>
          <a:prstGeom prst="rect">
            <a:avLst/>
          </a:prstGeom>
          <a:noFill/>
          <a:ln>
            <a:noFill/>
          </a:ln>
        </p:spPr>
        <p:txBody>
          <a:bodyPr lIns="0" tIns="12600" rIns="0" bIns="0">
            <a:spAutoFit/>
          </a:bodyPr>
          <a:lstStyle/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lang="el-GR" sz="1800" b="0" strike="noStrike" spc="63">
                <a:solidFill>
                  <a:srgbClr val="0097A7"/>
                </a:solidFill>
                <a:latin typeface="Arial"/>
              </a:rPr>
              <a:t>“Στόχοι</a:t>
            </a:r>
            <a:r>
              <a:rPr lang="el-GR" sz="1800" b="0" strike="noStrike" spc="-86">
                <a:solidFill>
                  <a:srgbClr val="0097A7"/>
                </a:solidFill>
                <a:latin typeface="Arial"/>
              </a:rPr>
              <a:t> </a:t>
            </a:r>
            <a:r>
              <a:rPr lang="el-GR" sz="1800" b="0" strike="noStrike" spc="9">
                <a:solidFill>
                  <a:srgbClr val="0097A7"/>
                </a:solidFill>
                <a:latin typeface="Arial"/>
              </a:rPr>
              <a:t>20-20-20”</a:t>
            </a:r>
            <a:endParaRPr lang="el-GR" sz="1800" b="0" strike="noStrike" spc="-1">
              <a:latin typeface="Calibri"/>
            </a:endParaRPr>
          </a:p>
        </p:txBody>
      </p:sp>
      <p:pic>
        <p:nvPicPr>
          <p:cNvPr id="4" name="Picture 4"/>
          <p:cNvPicPr/>
          <p:nvPr/>
        </p:nvPicPr>
        <p:blipFill>
          <a:blip r:embed="rId2" cstate="print"/>
          <a:stretch/>
        </p:blipFill>
        <p:spPr>
          <a:xfrm>
            <a:off x="7286644" y="4214824"/>
            <a:ext cx="1698006" cy="653488"/>
          </a:xfrm>
          <a:prstGeom prst="rect">
            <a:avLst/>
          </a:prstGeom>
          <a:ln>
            <a:noFill/>
          </a:ln>
        </p:spPr>
      </p:pic>
      <p:pic>
        <p:nvPicPr>
          <p:cNvPr id="5" name="Shape 334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8072462" y="285734"/>
            <a:ext cx="714380" cy="703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TextShape 1"/>
          <p:cNvSpPr txBox="1"/>
          <p:nvPr/>
        </p:nvSpPr>
        <p:spPr>
          <a:xfrm>
            <a:off x="592920" y="309600"/>
            <a:ext cx="5768640" cy="478508"/>
          </a:xfrm>
          <a:prstGeom prst="rect">
            <a:avLst/>
          </a:prstGeom>
          <a:noFill/>
          <a:ln>
            <a:noFill/>
          </a:ln>
        </p:spPr>
        <p:txBody>
          <a:bodyPr lIns="0" tIns="47160" rIns="0" bIns="0">
            <a:spAutoFit/>
          </a:bodyPr>
          <a:lstStyle/>
          <a:p>
            <a:pPr marL="12600">
              <a:lnSpc>
                <a:spcPct val="100000"/>
              </a:lnSpc>
              <a:spcBef>
                <a:spcPts val="371"/>
              </a:spcBef>
            </a:pPr>
            <a:r>
              <a:rPr lang="el-GR" sz="1400" b="0" strike="noStrike" spc="18" dirty="0">
                <a:solidFill>
                  <a:srgbClr val="000000"/>
                </a:solidFill>
                <a:latin typeface="Arial"/>
              </a:rPr>
              <a:t>Η</a:t>
            </a:r>
            <a:r>
              <a:rPr lang="el-GR" sz="1400" b="0" strike="noStrike" spc="-32" dirty="0">
                <a:solidFill>
                  <a:srgbClr val="000000"/>
                </a:solidFill>
                <a:latin typeface="Arial"/>
              </a:rPr>
              <a:t> </a:t>
            </a:r>
            <a:r>
              <a:rPr lang="el-GR" sz="1400" b="0" strike="noStrike" spc="38" dirty="0">
                <a:solidFill>
                  <a:srgbClr val="000000"/>
                </a:solidFill>
                <a:latin typeface="Arial"/>
              </a:rPr>
              <a:t>αλλαγή</a:t>
            </a:r>
            <a:r>
              <a:rPr lang="el-GR" sz="1400" b="0" strike="noStrike" spc="-26" dirty="0">
                <a:solidFill>
                  <a:srgbClr val="000000"/>
                </a:solidFill>
                <a:latin typeface="Arial"/>
              </a:rPr>
              <a:t> </a:t>
            </a:r>
            <a:r>
              <a:rPr lang="el-GR" sz="1400" b="0" strike="noStrike" spc="77" dirty="0">
                <a:solidFill>
                  <a:srgbClr val="000000"/>
                </a:solidFill>
                <a:latin typeface="Arial"/>
              </a:rPr>
              <a:t>του</a:t>
            </a:r>
            <a:r>
              <a:rPr lang="el-GR" sz="1400" b="0" strike="noStrike" spc="-26" dirty="0">
                <a:solidFill>
                  <a:srgbClr val="000000"/>
                </a:solidFill>
                <a:latin typeface="Arial"/>
              </a:rPr>
              <a:t> </a:t>
            </a:r>
            <a:r>
              <a:rPr lang="el-GR" sz="1400" b="0" strike="noStrike" spc="58" dirty="0">
                <a:solidFill>
                  <a:srgbClr val="000000"/>
                </a:solidFill>
                <a:latin typeface="Arial"/>
              </a:rPr>
              <a:t>κλίματος</a:t>
            </a:r>
            <a:r>
              <a:rPr lang="el-GR" sz="1400" b="0" strike="noStrike" spc="-32" dirty="0">
                <a:solidFill>
                  <a:srgbClr val="000000"/>
                </a:solidFill>
                <a:latin typeface="Arial"/>
              </a:rPr>
              <a:t> </a:t>
            </a:r>
            <a:r>
              <a:rPr lang="el-GR" sz="1400" b="0" strike="noStrike" spc="43" dirty="0">
                <a:solidFill>
                  <a:srgbClr val="000000"/>
                </a:solidFill>
                <a:latin typeface="Arial"/>
              </a:rPr>
              <a:t>επηρεάζει</a:t>
            </a:r>
            <a:r>
              <a:rPr lang="el-GR" sz="1400" b="0" strike="noStrike" spc="-26" dirty="0">
                <a:solidFill>
                  <a:srgbClr val="000000"/>
                </a:solidFill>
                <a:latin typeface="Arial"/>
              </a:rPr>
              <a:t> </a:t>
            </a:r>
            <a:r>
              <a:rPr lang="el-GR" sz="1400" b="0" strike="noStrike" spc="58" dirty="0">
                <a:solidFill>
                  <a:srgbClr val="000000"/>
                </a:solidFill>
                <a:latin typeface="Arial"/>
              </a:rPr>
              <a:t>καθοριστικά</a:t>
            </a:r>
            <a:r>
              <a:rPr lang="el-GR" sz="1400" b="0" strike="noStrike" spc="-26" dirty="0">
                <a:solidFill>
                  <a:srgbClr val="000000"/>
                </a:solidFill>
                <a:latin typeface="Arial"/>
              </a:rPr>
              <a:t> </a:t>
            </a:r>
            <a:r>
              <a:rPr lang="el-GR" sz="1400" b="0" strike="noStrike" spc="29" dirty="0">
                <a:solidFill>
                  <a:srgbClr val="000000"/>
                </a:solidFill>
                <a:latin typeface="Arial"/>
              </a:rPr>
              <a:t>μέσα</a:t>
            </a:r>
            <a:r>
              <a:rPr lang="el-GR" sz="1400" b="0" strike="noStrike" spc="-32" dirty="0">
                <a:solidFill>
                  <a:srgbClr val="000000"/>
                </a:solidFill>
                <a:latin typeface="Arial"/>
              </a:rPr>
              <a:t> </a:t>
            </a:r>
            <a:r>
              <a:rPr lang="el-GR" sz="1400" b="0" strike="noStrike" spc="49" dirty="0">
                <a:solidFill>
                  <a:srgbClr val="000000"/>
                </a:solidFill>
                <a:latin typeface="Arial"/>
              </a:rPr>
              <a:t>στον</a:t>
            </a:r>
            <a:r>
              <a:rPr lang="el-GR" sz="1400" b="0" strike="noStrike" spc="-26" dirty="0">
                <a:solidFill>
                  <a:srgbClr val="000000"/>
                </a:solidFill>
                <a:latin typeface="Arial"/>
              </a:rPr>
              <a:t> </a:t>
            </a:r>
            <a:r>
              <a:rPr lang="el-GR" sz="1400" b="0" strike="noStrike" spc="29" dirty="0">
                <a:solidFill>
                  <a:srgbClr val="000000"/>
                </a:solidFill>
                <a:latin typeface="Arial"/>
              </a:rPr>
              <a:t>21o</a:t>
            </a:r>
            <a:r>
              <a:rPr lang="el-GR" sz="1400" b="0" strike="noStrike" spc="-26" dirty="0">
                <a:solidFill>
                  <a:srgbClr val="000000"/>
                </a:solidFill>
                <a:latin typeface="Arial"/>
              </a:rPr>
              <a:t> </a:t>
            </a:r>
            <a:r>
              <a:rPr lang="el-GR" sz="1400" b="0" strike="noStrike" spc="38" dirty="0">
                <a:solidFill>
                  <a:srgbClr val="000000"/>
                </a:solidFill>
                <a:latin typeface="Arial"/>
              </a:rPr>
              <a:t>αιώνα:</a:t>
            </a:r>
            <a:r>
              <a:t/>
            </a:r>
            <a:br/>
            <a:r>
              <a:rPr lang="el-GR" sz="1400" b="0" strike="noStrike" spc="-21" dirty="0">
                <a:solidFill>
                  <a:srgbClr val="595959"/>
                </a:solidFill>
                <a:latin typeface="Arial"/>
              </a:rPr>
              <a:t>-</a:t>
            </a:r>
            <a:r>
              <a:rPr lang="el-GR" sz="1400" b="0" strike="noStrike" spc="-35" dirty="0">
                <a:solidFill>
                  <a:srgbClr val="595959"/>
                </a:solidFill>
                <a:latin typeface="Arial"/>
              </a:rPr>
              <a:t> </a:t>
            </a:r>
            <a:r>
              <a:rPr lang="el-GR" sz="1400" b="0" strike="noStrike" spc="-35" dirty="0" smtClean="0">
                <a:solidFill>
                  <a:srgbClr val="595959"/>
                </a:solidFill>
                <a:latin typeface="Arial"/>
              </a:rPr>
              <a:t> </a:t>
            </a:r>
            <a:r>
              <a:rPr lang="el-GR" sz="1400" b="0" strike="noStrike" spc="89" dirty="0" smtClean="0">
                <a:solidFill>
                  <a:srgbClr val="000000"/>
                </a:solidFill>
                <a:latin typeface="Arial"/>
              </a:rPr>
              <a:t>τη</a:t>
            </a:r>
            <a:r>
              <a:rPr lang="el-GR" sz="1400" b="0" strike="noStrike" spc="-32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l-GR" sz="1400" b="0" strike="noStrike" spc="32" dirty="0">
                <a:solidFill>
                  <a:srgbClr val="000000"/>
                </a:solidFill>
                <a:latin typeface="Arial"/>
              </a:rPr>
              <a:t>ζωή</a:t>
            </a:r>
            <a:r>
              <a:rPr lang="el-GR" sz="1400" b="0" strike="noStrike" spc="-32" dirty="0">
                <a:solidFill>
                  <a:srgbClr val="000000"/>
                </a:solidFill>
                <a:latin typeface="Arial"/>
              </a:rPr>
              <a:t> </a:t>
            </a:r>
            <a:r>
              <a:rPr lang="el-GR" sz="1400" b="0" strike="noStrike" spc="69" dirty="0">
                <a:solidFill>
                  <a:srgbClr val="000000"/>
                </a:solidFill>
                <a:latin typeface="Arial"/>
              </a:rPr>
              <a:t>και</a:t>
            </a:r>
            <a:r>
              <a:rPr lang="el-GR" sz="1400" b="0" strike="noStrike" spc="-32" dirty="0">
                <a:solidFill>
                  <a:srgbClr val="000000"/>
                </a:solidFill>
                <a:latin typeface="Arial"/>
              </a:rPr>
              <a:t> </a:t>
            </a:r>
            <a:r>
              <a:rPr lang="el-GR" sz="1400" b="0" strike="noStrike" spc="72" dirty="0">
                <a:solidFill>
                  <a:srgbClr val="000000"/>
                </a:solidFill>
                <a:latin typeface="Arial"/>
              </a:rPr>
              <a:t>την</a:t>
            </a:r>
            <a:r>
              <a:rPr lang="el-GR" sz="1400" b="0" strike="noStrike" spc="-32" dirty="0">
                <a:solidFill>
                  <a:srgbClr val="000000"/>
                </a:solidFill>
                <a:latin typeface="Arial"/>
              </a:rPr>
              <a:t> </a:t>
            </a:r>
            <a:r>
              <a:rPr lang="el-GR" sz="1400" b="0" strike="noStrike" spc="43" dirty="0">
                <a:solidFill>
                  <a:srgbClr val="000000"/>
                </a:solidFill>
                <a:latin typeface="Arial"/>
              </a:rPr>
              <a:t>υγεία,</a:t>
            </a:r>
            <a:endParaRPr lang="el-GR" sz="1400" b="0" strike="noStrike" spc="-1" dirty="0">
              <a:latin typeface="Calibri"/>
            </a:endParaRPr>
          </a:p>
        </p:txBody>
      </p:sp>
      <p:sp>
        <p:nvSpPr>
          <p:cNvPr id="171" name="CustomShape 2"/>
          <p:cNvSpPr/>
          <p:nvPr/>
        </p:nvSpPr>
        <p:spPr>
          <a:xfrm>
            <a:off x="592920" y="804960"/>
            <a:ext cx="7386120" cy="3690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7160" rIns="0" bIns="0">
            <a:spAutoFit/>
          </a:bodyPr>
          <a:lstStyle/>
          <a:p>
            <a:pPr marL="172800" indent="-103680">
              <a:lnSpc>
                <a:spcPct val="100000"/>
              </a:lnSpc>
              <a:spcBef>
                <a:spcPts val="371"/>
              </a:spcBef>
              <a:buClr>
                <a:srgbClr val="595959"/>
              </a:buClr>
              <a:buFont typeface="StarSymbol"/>
              <a:buChar char="-"/>
            </a:pPr>
            <a:r>
              <a:rPr lang="el-GR" sz="1400" b="0" strike="noStrike" spc="72" dirty="0">
                <a:latin typeface="Arial"/>
              </a:rPr>
              <a:t>την</a:t>
            </a:r>
            <a:r>
              <a:rPr lang="el-GR" sz="1400" b="0" strike="noStrike" spc="-35" dirty="0">
                <a:latin typeface="Arial"/>
              </a:rPr>
              <a:t> </a:t>
            </a:r>
            <a:r>
              <a:rPr lang="el-GR" sz="1400" b="0" strike="noStrike" spc="63" dirty="0">
                <a:latin typeface="Arial"/>
              </a:rPr>
              <a:t>οικονομία,</a:t>
            </a:r>
            <a:endParaRPr lang="el-GR" sz="1400" b="0" strike="noStrike" spc="-1" dirty="0">
              <a:latin typeface="Arial"/>
            </a:endParaRPr>
          </a:p>
          <a:p>
            <a:pPr marL="172800" indent="-103680">
              <a:lnSpc>
                <a:spcPct val="100000"/>
              </a:lnSpc>
              <a:spcBef>
                <a:spcPts val="269"/>
              </a:spcBef>
              <a:buClr>
                <a:srgbClr val="595959"/>
              </a:buClr>
              <a:buFont typeface="StarSymbol"/>
              <a:buChar char="-"/>
            </a:pPr>
            <a:r>
              <a:rPr lang="el-GR" sz="1400" b="0" strike="noStrike" spc="72" dirty="0">
                <a:latin typeface="Arial"/>
              </a:rPr>
              <a:t>την</a:t>
            </a:r>
            <a:r>
              <a:rPr lang="el-GR" sz="1400" b="0" strike="noStrike" spc="-35" dirty="0">
                <a:latin typeface="Arial"/>
              </a:rPr>
              <a:t> </a:t>
            </a:r>
            <a:r>
              <a:rPr lang="el-GR" sz="1400" b="0" strike="noStrike" spc="49" dirty="0">
                <a:latin typeface="Arial"/>
              </a:rPr>
              <a:t>κοινωνία,</a:t>
            </a:r>
            <a:endParaRPr lang="el-GR" sz="1400" b="0" strike="noStrike" spc="-1" dirty="0">
              <a:latin typeface="Arial"/>
            </a:endParaRPr>
          </a:p>
          <a:p>
            <a:pPr marL="172800" indent="-103680">
              <a:lnSpc>
                <a:spcPct val="100000"/>
              </a:lnSpc>
              <a:spcBef>
                <a:spcPts val="269"/>
              </a:spcBef>
              <a:buClr>
                <a:srgbClr val="595959"/>
              </a:buClr>
              <a:buFont typeface="StarSymbol"/>
              <a:buChar char="-"/>
            </a:pPr>
            <a:r>
              <a:rPr lang="el-GR" sz="1400" b="0" strike="noStrike" spc="72" dirty="0">
                <a:latin typeface="Arial"/>
              </a:rPr>
              <a:t>τα</a:t>
            </a:r>
            <a:r>
              <a:rPr lang="el-GR" sz="1400" b="0" strike="noStrike" spc="-35" dirty="0">
                <a:latin typeface="Arial"/>
              </a:rPr>
              <a:t> </a:t>
            </a:r>
            <a:r>
              <a:rPr lang="el-GR" sz="1400" b="0" strike="noStrike" spc="63" dirty="0">
                <a:latin typeface="Arial"/>
              </a:rPr>
              <a:t>οικοσυστήματα</a:t>
            </a:r>
            <a:endParaRPr lang="el-GR" sz="1400" b="0" strike="noStrike" spc="-1" dirty="0">
              <a:latin typeface="Arial"/>
            </a:endParaRPr>
          </a:p>
          <a:p>
            <a:pPr marL="172800" indent="-103680">
              <a:lnSpc>
                <a:spcPct val="100000"/>
              </a:lnSpc>
              <a:spcBef>
                <a:spcPts val="269"/>
              </a:spcBef>
              <a:buClr>
                <a:srgbClr val="595959"/>
              </a:buClr>
              <a:buFont typeface="StarSymbol"/>
              <a:buChar char="-"/>
            </a:pPr>
            <a:r>
              <a:rPr lang="el-GR" sz="1400" b="0" strike="noStrike" spc="72" dirty="0">
                <a:latin typeface="Arial"/>
              </a:rPr>
              <a:t>την</a:t>
            </a:r>
            <a:r>
              <a:rPr lang="el-GR" sz="1400" b="0" strike="noStrike" spc="-35" dirty="0">
                <a:latin typeface="Arial"/>
              </a:rPr>
              <a:t> </a:t>
            </a:r>
            <a:r>
              <a:rPr lang="el-GR" sz="1400" b="0" strike="noStrike" spc="52" dirty="0">
                <a:latin typeface="Arial"/>
              </a:rPr>
              <a:t>ασφάλεια</a:t>
            </a:r>
            <a:r>
              <a:rPr lang="el-GR" sz="1400" b="0" strike="noStrike" spc="-32" dirty="0">
                <a:latin typeface="Arial"/>
              </a:rPr>
              <a:t> </a:t>
            </a:r>
            <a:r>
              <a:rPr lang="el-GR" sz="1400" b="0" strike="noStrike" spc="69" dirty="0">
                <a:latin typeface="Arial"/>
              </a:rPr>
              <a:t>και</a:t>
            </a:r>
            <a:r>
              <a:rPr lang="el-GR" sz="1400" b="0" strike="noStrike" spc="-32" dirty="0">
                <a:latin typeface="Arial"/>
              </a:rPr>
              <a:t> </a:t>
            </a:r>
            <a:r>
              <a:rPr lang="el-GR" sz="1400" b="0" strike="noStrike" spc="72" dirty="0">
                <a:latin typeface="Arial"/>
              </a:rPr>
              <a:t>την</a:t>
            </a:r>
            <a:r>
              <a:rPr lang="el-GR" sz="1400" b="0" strike="noStrike" spc="-32" dirty="0">
                <a:latin typeface="Arial"/>
              </a:rPr>
              <a:t> </a:t>
            </a:r>
            <a:r>
              <a:rPr lang="el-GR" sz="1400" b="0" strike="noStrike" spc="69" dirty="0">
                <a:latin typeface="Arial"/>
              </a:rPr>
              <a:t>ειρήνη</a:t>
            </a:r>
            <a:endParaRPr lang="el-GR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34"/>
              </a:spcBef>
            </a:pPr>
            <a:endParaRPr lang="el-GR" sz="1400" b="0" strike="noStrike" spc="-1" dirty="0">
              <a:latin typeface="Arial"/>
            </a:endParaRPr>
          </a:p>
          <a:p>
            <a:pPr marL="12600">
              <a:lnSpc>
                <a:spcPct val="100000"/>
              </a:lnSpc>
            </a:pPr>
            <a:r>
              <a:rPr lang="el-GR" sz="1400" b="0" strike="noStrike" spc="63" dirty="0">
                <a:latin typeface="Arial"/>
              </a:rPr>
              <a:t>Θέτει κρίσιμα ζητήματα</a:t>
            </a:r>
            <a:r>
              <a:rPr lang="el-GR" sz="1400" b="0" strike="noStrike" spc="-225" dirty="0">
                <a:latin typeface="Arial"/>
              </a:rPr>
              <a:t> </a:t>
            </a:r>
            <a:r>
              <a:rPr lang="el-GR" sz="1400" b="0" strike="noStrike" spc="-7" dirty="0">
                <a:latin typeface="Arial"/>
              </a:rPr>
              <a:t>όπως:</a:t>
            </a:r>
            <a:endParaRPr lang="el-GR" sz="1400" b="0" strike="noStrike" spc="-1" dirty="0">
              <a:latin typeface="Arial"/>
            </a:endParaRPr>
          </a:p>
          <a:p>
            <a:pPr marL="469800" lvl="1" indent="-288000">
              <a:lnSpc>
                <a:spcPct val="116000"/>
              </a:lnSpc>
              <a:buClr>
                <a:srgbClr val="000000"/>
              </a:buClr>
              <a:buFont typeface="StarSymbol"/>
              <a:buChar char="-"/>
            </a:pPr>
            <a:r>
              <a:rPr lang="el-GR" sz="1400" b="0" strike="noStrike" spc="24" dirty="0">
                <a:latin typeface="Arial"/>
              </a:rPr>
              <a:t>πού </a:t>
            </a:r>
            <a:r>
              <a:rPr lang="el-GR" sz="1400" b="0" strike="noStrike" spc="43" dirty="0">
                <a:latin typeface="Arial"/>
              </a:rPr>
              <a:t>θα </a:t>
            </a:r>
            <a:r>
              <a:rPr lang="el-GR" sz="1400" b="0" strike="noStrike" spc="38" dirty="0">
                <a:latin typeface="Arial"/>
              </a:rPr>
              <a:t>μπορούν </a:t>
            </a:r>
            <a:r>
              <a:rPr lang="el-GR" sz="1400" b="0" strike="noStrike" spc="111" dirty="0">
                <a:latin typeface="Arial"/>
              </a:rPr>
              <a:t>οι </a:t>
            </a:r>
            <a:r>
              <a:rPr lang="el-GR" sz="1400" b="0" strike="noStrike" spc="38" dirty="0">
                <a:latin typeface="Arial"/>
              </a:rPr>
              <a:t>άνθρωποι </a:t>
            </a:r>
            <a:r>
              <a:rPr lang="el-GR" sz="1400" b="0" strike="noStrike" spc="43" dirty="0">
                <a:latin typeface="Arial"/>
              </a:rPr>
              <a:t>να </a:t>
            </a:r>
            <a:r>
              <a:rPr lang="el-GR" sz="1400" b="1" strike="noStrike" spc="58" dirty="0">
                <a:latin typeface="Arial"/>
              </a:rPr>
              <a:t>κατοικήσουν </a:t>
            </a:r>
            <a:r>
              <a:rPr lang="el-GR" sz="1400" b="0" strike="noStrike" spc="-32" dirty="0">
                <a:latin typeface="Arial"/>
              </a:rPr>
              <a:t>(πχ </a:t>
            </a:r>
            <a:r>
              <a:rPr lang="el-GR" sz="1400" b="0" strike="noStrike" spc="77" dirty="0">
                <a:latin typeface="Arial"/>
              </a:rPr>
              <a:t>η </a:t>
            </a:r>
            <a:r>
              <a:rPr lang="el-GR" sz="1400" b="0" strike="noStrike" spc="38" dirty="0">
                <a:latin typeface="Arial"/>
              </a:rPr>
              <a:t>άνοδος </a:t>
            </a:r>
            <a:r>
              <a:rPr lang="el-GR" sz="1400" b="0" strike="noStrike" spc="58" dirty="0">
                <a:latin typeface="Arial"/>
              </a:rPr>
              <a:t>της </a:t>
            </a:r>
            <a:r>
              <a:rPr lang="el-GR" sz="1400" b="0" strike="noStrike" spc="38" dirty="0">
                <a:latin typeface="Arial"/>
              </a:rPr>
              <a:t>στάθμης </a:t>
            </a:r>
            <a:r>
              <a:rPr lang="el-GR" sz="1400" b="0" strike="noStrike" spc="52" dirty="0">
                <a:latin typeface="Arial"/>
              </a:rPr>
              <a:t>της  </a:t>
            </a:r>
            <a:r>
              <a:rPr lang="el-GR" sz="1400" b="0" strike="noStrike" spc="18" dirty="0">
                <a:latin typeface="Arial"/>
              </a:rPr>
              <a:t>θάλασσας </a:t>
            </a:r>
            <a:r>
              <a:rPr lang="el-GR" sz="1400" b="0" strike="noStrike" spc="43" dirty="0">
                <a:latin typeface="Arial"/>
              </a:rPr>
              <a:t>με </a:t>
            </a:r>
            <a:r>
              <a:rPr lang="el-GR" sz="1400" b="0" strike="noStrike" spc="24" dirty="0">
                <a:latin typeface="Arial"/>
              </a:rPr>
              <a:t>άμεσες </a:t>
            </a:r>
            <a:r>
              <a:rPr lang="el-GR" sz="1400" b="0" strike="noStrike" spc="29" dirty="0">
                <a:latin typeface="Arial"/>
              </a:rPr>
              <a:t>επιπτώσεις </a:t>
            </a:r>
            <a:r>
              <a:rPr lang="el-GR" sz="1400" b="0" strike="noStrike" spc="9" dirty="0">
                <a:latin typeface="Arial"/>
              </a:rPr>
              <a:t>σε </a:t>
            </a:r>
            <a:r>
              <a:rPr lang="el-GR" sz="1400" b="0" strike="noStrike" spc="38" dirty="0">
                <a:latin typeface="Arial"/>
              </a:rPr>
              <a:t>παράκτιες </a:t>
            </a:r>
            <a:r>
              <a:rPr lang="el-GR" sz="1400" b="0" strike="noStrike" spc="18" dirty="0">
                <a:latin typeface="Arial"/>
              </a:rPr>
              <a:t>υποδομές, </a:t>
            </a:r>
            <a:r>
              <a:rPr lang="el-GR" sz="1400" b="0" strike="noStrike" spc="72" dirty="0">
                <a:latin typeface="Arial"/>
              </a:rPr>
              <a:t>τα </a:t>
            </a:r>
            <a:r>
              <a:rPr lang="el-GR" sz="1400" b="0" strike="noStrike" spc="49" dirty="0">
                <a:latin typeface="Arial"/>
              </a:rPr>
              <a:t>πιο </a:t>
            </a:r>
            <a:r>
              <a:rPr lang="el-GR" sz="1400" b="0" strike="noStrike" spc="52" dirty="0">
                <a:latin typeface="Arial"/>
              </a:rPr>
              <a:t>έντονα </a:t>
            </a:r>
            <a:r>
              <a:rPr lang="el-GR" sz="1400" b="0" strike="noStrike" spc="69" dirty="0">
                <a:latin typeface="Arial"/>
              </a:rPr>
              <a:t>και </a:t>
            </a:r>
            <a:r>
              <a:rPr lang="el-GR" sz="1400" b="0" strike="noStrike" spc="52" dirty="0">
                <a:latin typeface="Arial"/>
              </a:rPr>
              <a:t>ακραία  </a:t>
            </a:r>
            <a:r>
              <a:rPr lang="el-GR" sz="1400" b="0" strike="noStrike" spc="63" dirty="0">
                <a:latin typeface="Arial"/>
              </a:rPr>
              <a:t>καιρικά φαινόμενα </a:t>
            </a:r>
            <a:r>
              <a:rPr lang="el-GR" sz="1400" b="0" strike="noStrike" spc="77" dirty="0">
                <a:latin typeface="Arial"/>
              </a:rPr>
              <a:t>ή η </a:t>
            </a:r>
            <a:r>
              <a:rPr lang="el-GR" sz="1400" b="0" strike="noStrike" spc="52" dirty="0">
                <a:latin typeface="Arial"/>
              </a:rPr>
              <a:t>ξηρασία </a:t>
            </a:r>
            <a:r>
              <a:rPr lang="el-GR" sz="1400" b="0" strike="noStrike" spc="32" dirty="0">
                <a:latin typeface="Arial"/>
              </a:rPr>
              <a:t>προκαλούν </a:t>
            </a:r>
            <a:r>
              <a:rPr lang="el-GR" sz="1400" b="0" strike="noStrike" spc="49" dirty="0">
                <a:latin typeface="Arial"/>
              </a:rPr>
              <a:t>σημαντικές </a:t>
            </a:r>
            <a:r>
              <a:rPr lang="el-GR" sz="1400" b="0" strike="noStrike" spc="58" dirty="0">
                <a:latin typeface="Arial"/>
              </a:rPr>
              <a:t>μετακινήσεις</a:t>
            </a:r>
            <a:r>
              <a:rPr lang="el-GR" sz="1400" b="0" strike="noStrike" spc="-236" dirty="0">
                <a:latin typeface="Arial"/>
              </a:rPr>
              <a:t> </a:t>
            </a:r>
            <a:r>
              <a:rPr lang="el-GR" sz="1400" b="0" strike="noStrike" spc="-1" dirty="0">
                <a:latin typeface="Arial"/>
              </a:rPr>
              <a:t>→ </a:t>
            </a:r>
            <a:r>
              <a:rPr lang="el-GR" sz="1400" b="0" strike="noStrike" spc="77" dirty="0">
                <a:latin typeface="Arial"/>
              </a:rPr>
              <a:t>κλιματικοί  </a:t>
            </a:r>
            <a:r>
              <a:rPr lang="el-GR" sz="1400" b="0" strike="noStrike" spc="12" dirty="0">
                <a:latin typeface="Arial"/>
              </a:rPr>
              <a:t>πρόσφυγες)</a:t>
            </a:r>
            <a:endParaRPr lang="el-GR" sz="1400" b="0" strike="noStrike" spc="-1" dirty="0">
              <a:latin typeface="Arial"/>
            </a:endParaRPr>
          </a:p>
          <a:p>
            <a:pPr marL="469800" lvl="1" indent="-288000">
              <a:lnSpc>
                <a:spcPct val="100000"/>
              </a:lnSpc>
              <a:spcBef>
                <a:spcPts val="269"/>
              </a:spcBef>
              <a:buClr>
                <a:srgbClr val="000000"/>
              </a:buClr>
              <a:buFont typeface="StarSymbol"/>
              <a:buChar char="-"/>
            </a:pPr>
            <a:r>
              <a:rPr lang="el-GR" sz="1400" b="0" strike="noStrike" spc="24" dirty="0">
                <a:latin typeface="Arial"/>
              </a:rPr>
              <a:t>πού</a:t>
            </a:r>
            <a:r>
              <a:rPr lang="el-GR" sz="1400" b="0" strike="noStrike" spc="-35" dirty="0">
                <a:latin typeface="Arial"/>
              </a:rPr>
              <a:t> </a:t>
            </a:r>
            <a:r>
              <a:rPr lang="el-GR" sz="1400" b="0" strike="noStrike" spc="38" dirty="0">
                <a:latin typeface="Arial"/>
              </a:rPr>
              <a:t>μπορούν</a:t>
            </a:r>
            <a:r>
              <a:rPr lang="el-GR" sz="1400" b="0" strike="noStrike" spc="-32" dirty="0">
                <a:latin typeface="Arial"/>
              </a:rPr>
              <a:t> </a:t>
            </a:r>
            <a:r>
              <a:rPr lang="el-GR" sz="1400" b="0" strike="noStrike" spc="43" dirty="0">
                <a:latin typeface="Arial"/>
              </a:rPr>
              <a:t>να</a:t>
            </a:r>
            <a:r>
              <a:rPr lang="el-GR" sz="1400" b="0" strike="noStrike" spc="-32" dirty="0">
                <a:latin typeface="Arial"/>
              </a:rPr>
              <a:t> </a:t>
            </a:r>
            <a:r>
              <a:rPr lang="el-GR" sz="1400" b="0" strike="noStrike" spc="52" dirty="0">
                <a:latin typeface="Arial"/>
              </a:rPr>
              <a:t>καλλιεργηθούν</a:t>
            </a:r>
            <a:r>
              <a:rPr lang="el-GR" sz="1400" b="0" strike="noStrike" spc="-21" dirty="0">
                <a:latin typeface="Arial"/>
              </a:rPr>
              <a:t> </a:t>
            </a:r>
            <a:r>
              <a:rPr lang="el-GR" sz="1400" b="1" strike="noStrike" spc="49" dirty="0">
                <a:latin typeface="Arial"/>
              </a:rPr>
              <a:t>διάφορα</a:t>
            </a:r>
            <a:r>
              <a:rPr lang="el-GR" sz="1400" b="1" strike="noStrike" spc="-32" dirty="0">
                <a:latin typeface="Arial"/>
              </a:rPr>
              <a:t> </a:t>
            </a:r>
            <a:r>
              <a:rPr lang="el-GR" sz="1400" b="1" strike="noStrike" spc="89" dirty="0">
                <a:latin typeface="Arial"/>
              </a:rPr>
              <a:t>είδη</a:t>
            </a:r>
            <a:r>
              <a:rPr lang="el-GR" sz="1400" b="1" strike="noStrike" spc="-32" dirty="0">
                <a:latin typeface="Arial"/>
              </a:rPr>
              <a:t> </a:t>
            </a:r>
            <a:r>
              <a:rPr lang="el-GR" sz="1400" b="0" strike="noStrike" spc="-32" dirty="0">
                <a:latin typeface="Arial"/>
              </a:rPr>
              <a:t>(πχ </a:t>
            </a:r>
            <a:r>
              <a:rPr lang="el-GR" sz="1400" b="0" strike="noStrike" spc="29" dirty="0">
                <a:latin typeface="Arial"/>
              </a:rPr>
              <a:t>αμπέλια)</a:t>
            </a:r>
            <a:endParaRPr lang="el-GR" sz="1400" b="0" strike="noStrike" spc="-1" dirty="0">
              <a:latin typeface="Arial"/>
            </a:endParaRPr>
          </a:p>
          <a:p>
            <a:pPr marL="469800" lvl="1" indent="-288000">
              <a:lnSpc>
                <a:spcPct val="100000"/>
              </a:lnSpc>
              <a:spcBef>
                <a:spcPts val="269"/>
              </a:spcBef>
              <a:buClr>
                <a:srgbClr val="000000"/>
              </a:buClr>
              <a:buFont typeface="StarSymbol"/>
              <a:buChar char="-"/>
            </a:pPr>
            <a:r>
              <a:rPr lang="el-GR" sz="1400" b="0" strike="noStrike" spc="69" dirty="0">
                <a:latin typeface="Arial"/>
              </a:rPr>
              <a:t>και</a:t>
            </a:r>
            <a:r>
              <a:rPr lang="el-GR" sz="1400" b="0" strike="noStrike" spc="-32" dirty="0">
                <a:latin typeface="Arial"/>
              </a:rPr>
              <a:t> </a:t>
            </a:r>
            <a:r>
              <a:rPr lang="el-GR" sz="1400" b="0" strike="noStrike" spc="43" dirty="0">
                <a:latin typeface="Arial"/>
              </a:rPr>
              <a:t>θα</a:t>
            </a:r>
            <a:r>
              <a:rPr lang="el-GR" sz="1400" b="0" strike="noStrike" spc="-32" dirty="0">
                <a:latin typeface="Arial"/>
              </a:rPr>
              <a:t> </a:t>
            </a:r>
            <a:r>
              <a:rPr lang="el-GR" sz="1400" b="0" strike="noStrike" spc="52" dirty="0">
                <a:latin typeface="Arial"/>
              </a:rPr>
              <a:t>αναδιαμορφώσει</a:t>
            </a:r>
            <a:r>
              <a:rPr lang="el-GR" sz="1400" b="0" strike="noStrike" spc="-32" dirty="0">
                <a:latin typeface="Arial"/>
              </a:rPr>
              <a:t> </a:t>
            </a:r>
            <a:r>
              <a:rPr lang="el-GR" sz="1400" b="0" strike="noStrike" spc="83" dirty="0">
                <a:latin typeface="Arial"/>
              </a:rPr>
              <a:t>τις</a:t>
            </a:r>
            <a:r>
              <a:rPr lang="el-GR" sz="1400" b="0" strike="noStrike" spc="-32" dirty="0">
                <a:latin typeface="Arial"/>
              </a:rPr>
              <a:t> </a:t>
            </a:r>
            <a:r>
              <a:rPr lang="el-GR" sz="1400" b="0" strike="noStrike" spc="29" dirty="0">
                <a:latin typeface="Arial"/>
              </a:rPr>
              <a:t>σχέσεις</a:t>
            </a:r>
            <a:r>
              <a:rPr lang="el-GR" sz="1400" b="0" strike="noStrike" spc="-32" dirty="0">
                <a:latin typeface="Arial"/>
              </a:rPr>
              <a:t> </a:t>
            </a:r>
            <a:r>
              <a:rPr lang="el-GR" sz="1400" b="0" strike="noStrike" spc="77" dirty="0">
                <a:latin typeface="Arial"/>
              </a:rPr>
              <a:t>του</a:t>
            </a:r>
            <a:r>
              <a:rPr lang="el-GR" sz="1400" b="0" strike="noStrike" spc="-32" dirty="0">
                <a:latin typeface="Arial"/>
              </a:rPr>
              <a:t> </a:t>
            </a:r>
            <a:r>
              <a:rPr lang="el-GR" sz="1400" b="0" strike="noStrike" spc="29" dirty="0">
                <a:latin typeface="Arial"/>
              </a:rPr>
              <a:t>ανθρώπου</a:t>
            </a:r>
            <a:r>
              <a:rPr lang="el-GR" sz="1400" b="0" strike="noStrike" spc="-32" dirty="0">
                <a:latin typeface="Arial"/>
              </a:rPr>
              <a:t> </a:t>
            </a:r>
            <a:r>
              <a:rPr lang="el-GR" sz="1400" b="0" strike="noStrike" spc="43" dirty="0">
                <a:latin typeface="Arial"/>
              </a:rPr>
              <a:t>με</a:t>
            </a:r>
            <a:r>
              <a:rPr lang="el-GR" sz="1400" b="0" strike="noStrike" spc="-32" dirty="0">
                <a:latin typeface="Arial"/>
              </a:rPr>
              <a:t> </a:t>
            </a:r>
            <a:r>
              <a:rPr lang="el-GR" sz="1400" b="0" strike="noStrike" spc="72" dirty="0">
                <a:latin typeface="Arial"/>
              </a:rPr>
              <a:t>τα</a:t>
            </a:r>
            <a:r>
              <a:rPr lang="el-GR" sz="1400" b="0" strike="noStrike" spc="-32" dirty="0">
                <a:latin typeface="Arial"/>
              </a:rPr>
              <a:t> </a:t>
            </a:r>
            <a:r>
              <a:rPr lang="el-GR" sz="1400" b="0" strike="noStrike" spc="49" dirty="0">
                <a:latin typeface="Arial"/>
              </a:rPr>
              <a:t>κατά</a:t>
            </a:r>
            <a:r>
              <a:rPr lang="el-GR" sz="1400" b="0" strike="noStrike" spc="-32" dirty="0">
                <a:latin typeface="Arial"/>
              </a:rPr>
              <a:t> </a:t>
            </a:r>
            <a:r>
              <a:rPr lang="el-GR" sz="1400" b="0" strike="noStrike" spc="38" dirty="0">
                <a:latin typeface="Arial"/>
              </a:rPr>
              <a:t>τόπους</a:t>
            </a:r>
            <a:endParaRPr lang="el-GR" sz="1400" b="0" strike="noStrike" spc="-1" dirty="0">
              <a:latin typeface="Arial"/>
            </a:endParaRPr>
          </a:p>
          <a:p>
            <a:pPr marL="469800">
              <a:lnSpc>
                <a:spcPct val="100000"/>
              </a:lnSpc>
              <a:spcBef>
                <a:spcPts val="269"/>
              </a:spcBef>
            </a:pPr>
            <a:r>
              <a:rPr lang="el-GR" sz="1400" b="1" strike="noStrike" spc="49" dirty="0">
                <a:latin typeface="Arial"/>
              </a:rPr>
              <a:t>οικοσυστήματα</a:t>
            </a:r>
            <a:endParaRPr lang="el-GR" sz="1400" b="0" strike="noStrike" spc="-1" dirty="0">
              <a:latin typeface="Arial"/>
            </a:endParaRPr>
          </a:p>
          <a:p>
            <a:pPr marL="469800">
              <a:lnSpc>
                <a:spcPct val="100000"/>
              </a:lnSpc>
              <a:spcBef>
                <a:spcPts val="20"/>
              </a:spcBef>
            </a:pPr>
            <a:endParaRPr lang="el-GR" sz="1400" b="0" strike="noStrike" spc="-1" dirty="0">
              <a:latin typeface="Arial"/>
            </a:endParaRPr>
          </a:p>
          <a:p>
            <a:pPr marL="142200">
              <a:lnSpc>
                <a:spcPct val="100000"/>
              </a:lnSpc>
            </a:pPr>
            <a:endParaRPr lang="el-GR" sz="1000" b="0" strike="noStrike" spc="-1" dirty="0">
              <a:latin typeface="Arial"/>
            </a:endParaRPr>
          </a:p>
        </p:txBody>
      </p:sp>
      <p:pic>
        <p:nvPicPr>
          <p:cNvPr id="172" name="Picture 4"/>
          <p:cNvPicPr/>
          <p:nvPr/>
        </p:nvPicPr>
        <p:blipFill>
          <a:blip r:embed="rId2" cstate="print"/>
          <a:stretch/>
        </p:blipFill>
        <p:spPr>
          <a:xfrm>
            <a:off x="7231680" y="4204800"/>
            <a:ext cx="1912320" cy="939240"/>
          </a:xfrm>
          <a:prstGeom prst="rect">
            <a:avLst/>
          </a:prstGeom>
          <a:ln>
            <a:noFill/>
          </a:ln>
        </p:spPr>
      </p:pic>
      <p:pic>
        <p:nvPicPr>
          <p:cNvPr id="5" name="Shape 334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8143900" y="142858"/>
            <a:ext cx="785818" cy="7749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CustomShape 1"/>
          <p:cNvSpPr/>
          <p:nvPr/>
        </p:nvSpPr>
        <p:spPr>
          <a:xfrm>
            <a:off x="1386360" y="1405800"/>
            <a:ext cx="6126120" cy="291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spAutoFit/>
          </a:bodyPr>
          <a:lstStyle/>
          <a:p>
            <a:pPr marL="348480" indent="-336240">
              <a:lnSpc>
                <a:spcPct val="113000"/>
              </a:lnSpc>
              <a:spcBef>
                <a:spcPts val="99"/>
              </a:spcBef>
              <a:buClr>
                <a:srgbClr val="000000"/>
              </a:buClr>
              <a:buFont typeface="Wingdings" charset="2"/>
              <a:buChar char=""/>
            </a:pPr>
            <a:r>
              <a:rPr lang="el-GR" sz="1400" b="1" strike="noStrike" spc="63" dirty="0">
                <a:latin typeface="Arial"/>
              </a:rPr>
              <a:t>Πλαίσιο</a:t>
            </a:r>
            <a:r>
              <a:rPr lang="el-GR" sz="1400" b="1" strike="noStrike" spc="-26" dirty="0">
                <a:latin typeface="Arial"/>
              </a:rPr>
              <a:t> </a:t>
            </a:r>
            <a:r>
              <a:rPr lang="el-GR" sz="1400" b="1" strike="noStrike" spc="63" dirty="0">
                <a:latin typeface="Arial"/>
              </a:rPr>
              <a:t>πολιτικής</a:t>
            </a:r>
            <a:r>
              <a:rPr lang="el-GR" sz="1400" b="1" strike="noStrike" spc="-26" dirty="0">
                <a:latin typeface="Arial"/>
              </a:rPr>
              <a:t> </a:t>
            </a:r>
            <a:r>
              <a:rPr lang="el-GR" sz="1400" b="1" strike="noStrike" spc="49" dirty="0">
                <a:latin typeface="Arial"/>
              </a:rPr>
              <a:t>της</a:t>
            </a:r>
            <a:r>
              <a:rPr lang="el-GR" sz="1400" b="1" strike="noStrike" spc="-26" dirty="0">
                <a:latin typeface="Arial"/>
              </a:rPr>
              <a:t> </a:t>
            </a:r>
            <a:r>
              <a:rPr lang="el-GR" sz="1400" b="1" strike="noStrike" spc="-157" dirty="0">
                <a:latin typeface="Arial"/>
              </a:rPr>
              <a:t>ΕΕ</a:t>
            </a:r>
            <a:r>
              <a:rPr lang="el-GR" sz="1400" b="1" strike="noStrike" spc="-26" dirty="0">
                <a:latin typeface="Arial"/>
              </a:rPr>
              <a:t> </a:t>
            </a:r>
            <a:r>
              <a:rPr lang="el-GR" sz="1400" b="1" strike="noStrike" spc="72" dirty="0">
                <a:latin typeface="Arial"/>
              </a:rPr>
              <a:t>για</a:t>
            </a:r>
            <a:r>
              <a:rPr lang="el-GR" sz="1400" b="1" strike="noStrike" spc="-26" dirty="0">
                <a:latin typeface="Arial"/>
              </a:rPr>
              <a:t> </a:t>
            </a:r>
            <a:r>
              <a:rPr lang="el-GR" sz="1400" b="1" strike="noStrike" spc="63" dirty="0">
                <a:latin typeface="Arial"/>
              </a:rPr>
              <a:t>το</a:t>
            </a:r>
            <a:r>
              <a:rPr lang="el-GR" sz="1400" b="1" strike="noStrike" spc="-26" dirty="0">
                <a:latin typeface="Arial"/>
              </a:rPr>
              <a:t> </a:t>
            </a:r>
            <a:r>
              <a:rPr lang="el-GR" sz="1400" b="1" strike="noStrike" spc="83" dirty="0">
                <a:latin typeface="Arial"/>
              </a:rPr>
              <a:t>κλίμα</a:t>
            </a:r>
            <a:r>
              <a:rPr lang="el-GR" sz="1400" b="1" strike="noStrike" spc="-26" dirty="0">
                <a:latin typeface="Arial"/>
              </a:rPr>
              <a:t> </a:t>
            </a:r>
            <a:r>
              <a:rPr lang="el-GR" sz="1400" b="1" strike="noStrike" spc="97" dirty="0">
                <a:latin typeface="Arial"/>
              </a:rPr>
              <a:t>και</a:t>
            </a:r>
            <a:r>
              <a:rPr lang="el-GR" sz="1400" b="1" strike="noStrike" spc="-26" dirty="0">
                <a:latin typeface="Arial"/>
              </a:rPr>
              <a:t> </a:t>
            </a:r>
            <a:r>
              <a:rPr lang="el-GR" sz="1400" b="1" strike="noStrike" spc="72" dirty="0">
                <a:latin typeface="Arial"/>
              </a:rPr>
              <a:t>την</a:t>
            </a:r>
            <a:r>
              <a:rPr lang="el-GR" sz="1400" b="1" strike="noStrike" spc="-26" dirty="0">
                <a:latin typeface="Arial"/>
              </a:rPr>
              <a:t> </a:t>
            </a:r>
            <a:r>
              <a:rPr lang="el-GR" sz="1400" b="1" strike="noStrike" spc="72" dirty="0">
                <a:latin typeface="Arial"/>
              </a:rPr>
              <a:t>ενέργεια</a:t>
            </a:r>
            <a:r>
              <a:rPr lang="el-GR" sz="1400" b="1" strike="noStrike" spc="-1" dirty="0">
                <a:latin typeface="Arial"/>
              </a:rPr>
              <a:t> </a:t>
            </a:r>
            <a:r>
              <a:rPr lang="el-GR" sz="1400" b="0" strike="noStrike" spc="49" dirty="0">
                <a:latin typeface="Arial"/>
              </a:rPr>
              <a:t>κατά</a:t>
            </a:r>
            <a:r>
              <a:rPr lang="el-GR" sz="1400" b="0" strike="noStrike" spc="-26" dirty="0">
                <a:latin typeface="Arial"/>
              </a:rPr>
              <a:t> </a:t>
            </a:r>
            <a:r>
              <a:rPr lang="el-GR" sz="1400" b="0" strike="noStrike" spc="72" dirty="0">
                <a:latin typeface="Arial"/>
              </a:rPr>
              <a:t>την  </a:t>
            </a:r>
            <a:r>
              <a:rPr lang="el-GR" sz="1400" b="0" strike="noStrike" spc="43" dirty="0">
                <a:latin typeface="Arial"/>
              </a:rPr>
              <a:t>περίοδο</a:t>
            </a:r>
            <a:r>
              <a:rPr lang="el-GR" sz="1400" b="0" strike="noStrike" spc="-35" dirty="0">
                <a:latin typeface="Arial"/>
              </a:rPr>
              <a:t> </a:t>
            </a:r>
            <a:r>
              <a:rPr lang="el-GR" sz="1400" b="0" strike="noStrike" spc="9" dirty="0">
                <a:latin typeface="Arial"/>
              </a:rPr>
              <a:t>2020-2030</a:t>
            </a:r>
            <a:endParaRPr lang="el-GR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l-GR" sz="1400" b="0" strike="noStrike" spc="-1" dirty="0">
              <a:latin typeface="Arial"/>
            </a:endParaRPr>
          </a:p>
          <a:p>
            <a:pPr marL="348480" indent="-336240">
              <a:lnSpc>
                <a:spcPct val="116000"/>
              </a:lnSpc>
              <a:spcBef>
                <a:spcPts val="1114"/>
              </a:spcBef>
              <a:buClr>
                <a:srgbClr val="000000"/>
              </a:buClr>
              <a:buFont typeface="Wingdings" charset="2"/>
              <a:buChar char=""/>
            </a:pPr>
            <a:r>
              <a:rPr lang="el-GR" sz="1400" b="0" strike="noStrike" spc="63" dirty="0">
                <a:latin typeface="Arial"/>
              </a:rPr>
              <a:t>Περιλαμβάνει</a:t>
            </a:r>
            <a:r>
              <a:rPr lang="el-GR" sz="1400" b="0" strike="noStrike" spc="-26" dirty="0">
                <a:latin typeface="Arial"/>
              </a:rPr>
              <a:t> </a:t>
            </a:r>
            <a:r>
              <a:rPr lang="el-GR" sz="1400" b="0" strike="noStrike" spc="52" dirty="0">
                <a:latin typeface="Arial"/>
              </a:rPr>
              <a:t>μέτρα</a:t>
            </a:r>
            <a:r>
              <a:rPr lang="el-GR" sz="1400" b="0" strike="noStrike" spc="-26" dirty="0">
                <a:latin typeface="Arial"/>
              </a:rPr>
              <a:t> </a:t>
            </a:r>
            <a:r>
              <a:rPr lang="el-GR" sz="1400" b="0" strike="noStrike" spc="69" dirty="0">
                <a:latin typeface="Arial"/>
              </a:rPr>
              <a:t>και</a:t>
            </a:r>
            <a:r>
              <a:rPr lang="el-GR" sz="1400" b="0" strike="noStrike" spc="-21" dirty="0">
                <a:latin typeface="Arial"/>
              </a:rPr>
              <a:t> </a:t>
            </a:r>
            <a:r>
              <a:rPr lang="el-GR" sz="1400" b="0" strike="noStrike" spc="43" dirty="0">
                <a:latin typeface="Arial"/>
              </a:rPr>
              <a:t>στόχους</a:t>
            </a:r>
            <a:r>
              <a:rPr lang="el-GR" sz="1400" b="0" strike="noStrike" spc="-26" dirty="0">
                <a:latin typeface="Arial"/>
              </a:rPr>
              <a:t> </a:t>
            </a:r>
            <a:r>
              <a:rPr lang="el-GR" sz="1400" b="0" strike="noStrike" spc="24" dirty="0">
                <a:latin typeface="Arial"/>
              </a:rPr>
              <a:t>που</a:t>
            </a:r>
            <a:r>
              <a:rPr lang="el-GR" sz="1400" b="0" strike="noStrike" spc="-21" dirty="0">
                <a:latin typeface="Arial"/>
              </a:rPr>
              <a:t> </a:t>
            </a:r>
            <a:r>
              <a:rPr lang="el-GR" sz="1400" b="0" strike="noStrike" spc="43" dirty="0">
                <a:latin typeface="Arial"/>
              </a:rPr>
              <a:t>θα</a:t>
            </a:r>
            <a:r>
              <a:rPr lang="el-GR" sz="1400" b="0" strike="noStrike" spc="-26" dirty="0">
                <a:latin typeface="Arial"/>
              </a:rPr>
              <a:t> </a:t>
            </a:r>
            <a:r>
              <a:rPr lang="el-GR" sz="1400" b="0" strike="noStrike" spc="49" dirty="0">
                <a:latin typeface="Arial"/>
              </a:rPr>
              <a:t>ενισχύσουν</a:t>
            </a:r>
            <a:r>
              <a:rPr lang="el-GR" sz="1400" b="0" strike="noStrike" spc="-26" dirty="0">
                <a:latin typeface="Arial"/>
              </a:rPr>
              <a:t> </a:t>
            </a:r>
            <a:r>
              <a:rPr lang="el-GR" sz="1400" b="0" strike="noStrike" spc="72" dirty="0">
                <a:latin typeface="Arial"/>
              </a:rPr>
              <a:t>την</a:t>
            </a:r>
            <a:r>
              <a:rPr lang="el-GR" sz="1400" b="0" strike="noStrike" spc="-21" dirty="0">
                <a:latin typeface="Arial"/>
              </a:rPr>
              <a:t> </a:t>
            </a:r>
            <a:r>
              <a:rPr lang="el-GR" sz="1400" b="0" strike="noStrike" spc="58" dirty="0">
                <a:latin typeface="Arial"/>
              </a:rPr>
              <a:t>καινοτομία,  </a:t>
            </a:r>
            <a:r>
              <a:rPr lang="el-GR" sz="1400" b="0" strike="noStrike" spc="72" dirty="0">
                <a:latin typeface="Arial"/>
              </a:rPr>
              <a:t>την </a:t>
            </a:r>
            <a:r>
              <a:rPr lang="el-GR" sz="1400" b="0" strike="noStrike" spc="49" dirty="0">
                <a:latin typeface="Arial"/>
              </a:rPr>
              <a:t>ενεργειακή </a:t>
            </a:r>
            <a:r>
              <a:rPr lang="el-GR" sz="1400" b="0" strike="noStrike" spc="38" dirty="0" err="1">
                <a:latin typeface="Arial"/>
              </a:rPr>
              <a:t>μεταβάση</a:t>
            </a:r>
            <a:r>
              <a:rPr lang="el-GR" sz="1400" b="0" strike="noStrike" spc="38" dirty="0">
                <a:latin typeface="Arial"/>
              </a:rPr>
              <a:t>, </a:t>
            </a:r>
            <a:r>
              <a:rPr lang="el-GR" sz="1400" b="0" strike="noStrike" spc="89" dirty="0">
                <a:latin typeface="Arial"/>
              </a:rPr>
              <a:t>τη </a:t>
            </a:r>
            <a:r>
              <a:rPr lang="el-GR" sz="1400" b="0" strike="noStrike" spc="69" dirty="0">
                <a:latin typeface="Arial"/>
              </a:rPr>
              <a:t>βιωσιμότητα </a:t>
            </a:r>
            <a:r>
              <a:rPr lang="el-GR" sz="1400" b="0" strike="noStrike" spc="58" dirty="0">
                <a:latin typeface="Arial"/>
              </a:rPr>
              <a:t>της οικονομίας, </a:t>
            </a:r>
            <a:r>
              <a:rPr lang="el-GR" sz="1400" b="0" strike="noStrike" spc="72" dirty="0">
                <a:latin typeface="Arial"/>
              </a:rPr>
              <a:t>την  </a:t>
            </a:r>
            <a:r>
              <a:rPr lang="el-GR" sz="1400" b="0" strike="noStrike" spc="49" dirty="0">
                <a:latin typeface="Arial"/>
              </a:rPr>
              <a:t>ενεργειακή </a:t>
            </a:r>
            <a:r>
              <a:rPr lang="el-GR" sz="1400" b="0" strike="noStrike" spc="52" dirty="0">
                <a:latin typeface="Arial"/>
              </a:rPr>
              <a:t>ασφάλεια </a:t>
            </a:r>
            <a:r>
              <a:rPr lang="el-GR" sz="1400" b="0" strike="noStrike" spc="69" dirty="0">
                <a:latin typeface="Arial"/>
              </a:rPr>
              <a:t>και </a:t>
            </a:r>
            <a:r>
              <a:rPr lang="el-GR" sz="1400" b="0" strike="noStrike" spc="72" dirty="0">
                <a:latin typeface="Arial"/>
              </a:rPr>
              <a:t>τον </a:t>
            </a:r>
            <a:r>
              <a:rPr lang="el-GR" sz="1400" b="0" strike="noStrike" spc="52" dirty="0">
                <a:latin typeface="Arial"/>
              </a:rPr>
              <a:t>μετασχηματισμό </a:t>
            </a:r>
            <a:r>
              <a:rPr lang="el-GR" sz="1400" b="0" strike="noStrike" spc="77" dirty="0">
                <a:latin typeface="Arial"/>
              </a:rPr>
              <a:t>του </a:t>
            </a:r>
            <a:r>
              <a:rPr lang="el-GR" sz="1400" b="0" strike="noStrike" spc="49" dirty="0">
                <a:latin typeface="Arial"/>
              </a:rPr>
              <a:t>ενεργειακού  συστήματος </a:t>
            </a:r>
            <a:r>
              <a:rPr lang="el-GR" sz="1400" b="0" strike="noStrike" spc="58" dirty="0">
                <a:latin typeface="Arial"/>
              </a:rPr>
              <a:t>της </a:t>
            </a:r>
            <a:r>
              <a:rPr lang="el-GR" sz="1400" b="0" strike="noStrike" spc="12" dirty="0">
                <a:latin typeface="Arial"/>
              </a:rPr>
              <a:t>Ευρωπαϊκής</a:t>
            </a:r>
            <a:r>
              <a:rPr lang="el-GR" sz="1400" b="0" strike="noStrike" spc="-205" dirty="0">
                <a:latin typeface="Arial"/>
              </a:rPr>
              <a:t> </a:t>
            </a:r>
            <a:r>
              <a:rPr lang="el-GR" sz="1400" b="0" strike="noStrike" spc="-26" dirty="0">
                <a:latin typeface="Arial"/>
              </a:rPr>
              <a:t>Ένωσης</a:t>
            </a:r>
            <a:endParaRPr lang="el-GR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51"/>
              </a:spcBef>
            </a:pPr>
            <a:endParaRPr lang="el-GR" sz="1400" b="0" strike="noStrike" spc="-1" dirty="0">
              <a:latin typeface="Arial"/>
            </a:endParaRPr>
          </a:p>
          <a:p>
            <a:pPr marL="348480" indent="-336240">
              <a:lnSpc>
                <a:spcPct val="116000"/>
              </a:lnSpc>
              <a:buClr>
                <a:srgbClr val="000000"/>
              </a:buClr>
              <a:buFont typeface="Arial"/>
              <a:buChar char="●"/>
            </a:pPr>
            <a:r>
              <a:rPr lang="el-GR" sz="1400" b="0" strike="noStrike" spc="38" dirty="0">
                <a:latin typeface="Arial"/>
              </a:rPr>
              <a:t>Ενθαρρύνει </a:t>
            </a:r>
            <a:r>
              <a:rPr lang="el-GR" sz="1400" b="0" strike="noStrike" spc="29" dirty="0">
                <a:latin typeface="Arial"/>
              </a:rPr>
              <a:t>επίσης </a:t>
            </a:r>
            <a:r>
              <a:rPr lang="el-GR" sz="1400" b="1" strike="noStrike" spc="83" dirty="0">
                <a:latin typeface="Arial"/>
              </a:rPr>
              <a:t>τις </a:t>
            </a:r>
            <a:r>
              <a:rPr lang="el-GR" sz="1400" b="1" strike="noStrike" spc="49" dirty="0">
                <a:latin typeface="Arial"/>
              </a:rPr>
              <a:t>επενδύσεις </a:t>
            </a:r>
            <a:r>
              <a:rPr lang="el-GR" sz="1400" b="1" strike="noStrike" spc="29" dirty="0">
                <a:latin typeface="Arial"/>
              </a:rPr>
              <a:t>σε πράσινες </a:t>
            </a:r>
            <a:r>
              <a:rPr lang="el-GR" sz="1400" b="1" strike="noStrike" spc="49" dirty="0">
                <a:latin typeface="Arial"/>
              </a:rPr>
              <a:t>τεχνολογίες</a:t>
            </a:r>
            <a:r>
              <a:rPr lang="el-GR" sz="1400" b="0" strike="noStrike" spc="49" dirty="0">
                <a:latin typeface="Arial"/>
              </a:rPr>
              <a:t>, </a:t>
            </a:r>
            <a:r>
              <a:rPr lang="el-GR" sz="1400" b="0" strike="noStrike" spc="111" dirty="0">
                <a:latin typeface="Arial"/>
              </a:rPr>
              <a:t>οι  </a:t>
            </a:r>
            <a:r>
              <a:rPr lang="el-GR" sz="1400" b="0" strike="noStrike" spc="43" dirty="0">
                <a:latin typeface="Arial"/>
              </a:rPr>
              <a:t>οποίες</a:t>
            </a:r>
            <a:r>
              <a:rPr lang="el-GR" sz="1400" b="0" strike="noStrike" spc="-32" dirty="0">
                <a:latin typeface="Arial"/>
              </a:rPr>
              <a:t> </a:t>
            </a:r>
            <a:r>
              <a:rPr lang="el-GR" sz="1400" b="0" strike="noStrike" spc="43" dirty="0">
                <a:latin typeface="Arial"/>
              </a:rPr>
              <a:t>θα</a:t>
            </a:r>
            <a:r>
              <a:rPr lang="el-GR" sz="1400" b="0" strike="noStrike" spc="-26" dirty="0">
                <a:latin typeface="Arial"/>
              </a:rPr>
              <a:t> </a:t>
            </a:r>
            <a:r>
              <a:rPr lang="el-GR" sz="1400" b="0" strike="noStrike" spc="49" dirty="0">
                <a:latin typeface="Arial"/>
              </a:rPr>
              <a:t>συμβάλουν</a:t>
            </a:r>
            <a:r>
              <a:rPr lang="el-GR" sz="1400" b="0" strike="noStrike" spc="-32" dirty="0">
                <a:latin typeface="Arial"/>
              </a:rPr>
              <a:t> </a:t>
            </a:r>
            <a:r>
              <a:rPr lang="el-GR" sz="1400" b="0" strike="noStrike" spc="52" dirty="0">
                <a:latin typeface="Arial"/>
              </a:rPr>
              <a:t>στη</a:t>
            </a:r>
            <a:r>
              <a:rPr lang="el-GR" sz="1400" b="0" strike="noStrike" spc="-26" dirty="0">
                <a:latin typeface="Arial"/>
              </a:rPr>
              <a:t> </a:t>
            </a:r>
            <a:r>
              <a:rPr lang="el-GR" sz="1400" b="0" strike="noStrike" spc="69" dirty="0">
                <a:latin typeface="Arial"/>
              </a:rPr>
              <a:t>δημιουργία</a:t>
            </a:r>
            <a:r>
              <a:rPr lang="el-GR" sz="1400" b="0" strike="noStrike" spc="-26" dirty="0">
                <a:latin typeface="Arial"/>
              </a:rPr>
              <a:t> </a:t>
            </a:r>
            <a:r>
              <a:rPr lang="el-GR" sz="1400" b="0" strike="noStrike" spc="18" dirty="0">
                <a:latin typeface="Arial"/>
              </a:rPr>
              <a:t>θέσεων</a:t>
            </a:r>
            <a:r>
              <a:rPr lang="el-GR" sz="1400" b="0" strike="noStrike" spc="-32" dirty="0">
                <a:latin typeface="Arial"/>
              </a:rPr>
              <a:t> </a:t>
            </a:r>
            <a:r>
              <a:rPr lang="el-GR" sz="1400" b="0" strike="noStrike" spc="24" dirty="0">
                <a:latin typeface="Arial"/>
              </a:rPr>
              <a:t>απασχόλησης</a:t>
            </a:r>
            <a:r>
              <a:rPr lang="el-GR" sz="1400" b="0" strike="noStrike" spc="-26" dirty="0">
                <a:latin typeface="Arial"/>
              </a:rPr>
              <a:t> </a:t>
            </a:r>
            <a:r>
              <a:rPr lang="el-GR" sz="1400" b="0" strike="noStrike" spc="69" dirty="0">
                <a:latin typeface="Arial"/>
              </a:rPr>
              <a:t>και</a:t>
            </a:r>
            <a:r>
              <a:rPr lang="el-GR" sz="1400" b="0" strike="noStrike" spc="-26" dirty="0">
                <a:latin typeface="Arial"/>
              </a:rPr>
              <a:t> </a:t>
            </a:r>
            <a:r>
              <a:rPr lang="el-GR" sz="1400" b="0" strike="noStrike" spc="38" dirty="0">
                <a:latin typeface="Arial"/>
              </a:rPr>
              <a:t>θα  </a:t>
            </a:r>
            <a:r>
              <a:rPr lang="el-GR" sz="1400" b="0" strike="noStrike" spc="49" dirty="0">
                <a:latin typeface="Arial"/>
              </a:rPr>
              <a:t>ενισχύσουν </a:t>
            </a:r>
            <a:r>
              <a:rPr lang="el-GR" sz="1400" b="0" strike="noStrike" spc="72" dirty="0">
                <a:latin typeface="Arial"/>
              </a:rPr>
              <a:t>την </a:t>
            </a:r>
            <a:r>
              <a:rPr lang="el-GR" sz="1400" b="0" strike="noStrike" spc="38" dirty="0">
                <a:latin typeface="Arial"/>
              </a:rPr>
              <a:t>ευρωπαϊκή</a:t>
            </a:r>
            <a:r>
              <a:rPr lang="el-GR" sz="1400" b="0" strike="noStrike" spc="-222" dirty="0">
                <a:latin typeface="Arial"/>
              </a:rPr>
              <a:t> </a:t>
            </a:r>
            <a:r>
              <a:rPr lang="el-GR" sz="1400" b="0" strike="noStrike" spc="63" dirty="0">
                <a:latin typeface="Arial"/>
              </a:rPr>
              <a:t>ανταγωνιστικότητα</a:t>
            </a:r>
            <a:endParaRPr lang="el-GR" sz="1400" b="0" strike="noStrike" spc="-1" dirty="0">
              <a:latin typeface="Arial"/>
            </a:endParaRPr>
          </a:p>
        </p:txBody>
      </p:sp>
      <p:sp>
        <p:nvSpPr>
          <p:cNvPr id="307" name="TextShape 2"/>
          <p:cNvSpPr txBox="1"/>
          <p:nvPr/>
        </p:nvSpPr>
        <p:spPr>
          <a:xfrm>
            <a:off x="384840" y="610560"/>
            <a:ext cx="6279120" cy="871560"/>
          </a:xfrm>
          <a:prstGeom prst="rect">
            <a:avLst/>
          </a:prstGeom>
          <a:noFill/>
          <a:ln>
            <a:noFill/>
          </a:ln>
        </p:spPr>
        <p:txBody>
          <a:bodyPr lIns="0" tIns="12600" rIns="0" bIns="0">
            <a:spAutoFit/>
          </a:bodyPr>
          <a:lstStyle/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lang="el-GR" sz="1800" b="0" strike="noStrike" spc="89">
                <a:solidFill>
                  <a:srgbClr val="0097A7"/>
                </a:solidFill>
                <a:latin typeface="Arial"/>
              </a:rPr>
              <a:t>Πλαίσιο</a:t>
            </a:r>
            <a:r>
              <a:rPr lang="el-GR" sz="1800" b="0" strike="noStrike" spc="-35">
                <a:solidFill>
                  <a:srgbClr val="0097A7"/>
                </a:solidFill>
                <a:latin typeface="Arial"/>
              </a:rPr>
              <a:t> </a:t>
            </a:r>
            <a:r>
              <a:rPr lang="el-GR" sz="1800" b="0" strike="noStrike" spc="89">
                <a:solidFill>
                  <a:srgbClr val="0097A7"/>
                </a:solidFill>
                <a:latin typeface="Arial"/>
              </a:rPr>
              <a:t>για</a:t>
            </a:r>
            <a:r>
              <a:rPr lang="el-GR" sz="1800" b="0" strike="noStrike" spc="-32">
                <a:solidFill>
                  <a:srgbClr val="0097A7"/>
                </a:solidFill>
                <a:latin typeface="Arial"/>
              </a:rPr>
              <a:t> </a:t>
            </a:r>
            <a:r>
              <a:rPr lang="el-GR" sz="1800" b="0" strike="noStrike" spc="109">
                <a:solidFill>
                  <a:srgbClr val="0097A7"/>
                </a:solidFill>
                <a:latin typeface="Arial"/>
              </a:rPr>
              <a:t>το</a:t>
            </a:r>
            <a:r>
              <a:rPr lang="el-GR" sz="1800" b="0" strike="noStrike" spc="-32">
                <a:solidFill>
                  <a:srgbClr val="0097A7"/>
                </a:solidFill>
                <a:latin typeface="Arial"/>
              </a:rPr>
              <a:t> </a:t>
            </a:r>
            <a:r>
              <a:rPr lang="el-GR" sz="1800" b="0" strike="noStrike" spc="77">
                <a:solidFill>
                  <a:srgbClr val="0097A7"/>
                </a:solidFill>
                <a:latin typeface="Arial"/>
              </a:rPr>
              <a:t>κλίμα</a:t>
            </a:r>
            <a:r>
              <a:rPr lang="el-GR" sz="1800" b="0" strike="noStrike" spc="-35">
                <a:solidFill>
                  <a:srgbClr val="0097A7"/>
                </a:solidFill>
                <a:latin typeface="Arial"/>
              </a:rPr>
              <a:t> </a:t>
            </a:r>
            <a:r>
              <a:rPr lang="el-GR" sz="1800" b="0" strike="noStrike" spc="94">
                <a:solidFill>
                  <a:srgbClr val="0097A7"/>
                </a:solidFill>
                <a:latin typeface="Arial"/>
              </a:rPr>
              <a:t>και</a:t>
            </a:r>
            <a:r>
              <a:rPr lang="el-GR" sz="1800" b="0" strike="noStrike" spc="-32">
                <a:solidFill>
                  <a:srgbClr val="0097A7"/>
                </a:solidFill>
                <a:latin typeface="Arial"/>
              </a:rPr>
              <a:t> </a:t>
            </a:r>
            <a:r>
              <a:rPr lang="el-GR" sz="1800" b="0" strike="noStrike" spc="97">
                <a:solidFill>
                  <a:srgbClr val="0097A7"/>
                </a:solidFill>
                <a:latin typeface="Arial"/>
              </a:rPr>
              <a:t>την</a:t>
            </a:r>
            <a:r>
              <a:rPr lang="el-GR" sz="1800" b="0" strike="noStrike" spc="-32">
                <a:solidFill>
                  <a:srgbClr val="0097A7"/>
                </a:solidFill>
                <a:latin typeface="Arial"/>
              </a:rPr>
              <a:t> </a:t>
            </a:r>
            <a:r>
              <a:rPr lang="el-GR" sz="1800" b="0" strike="noStrike" spc="63">
                <a:solidFill>
                  <a:srgbClr val="0097A7"/>
                </a:solidFill>
                <a:latin typeface="Arial"/>
              </a:rPr>
              <a:t>ενέργεια</a:t>
            </a:r>
            <a:r>
              <a:rPr lang="el-GR" sz="1800" b="0" strike="noStrike" spc="-32">
                <a:solidFill>
                  <a:srgbClr val="0097A7"/>
                </a:solidFill>
                <a:latin typeface="Arial"/>
              </a:rPr>
              <a:t> </a:t>
            </a:r>
            <a:r>
              <a:rPr lang="el-GR" sz="1800" b="0" strike="noStrike" spc="58">
                <a:solidFill>
                  <a:srgbClr val="0097A7"/>
                </a:solidFill>
                <a:latin typeface="Arial"/>
              </a:rPr>
              <a:t>με</a:t>
            </a:r>
            <a:r>
              <a:rPr lang="el-GR" sz="1800" b="0" strike="noStrike" spc="-35">
                <a:solidFill>
                  <a:srgbClr val="0097A7"/>
                </a:solidFill>
                <a:latin typeface="Arial"/>
              </a:rPr>
              <a:t> </a:t>
            </a:r>
            <a:r>
              <a:rPr lang="el-GR" sz="1800" b="0" strike="noStrike" spc="94">
                <a:solidFill>
                  <a:srgbClr val="0097A7"/>
                </a:solidFill>
                <a:latin typeface="Arial"/>
              </a:rPr>
              <a:t>ορίζοντα</a:t>
            </a:r>
            <a:r>
              <a:rPr lang="el-GR" sz="1800" b="0" strike="noStrike" spc="-32">
                <a:solidFill>
                  <a:srgbClr val="0097A7"/>
                </a:solidFill>
                <a:latin typeface="Arial"/>
              </a:rPr>
              <a:t> </a:t>
            </a:r>
            <a:r>
              <a:rPr lang="el-GR" sz="1800" b="0" strike="noStrike" spc="109">
                <a:solidFill>
                  <a:srgbClr val="0097A7"/>
                </a:solidFill>
                <a:latin typeface="Arial"/>
              </a:rPr>
              <a:t>το</a:t>
            </a:r>
            <a:r>
              <a:rPr lang="el-GR" sz="1800" b="0" strike="noStrike" spc="-32">
                <a:solidFill>
                  <a:srgbClr val="0097A7"/>
                </a:solidFill>
                <a:latin typeface="Arial"/>
              </a:rPr>
              <a:t> </a:t>
            </a:r>
            <a:r>
              <a:rPr lang="el-GR" sz="1800" b="0" strike="noStrike" spc="18">
                <a:solidFill>
                  <a:srgbClr val="0097A7"/>
                </a:solidFill>
                <a:latin typeface="Arial"/>
              </a:rPr>
              <a:t>2030</a:t>
            </a:r>
            <a:endParaRPr lang="el-GR" sz="1800" b="0" strike="noStrike" spc="-1">
              <a:latin typeface="Calibri"/>
            </a:endParaRPr>
          </a:p>
        </p:txBody>
      </p:sp>
      <p:pic>
        <p:nvPicPr>
          <p:cNvPr id="4" name="Picture 4"/>
          <p:cNvPicPr/>
          <p:nvPr/>
        </p:nvPicPr>
        <p:blipFill>
          <a:blip r:embed="rId2" cstate="print"/>
          <a:stretch/>
        </p:blipFill>
        <p:spPr>
          <a:xfrm>
            <a:off x="7286644" y="4214824"/>
            <a:ext cx="1698006" cy="653488"/>
          </a:xfrm>
          <a:prstGeom prst="rect">
            <a:avLst/>
          </a:prstGeom>
          <a:ln>
            <a:noFill/>
          </a:ln>
        </p:spPr>
      </p:pic>
      <p:pic>
        <p:nvPicPr>
          <p:cNvPr id="5" name="Shape 334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8286776" y="285734"/>
            <a:ext cx="714380" cy="6321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CustomShape 1"/>
          <p:cNvSpPr/>
          <p:nvPr/>
        </p:nvSpPr>
        <p:spPr>
          <a:xfrm>
            <a:off x="454680" y="928676"/>
            <a:ext cx="8109360" cy="367881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>
            <a:spAutoFit/>
          </a:bodyPr>
          <a:lstStyle/>
          <a:p>
            <a:pPr marL="12600">
              <a:lnSpc>
                <a:spcPct val="151000"/>
              </a:lnSpc>
              <a:spcBef>
                <a:spcPts val="99"/>
              </a:spcBef>
            </a:pPr>
            <a:r>
              <a:rPr lang="el-GR" sz="1400" b="0" strike="noStrike" spc="18" dirty="0">
                <a:latin typeface="Arial"/>
              </a:rPr>
              <a:t>H</a:t>
            </a:r>
            <a:r>
              <a:rPr lang="el-GR" sz="1400" b="0" strike="noStrike" spc="-32" dirty="0">
                <a:latin typeface="Arial"/>
              </a:rPr>
              <a:t> </a:t>
            </a:r>
            <a:r>
              <a:rPr lang="el-GR" sz="1400" b="0" strike="noStrike" spc="-160" dirty="0">
                <a:latin typeface="Arial"/>
              </a:rPr>
              <a:t>EE</a:t>
            </a:r>
            <a:r>
              <a:rPr lang="el-GR" sz="1400" b="0" strike="noStrike" spc="-32" dirty="0">
                <a:latin typeface="Arial"/>
              </a:rPr>
              <a:t> </a:t>
            </a:r>
            <a:r>
              <a:rPr lang="el-GR" sz="1400" b="0" strike="noStrike" spc="63" dirty="0">
                <a:latin typeface="Arial"/>
              </a:rPr>
              <a:t>έχει</a:t>
            </a:r>
            <a:r>
              <a:rPr lang="el-GR" sz="1400" b="0" strike="noStrike" spc="-32" dirty="0">
                <a:latin typeface="Arial"/>
              </a:rPr>
              <a:t> </a:t>
            </a:r>
            <a:r>
              <a:rPr lang="el-GR" sz="1400" b="0" strike="noStrike" spc="49" dirty="0">
                <a:latin typeface="Arial"/>
              </a:rPr>
              <a:t>θέσει</a:t>
            </a:r>
            <a:r>
              <a:rPr lang="el-GR" sz="1400" b="0" strike="noStrike" spc="-26" dirty="0">
                <a:latin typeface="Arial"/>
              </a:rPr>
              <a:t> </a:t>
            </a:r>
            <a:r>
              <a:rPr lang="el-GR" sz="1400" b="0" strike="noStrike" spc="43" dirty="0">
                <a:latin typeface="Arial"/>
              </a:rPr>
              <a:t>ένα</a:t>
            </a:r>
            <a:r>
              <a:rPr lang="el-GR" sz="1400" b="0" strike="noStrike" spc="-32" dirty="0">
                <a:latin typeface="Arial"/>
              </a:rPr>
              <a:t> </a:t>
            </a:r>
            <a:r>
              <a:rPr lang="el-GR" sz="1400" b="0" strike="noStrike" spc="52" dirty="0">
                <a:latin typeface="Arial"/>
              </a:rPr>
              <a:t>πλαίσιο</a:t>
            </a:r>
            <a:r>
              <a:rPr lang="el-GR" sz="1400" b="0" strike="noStrike" spc="-32" dirty="0">
                <a:latin typeface="Arial"/>
              </a:rPr>
              <a:t> </a:t>
            </a:r>
            <a:r>
              <a:rPr lang="el-GR" sz="1400" b="0" strike="noStrike" spc="49" dirty="0">
                <a:latin typeface="Arial"/>
              </a:rPr>
              <a:t>πολιτικής,</a:t>
            </a:r>
            <a:r>
              <a:rPr lang="el-GR" sz="1400" b="0" strike="noStrike" spc="-26" dirty="0">
                <a:latin typeface="Arial"/>
              </a:rPr>
              <a:t> </a:t>
            </a:r>
            <a:r>
              <a:rPr lang="el-GR" sz="1400" b="0" strike="noStrike" spc="52" dirty="0">
                <a:latin typeface="Arial"/>
              </a:rPr>
              <a:t>στρατηγικής</a:t>
            </a:r>
            <a:r>
              <a:rPr lang="el-GR" sz="1400" b="0" strike="noStrike" spc="-32" dirty="0">
                <a:latin typeface="Arial"/>
              </a:rPr>
              <a:t> </a:t>
            </a:r>
            <a:r>
              <a:rPr lang="el-GR" sz="1400" b="0" strike="noStrike" spc="69" dirty="0">
                <a:latin typeface="Arial"/>
              </a:rPr>
              <a:t>και</a:t>
            </a:r>
            <a:r>
              <a:rPr lang="el-GR" sz="1400" b="0" strike="noStrike" spc="-32" dirty="0">
                <a:latin typeface="Arial"/>
              </a:rPr>
              <a:t> </a:t>
            </a:r>
            <a:r>
              <a:rPr lang="el-GR" sz="1400" b="0" strike="noStrike" spc="49" dirty="0">
                <a:latin typeface="Arial"/>
              </a:rPr>
              <a:t>νομοθεσίας</a:t>
            </a:r>
            <a:r>
              <a:rPr lang="el-GR" sz="1400" b="0" strike="noStrike" spc="-26" dirty="0">
                <a:latin typeface="Arial"/>
              </a:rPr>
              <a:t> </a:t>
            </a:r>
            <a:r>
              <a:rPr lang="el-GR" sz="1400" b="0" strike="noStrike" spc="49" dirty="0">
                <a:latin typeface="Arial"/>
              </a:rPr>
              <a:t>σχετικά</a:t>
            </a:r>
            <a:r>
              <a:rPr lang="el-GR" sz="1400" b="0" strike="noStrike" spc="-32" dirty="0">
                <a:latin typeface="Arial"/>
              </a:rPr>
              <a:t> </a:t>
            </a:r>
            <a:r>
              <a:rPr lang="el-GR" sz="1400" b="0" strike="noStrike" spc="43" dirty="0">
                <a:latin typeface="Arial"/>
              </a:rPr>
              <a:t>με</a:t>
            </a:r>
            <a:r>
              <a:rPr lang="el-GR" sz="1400" b="0" strike="noStrike" spc="-32" dirty="0">
                <a:latin typeface="Arial"/>
              </a:rPr>
              <a:t> </a:t>
            </a:r>
            <a:r>
              <a:rPr lang="el-GR" sz="1400" b="0" strike="noStrike" spc="58" dirty="0">
                <a:latin typeface="Arial"/>
              </a:rPr>
              <a:t>τους  </a:t>
            </a:r>
            <a:r>
              <a:rPr lang="el-GR" sz="1400" b="0" strike="noStrike" spc="49" dirty="0">
                <a:latin typeface="Arial"/>
              </a:rPr>
              <a:t>περιβαλλοντικούς,</a:t>
            </a:r>
            <a:r>
              <a:rPr lang="el-GR" sz="1400" b="0" strike="noStrike" spc="-32" dirty="0">
                <a:latin typeface="Arial"/>
              </a:rPr>
              <a:t> </a:t>
            </a:r>
            <a:r>
              <a:rPr lang="el-GR" sz="1400" b="0" strike="noStrike" spc="43" dirty="0">
                <a:latin typeface="Arial"/>
              </a:rPr>
              <a:t>ενεργειακούς</a:t>
            </a:r>
            <a:r>
              <a:rPr lang="el-GR" sz="1400" b="0" strike="noStrike" spc="-32" dirty="0">
                <a:latin typeface="Arial"/>
              </a:rPr>
              <a:t> </a:t>
            </a:r>
            <a:r>
              <a:rPr lang="el-GR" sz="1400" b="0" strike="noStrike" spc="69" dirty="0">
                <a:latin typeface="Arial"/>
              </a:rPr>
              <a:t>και</a:t>
            </a:r>
            <a:r>
              <a:rPr lang="el-GR" sz="1400" b="0" strike="noStrike" spc="-32" dirty="0">
                <a:latin typeface="Arial"/>
              </a:rPr>
              <a:t> </a:t>
            </a:r>
            <a:r>
              <a:rPr lang="el-GR" sz="1400" b="0" strike="noStrike" spc="63" dirty="0">
                <a:latin typeface="Arial"/>
              </a:rPr>
              <a:t>κλιματικούς</a:t>
            </a:r>
            <a:r>
              <a:rPr lang="el-GR" sz="1400" b="0" strike="noStrike" spc="-32" dirty="0">
                <a:latin typeface="Arial"/>
              </a:rPr>
              <a:t> </a:t>
            </a:r>
            <a:r>
              <a:rPr lang="el-GR" sz="1400" b="0" strike="noStrike" spc="43" dirty="0">
                <a:latin typeface="Arial"/>
              </a:rPr>
              <a:t>στόχους</a:t>
            </a:r>
            <a:r>
              <a:rPr lang="el-GR" sz="1400" b="0" strike="noStrike" spc="-26" dirty="0">
                <a:latin typeface="Arial"/>
              </a:rPr>
              <a:t> </a:t>
            </a:r>
            <a:r>
              <a:rPr lang="el-GR" sz="1400" b="0" strike="noStrike" spc="69" dirty="0">
                <a:latin typeface="Arial"/>
              </a:rPr>
              <a:t>για</a:t>
            </a:r>
            <a:r>
              <a:rPr lang="el-GR" sz="1400" b="0" strike="noStrike" spc="-32" dirty="0">
                <a:latin typeface="Arial"/>
              </a:rPr>
              <a:t> </a:t>
            </a:r>
            <a:r>
              <a:rPr lang="el-GR" sz="1400" b="0" strike="noStrike" spc="83" dirty="0">
                <a:latin typeface="Arial"/>
              </a:rPr>
              <a:t>το</a:t>
            </a:r>
            <a:r>
              <a:rPr lang="el-GR" sz="1400" b="0" strike="noStrike" spc="-32" dirty="0">
                <a:latin typeface="Arial"/>
              </a:rPr>
              <a:t> </a:t>
            </a:r>
            <a:r>
              <a:rPr lang="el-GR" sz="1400" b="0" strike="noStrike" spc="4" dirty="0">
                <a:latin typeface="Arial"/>
              </a:rPr>
              <a:t>2050</a:t>
            </a:r>
            <a:r>
              <a:rPr lang="el-GR" sz="1400" b="0" strike="noStrike" spc="4" dirty="0" smtClean="0">
                <a:latin typeface="Arial"/>
              </a:rPr>
              <a:t>. </a:t>
            </a:r>
            <a:r>
              <a:rPr lang="el-GR" sz="1400" spc="29" dirty="0" smtClean="0"/>
              <a:t>Για την Ευρωπαϊκή Ένωση νέος στόχος μέσα από την </a:t>
            </a:r>
            <a:r>
              <a:rPr lang="el-GR" sz="1400" b="1" spc="29" dirty="0" smtClean="0"/>
              <a:t>Πράσινη Συμφωνία </a:t>
            </a:r>
            <a:r>
              <a:rPr lang="en-US" sz="1400" spc="29" dirty="0" smtClean="0"/>
              <a:t>(Green Deal) </a:t>
            </a:r>
            <a:r>
              <a:rPr lang="el-GR" sz="1400" spc="29" dirty="0" smtClean="0"/>
              <a:t>είναι η μετατροπή της Ευρώπης σε μια ήπειρο </a:t>
            </a:r>
            <a:r>
              <a:rPr lang="el-GR" sz="1400" spc="29" dirty="0" err="1" smtClean="0"/>
              <a:t>απεξαρτημένη</a:t>
            </a:r>
            <a:r>
              <a:rPr lang="el-GR" sz="1400" spc="29" dirty="0" smtClean="0"/>
              <a:t> από τα ορυκτά καύσιμα (πετρέλαιο, φυσικό αέριο, κάρβουνο, λιγνίτη), μια «κλιματικά ουδέτερη Ευρώπη» (δηλαδή δεν θα συμβάλει στην αλλαγή του κλίματος)</a:t>
            </a:r>
            <a:endParaRPr lang="el-GR" sz="1400" b="0" strike="noStrike" spc="-1" dirty="0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1236"/>
              </a:spcBef>
            </a:pPr>
            <a:r>
              <a:rPr lang="el-GR" sz="1400" spc="38" dirty="0" smtClean="0">
                <a:latin typeface="Arial"/>
              </a:rPr>
              <a:t>Γ</a:t>
            </a:r>
            <a:r>
              <a:rPr lang="el-GR" sz="1400" b="0" strike="noStrike" spc="69" dirty="0" smtClean="0">
                <a:latin typeface="Arial"/>
              </a:rPr>
              <a:t>ια</a:t>
            </a:r>
            <a:r>
              <a:rPr lang="el-GR" sz="1400" b="0" strike="noStrike" spc="-32" dirty="0" smtClean="0">
                <a:latin typeface="Arial"/>
              </a:rPr>
              <a:t> </a:t>
            </a:r>
            <a:r>
              <a:rPr lang="el-GR" sz="1400" b="0" strike="noStrike" spc="72" dirty="0">
                <a:latin typeface="Arial"/>
              </a:rPr>
              <a:t>την</a:t>
            </a:r>
            <a:r>
              <a:rPr lang="el-GR" sz="1400" b="0" strike="noStrike" spc="-32" dirty="0">
                <a:latin typeface="Arial"/>
              </a:rPr>
              <a:t> </a:t>
            </a:r>
            <a:r>
              <a:rPr lang="el-GR" sz="1400" b="0" strike="noStrike" spc="4" dirty="0">
                <a:latin typeface="Arial"/>
              </a:rPr>
              <a:t>Ελλάδα</a:t>
            </a:r>
            <a:r>
              <a:rPr lang="el-GR" sz="1400" b="0" strike="noStrike" spc="-32" dirty="0">
                <a:latin typeface="Arial"/>
              </a:rPr>
              <a:t> </a:t>
            </a:r>
            <a:r>
              <a:rPr lang="el-GR" sz="1400" b="0" strike="noStrike" spc="111" dirty="0">
                <a:latin typeface="Arial"/>
              </a:rPr>
              <a:t>οι</a:t>
            </a:r>
            <a:r>
              <a:rPr lang="el-GR" sz="1400" b="0" strike="noStrike" spc="-32" dirty="0">
                <a:latin typeface="Arial"/>
              </a:rPr>
              <a:t> </a:t>
            </a:r>
            <a:r>
              <a:rPr lang="el-GR" sz="1400" b="0" strike="noStrike" spc="63" dirty="0">
                <a:latin typeface="Arial"/>
              </a:rPr>
              <a:t>στόχοι</a:t>
            </a:r>
            <a:r>
              <a:rPr lang="el-GR" sz="1400" b="0" strike="noStrike" spc="-32" dirty="0">
                <a:latin typeface="Arial"/>
              </a:rPr>
              <a:t> </a:t>
            </a:r>
            <a:r>
              <a:rPr lang="el-GR" sz="1400" b="0" strike="noStrike" spc="-12" dirty="0">
                <a:latin typeface="Arial"/>
              </a:rPr>
              <a:t>ως</a:t>
            </a:r>
            <a:r>
              <a:rPr lang="el-GR" sz="1400" b="0" strike="noStrike" spc="-32" dirty="0">
                <a:latin typeface="Arial"/>
              </a:rPr>
              <a:t> </a:t>
            </a:r>
            <a:r>
              <a:rPr lang="el-GR" sz="1400" b="0" strike="noStrike" spc="83" dirty="0">
                <a:latin typeface="Arial"/>
              </a:rPr>
              <a:t>το</a:t>
            </a:r>
            <a:r>
              <a:rPr lang="el-GR" sz="1400" b="0" strike="noStrike" spc="-32" dirty="0">
                <a:latin typeface="Arial"/>
              </a:rPr>
              <a:t> </a:t>
            </a:r>
            <a:r>
              <a:rPr lang="el-GR" sz="1400" b="0" strike="noStrike" spc="12" dirty="0">
                <a:latin typeface="Arial"/>
              </a:rPr>
              <a:t>2050</a:t>
            </a:r>
            <a:r>
              <a:rPr lang="el-GR" sz="1400" b="0" strike="noStrike" spc="-32" dirty="0">
                <a:latin typeface="Arial"/>
              </a:rPr>
              <a:t> </a:t>
            </a:r>
            <a:r>
              <a:rPr lang="el-GR" sz="1400" b="0" strike="noStrike" spc="89" dirty="0">
                <a:latin typeface="Arial"/>
              </a:rPr>
              <a:t>είναι</a:t>
            </a:r>
            <a:r>
              <a:rPr lang="el-GR" sz="1400" b="0" strike="noStrike" spc="-32" dirty="0">
                <a:latin typeface="Arial"/>
              </a:rPr>
              <a:t> </a:t>
            </a:r>
            <a:r>
              <a:rPr lang="el-GR" sz="1400" b="0" strike="noStrike" spc="111" dirty="0">
                <a:latin typeface="Arial"/>
              </a:rPr>
              <a:t>οι</a:t>
            </a:r>
            <a:r>
              <a:rPr lang="el-GR" sz="1400" b="0" strike="noStrike" spc="-32" dirty="0">
                <a:latin typeface="Arial"/>
              </a:rPr>
              <a:t> </a:t>
            </a:r>
            <a:r>
              <a:rPr lang="el-GR" sz="1400" b="0" strike="noStrike" spc="18" dirty="0" smtClean="0">
                <a:latin typeface="Arial"/>
              </a:rPr>
              <a:t>εξής (θα αλλάξουν τώρα):</a:t>
            </a:r>
            <a:endParaRPr lang="el-GR" sz="1400" b="0" strike="noStrike" spc="-1" dirty="0">
              <a:latin typeface="Arial"/>
            </a:endParaRPr>
          </a:p>
          <a:p>
            <a:pPr marL="469800" indent="-336240">
              <a:lnSpc>
                <a:spcPct val="100000"/>
              </a:lnSpc>
              <a:spcBef>
                <a:spcPts val="870"/>
              </a:spcBef>
              <a:buClr>
                <a:srgbClr val="000000"/>
              </a:buClr>
              <a:buFont typeface="Arial"/>
              <a:buChar char="●"/>
            </a:pPr>
            <a:r>
              <a:rPr lang="el-GR" sz="1400" b="1" strike="noStrike" spc="29" dirty="0">
                <a:latin typeface="Arial"/>
              </a:rPr>
              <a:t>Εξοικονόμηση</a:t>
            </a:r>
            <a:r>
              <a:rPr lang="el-GR" sz="1400" b="1" strike="noStrike" spc="-32" dirty="0">
                <a:latin typeface="Arial"/>
              </a:rPr>
              <a:t> </a:t>
            </a:r>
            <a:r>
              <a:rPr lang="el-GR" sz="1400" b="1" strike="noStrike" spc="63" dirty="0">
                <a:latin typeface="Arial"/>
              </a:rPr>
              <a:t>ενέργειας</a:t>
            </a:r>
            <a:r>
              <a:rPr lang="el-GR" sz="1400" b="1" strike="noStrike" spc="-35" dirty="0">
                <a:latin typeface="Arial"/>
              </a:rPr>
              <a:t> </a:t>
            </a:r>
            <a:r>
              <a:rPr lang="el-GR" sz="1400" b="0" strike="noStrike" spc="9" dirty="0">
                <a:latin typeface="Arial"/>
              </a:rPr>
              <a:t>σε</a:t>
            </a:r>
            <a:r>
              <a:rPr lang="el-GR" sz="1400" b="0" strike="noStrike" spc="-32" dirty="0">
                <a:latin typeface="Arial"/>
              </a:rPr>
              <a:t> </a:t>
            </a:r>
            <a:r>
              <a:rPr lang="el-GR" sz="1400" b="0" strike="noStrike" spc="29" dirty="0">
                <a:latin typeface="Arial"/>
              </a:rPr>
              <a:t>ποσοστό</a:t>
            </a:r>
            <a:r>
              <a:rPr lang="el-GR" sz="1400" b="0" strike="noStrike" spc="-32" dirty="0">
                <a:latin typeface="Arial"/>
              </a:rPr>
              <a:t> </a:t>
            </a:r>
            <a:r>
              <a:rPr lang="el-GR" sz="1400" b="0" strike="noStrike" spc="-21" dirty="0">
                <a:latin typeface="Arial"/>
              </a:rPr>
              <a:t>20%</a:t>
            </a:r>
            <a:r>
              <a:rPr lang="el-GR" sz="1400" b="0" strike="noStrike" spc="-32" dirty="0">
                <a:latin typeface="Arial"/>
              </a:rPr>
              <a:t> </a:t>
            </a:r>
            <a:r>
              <a:rPr lang="el-GR" sz="1400" b="0" strike="noStrike" spc="58" dirty="0">
                <a:latin typeface="Arial"/>
              </a:rPr>
              <a:t>μέχρι</a:t>
            </a:r>
            <a:r>
              <a:rPr lang="el-GR" sz="1400" b="0" strike="noStrike" spc="-26" dirty="0">
                <a:latin typeface="Arial"/>
              </a:rPr>
              <a:t> </a:t>
            </a:r>
            <a:r>
              <a:rPr lang="el-GR" sz="1400" b="0" strike="noStrike" spc="83" dirty="0">
                <a:latin typeface="Arial"/>
              </a:rPr>
              <a:t>το</a:t>
            </a:r>
            <a:r>
              <a:rPr lang="el-GR" sz="1400" b="0" strike="noStrike" spc="-32" dirty="0">
                <a:latin typeface="Arial"/>
              </a:rPr>
              <a:t> </a:t>
            </a:r>
            <a:r>
              <a:rPr lang="el-GR" sz="1400" b="0" strike="noStrike" spc="12" dirty="0">
                <a:latin typeface="Arial"/>
              </a:rPr>
              <a:t>2030</a:t>
            </a:r>
            <a:r>
              <a:rPr lang="el-GR" sz="1400" b="0" strike="noStrike" spc="-32" dirty="0">
                <a:latin typeface="Arial"/>
              </a:rPr>
              <a:t> </a:t>
            </a:r>
            <a:r>
              <a:rPr lang="el-GR" sz="1400" b="0" strike="noStrike" spc="69" dirty="0">
                <a:latin typeface="Arial"/>
              </a:rPr>
              <a:t>και</a:t>
            </a:r>
            <a:r>
              <a:rPr lang="el-GR" sz="1400" b="0" strike="noStrike" spc="-32" dirty="0">
                <a:latin typeface="Arial"/>
              </a:rPr>
              <a:t> </a:t>
            </a:r>
            <a:r>
              <a:rPr lang="el-GR" sz="1400" b="0" strike="noStrike" spc="-21" dirty="0">
                <a:latin typeface="Arial"/>
              </a:rPr>
              <a:t>50%</a:t>
            </a:r>
            <a:r>
              <a:rPr lang="el-GR" sz="1400" b="0" strike="noStrike" spc="-32" dirty="0">
                <a:latin typeface="Arial"/>
              </a:rPr>
              <a:t> </a:t>
            </a:r>
            <a:r>
              <a:rPr lang="el-GR" sz="1400" b="0" strike="noStrike" spc="58" dirty="0">
                <a:latin typeface="Arial"/>
              </a:rPr>
              <a:t>μέχρι</a:t>
            </a:r>
            <a:r>
              <a:rPr lang="el-GR" sz="1400" b="0" strike="noStrike" spc="-26" dirty="0">
                <a:latin typeface="Arial"/>
              </a:rPr>
              <a:t> </a:t>
            </a:r>
            <a:r>
              <a:rPr lang="el-GR" sz="1400" b="0" strike="noStrike" spc="83" dirty="0">
                <a:latin typeface="Arial"/>
              </a:rPr>
              <a:t>το</a:t>
            </a:r>
            <a:r>
              <a:rPr lang="el-GR" sz="1400" b="0" strike="noStrike" spc="-32" dirty="0">
                <a:latin typeface="Arial"/>
              </a:rPr>
              <a:t> </a:t>
            </a:r>
            <a:r>
              <a:rPr lang="el-GR" sz="1400" b="0" strike="noStrike" spc="12" dirty="0">
                <a:latin typeface="Arial"/>
              </a:rPr>
              <a:t>2050</a:t>
            </a:r>
            <a:endParaRPr lang="el-GR" sz="1400" b="0" strike="noStrike" spc="-1" dirty="0">
              <a:latin typeface="Arial"/>
            </a:endParaRPr>
          </a:p>
          <a:p>
            <a:pPr marL="469800" indent="-336240">
              <a:lnSpc>
                <a:spcPct val="100000"/>
              </a:lnSpc>
              <a:spcBef>
                <a:spcPts val="870"/>
              </a:spcBef>
              <a:buClr>
                <a:srgbClr val="000000"/>
              </a:buClr>
              <a:buFont typeface="Arial"/>
              <a:buChar char="●"/>
            </a:pPr>
            <a:r>
              <a:rPr lang="el-GR" sz="1400" b="0" strike="noStrike" spc="38" dirty="0">
                <a:latin typeface="Arial"/>
              </a:rPr>
              <a:t>Διείσδυση</a:t>
            </a:r>
            <a:r>
              <a:rPr lang="el-GR" sz="1400" b="0" strike="noStrike" spc="-32" dirty="0">
                <a:latin typeface="Arial"/>
              </a:rPr>
              <a:t> </a:t>
            </a:r>
            <a:r>
              <a:rPr lang="el-GR" sz="1400" b="0" strike="noStrike" spc="43" dirty="0">
                <a:latin typeface="Arial"/>
              </a:rPr>
              <a:t>των</a:t>
            </a:r>
            <a:r>
              <a:rPr lang="el-GR" sz="1400" b="0" strike="noStrike" spc="-12" dirty="0">
                <a:latin typeface="Arial"/>
              </a:rPr>
              <a:t> </a:t>
            </a:r>
            <a:r>
              <a:rPr lang="el-GR" sz="1400" b="1" strike="noStrike" spc="-60" dirty="0">
                <a:latin typeface="Arial"/>
              </a:rPr>
              <a:t>ΑΠΕ</a:t>
            </a:r>
            <a:r>
              <a:rPr lang="el-GR" sz="1400" b="1" strike="noStrike" spc="-26" dirty="0">
                <a:latin typeface="Arial"/>
              </a:rPr>
              <a:t> </a:t>
            </a:r>
            <a:r>
              <a:rPr lang="el-GR" sz="1400" b="0" strike="noStrike" spc="52" dirty="0">
                <a:latin typeface="Arial"/>
              </a:rPr>
              <a:t>στην</a:t>
            </a:r>
            <a:r>
              <a:rPr lang="el-GR" sz="1400" b="0" strike="noStrike" spc="-32" dirty="0">
                <a:latin typeface="Arial"/>
              </a:rPr>
              <a:t> </a:t>
            </a:r>
            <a:r>
              <a:rPr lang="el-GR" sz="1400" b="0" strike="noStrike" spc="69" dirty="0">
                <a:latin typeface="Arial"/>
              </a:rPr>
              <a:t>τελική</a:t>
            </a:r>
            <a:r>
              <a:rPr lang="el-GR" sz="1400" b="0" strike="noStrike" spc="-32" dirty="0">
                <a:latin typeface="Arial"/>
              </a:rPr>
              <a:t> </a:t>
            </a:r>
            <a:r>
              <a:rPr lang="el-GR" sz="1400" b="0" strike="noStrike" spc="32" dirty="0">
                <a:latin typeface="Arial"/>
              </a:rPr>
              <a:t>κατανάλωση</a:t>
            </a:r>
            <a:r>
              <a:rPr lang="el-GR" sz="1400" b="0" strike="noStrike" spc="-26" dirty="0">
                <a:latin typeface="Arial"/>
              </a:rPr>
              <a:t> </a:t>
            </a:r>
            <a:r>
              <a:rPr lang="el-GR" sz="1400" b="0" strike="noStrike" spc="43" dirty="0">
                <a:latin typeface="Arial"/>
              </a:rPr>
              <a:t>ενέργειας</a:t>
            </a:r>
            <a:r>
              <a:rPr lang="el-GR" sz="1400" b="0" strike="noStrike" spc="-32" dirty="0">
                <a:latin typeface="Arial"/>
              </a:rPr>
              <a:t> </a:t>
            </a:r>
            <a:r>
              <a:rPr lang="el-GR" sz="1400" b="0" strike="noStrike" spc="63" dirty="0">
                <a:latin typeface="Arial"/>
              </a:rPr>
              <a:t>τουλάχιστον</a:t>
            </a:r>
            <a:r>
              <a:rPr lang="el-GR" sz="1400" b="0" strike="noStrike" spc="-32" dirty="0">
                <a:latin typeface="Arial"/>
              </a:rPr>
              <a:t> </a:t>
            </a:r>
            <a:r>
              <a:rPr lang="el-GR" sz="1400" b="0" strike="noStrike" spc="-21" dirty="0">
                <a:latin typeface="Arial"/>
              </a:rPr>
              <a:t>35%</a:t>
            </a:r>
            <a:r>
              <a:rPr lang="el-GR" sz="1400" b="0" strike="noStrike" spc="-26" dirty="0">
                <a:latin typeface="Arial"/>
              </a:rPr>
              <a:t> </a:t>
            </a:r>
            <a:r>
              <a:rPr lang="el-GR" sz="1400" b="0" strike="noStrike" spc="83" dirty="0">
                <a:latin typeface="Arial"/>
              </a:rPr>
              <a:t>το</a:t>
            </a:r>
            <a:r>
              <a:rPr lang="el-GR" sz="1400" b="0" strike="noStrike" spc="-32" dirty="0">
                <a:latin typeface="Arial"/>
              </a:rPr>
              <a:t> </a:t>
            </a:r>
            <a:r>
              <a:rPr lang="el-GR" sz="1400" b="0" strike="noStrike" spc="12" dirty="0">
                <a:latin typeface="Arial"/>
              </a:rPr>
              <a:t>2050</a:t>
            </a:r>
            <a:endParaRPr lang="el-GR" sz="1400" b="0" strike="noStrike" spc="-1" dirty="0">
              <a:latin typeface="Arial"/>
            </a:endParaRPr>
          </a:p>
          <a:p>
            <a:pPr marL="469800" indent="-336240">
              <a:lnSpc>
                <a:spcPct val="151000"/>
              </a:lnSpc>
              <a:buClr>
                <a:srgbClr val="000000"/>
              </a:buClr>
              <a:buFont typeface="Arial"/>
              <a:buChar char="●"/>
            </a:pPr>
            <a:r>
              <a:rPr lang="el-GR" sz="1400" b="0" strike="noStrike" spc="52" dirty="0">
                <a:latin typeface="Arial"/>
              </a:rPr>
              <a:t>Βέλτιστο</a:t>
            </a:r>
            <a:r>
              <a:rPr lang="el-GR" sz="1400" b="0" strike="noStrike" spc="-26" dirty="0">
                <a:latin typeface="Arial"/>
              </a:rPr>
              <a:t> </a:t>
            </a:r>
            <a:r>
              <a:rPr lang="el-GR" sz="1400" b="0" strike="noStrike" spc="72" dirty="0">
                <a:latin typeface="Arial"/>
              </a:rPr>
              <a:t>μερίδιο</a:t>
            </a:r>
            <a:r>
              <a:rPr lang="el-GR" sz="1400" b="0" strike="noStrike" spc="-1" dirty="0">
                <a:latin typeface="Arial"/>
              </a:rPr>
              <a:t> </a:t>
            </a:r>
            <a:r>
              <a:rPr lang="el-GR" sz="1400" b="1" strike="noStrike" spc="-60" dirty="0">
                <a:latin typeface="Arial"/>
              </a:rPr>
              <a:t>ΑΠΕ</a:t>
            </a:r>
            <a:r>
              <a:rPr lang="el-GR" sz="1400" b="1" strike="noStrike" spc="-26" dirty="0">
                <a:latin typeface="Arial"/>
              </a:rPr>
              <a:t> </a:t>
            </a:r>
            <a:r>
              <a:rPr lang="el-GR" sz="1400" b="1" strike="noStrike" spc="43" dirty="0">
                <a:latin typeface="Arial"/>
              </a:rPr>
              <a:t>στην</a:t>
            </a:r>
            <a:r>
              <a:rPr lang="el-GR" sz="1400" b="1" strike="noStrike" spc="-21" dirty="0">
                <a:latin typeface="Arial"/>
              </a:rPr>
              <a:t> </a:t>
            </a:r>
            <a:r>
              <a:rPr lang="el-GR" sz="1400" b="1" strike="noStrike" spc="32" dirty="0">
                <a:latin typeface="Arial"/>
              </a:rPr>
              <a:t>ηλεκτροπαραγωγή</a:t>
            </a:r>
            <a:r>
              <a:rPr lang="el-GR" sz="1400" b="1" strike="noStrike" spc="-7" dirty="0">
                <a:latin typeface="Arial"/>
              </a:rPr>
              <a:t> </a:t>
            </a:r>
            <a:r>
              <a:rPr lang="el-GR" sz="1400" b="0" strike="noStrike" spc="83" dirty="0">
                <a:latin typeface="Arial"/>
              </a:rPr>
              <a:t>το</a:t>
            </a:r>
            <a:r>
              <a:rPr lang="el-GR" sz="1400" b="0" strike="noStrike" spc="-21" dirty="0">
                <a:latin typeface="Arial"/>
              </a:rPr>
              <a:t> </a:t>
            </a:r>
            <a:r>
              <a:rPr lang="el-GR" sz="1400" b="0" strike="noStrike" spc="12" dirty="0">
                <a:latin typeface="Arial"/>
              </a:rPr>
              <a:t>2050</a:t>
            </a:r>
            <a:r>
              <a:rPr lang="el-GR" sz="1400" b="0" strike="noStrike" spc="-26" dirty="0">
                <a:latin typeface="Arial"/>
              </a:rPr>
              <a:t> </a:t>
            </a:r>
            <a:r>
              <a:rPr lang="el-GR" sz="1400" b="0" strike="noStrike" spc="12" dirty="0">
                <a:latin typeface="Arial"/>
              </a:rPr>
              <a:t>από</a:t>
            </a:r>
            <a:r>
              <a:rPr lang="el-GR" sz="1400" b="0" strike="noStrike" spc="-21" dirty="0">
                <a:latin typeface="Arial"/>
              </a:rPr>
              <a:t> 48%</a:t>
            </a:r>
            <a:r>
              <a:rPr lang="el-GR" sz="1400" b="0" strike="noStrike" spc="-26" dirty="0">
                <a:latin typeface="Arial"/>
              </a:rPr>
              <a:t> </a:t>
            </a:r>
            <a:r>
              <a:rPr lang="el-GR" sz="1400" b="0" strike="noStrike" spc="4" dirty="0">
                <a:latin typeface="Arial"/>
              </a:rPr>
              <a:t>έως</a:t>
            </a:r>
            <a:r>
              <a:rPr lang="el-GR" sz="1400" b="0" strike="noStrike" spc="-21" dirty="0">
                <a:latin typeface="Arial"/>
              </a:rPr>
              <a:t> </a:t>
            </a:r>
            <a:r>
              <a:rPr lang="el-GR" sz="1400" b="0" strike="noStrike" spc="-32" dirty="0">
                <a:latin typeface="Arial"/>
              </a:rPr>
              <a:t>83%,</a:t>
            </a:r>
            <a:r>
              <a:rPr lang="el-GR" sz="1400" b="0" strike="noStrike" spc="-26" dirty="0">
                <a:latin typeface="Arial"/>
              </a:rPr>
              <a:t> </a:t>
            </a:r>
            <a:r>
              <a:rPr lang="el-GR" sz="1400" b="0" strike="noStrike" spc="38" dirty="0">
                <a:latin typeface="Arial"/>
              </a:rPr>
              <a:t>ανάλογα</a:t>
            </a:r>
            <a:r>
              <a:rPr lang="el-GR" sz="1400" b="0" strike="noStrike" spc="-26" dirty="0">
                <a:latin typeface="Arial"/>
              </a:rPr>
              <a:t> </a:t>
            </a:r>
            <a:r>
              <a:rPr lang="el-GR" sz="1400" b="0" strike="noStrike" spc="43" dirty="0">
                <a:latin typeface="Arial"/>
              </a:rPr>
              <a:t>με</a:t>
            </a:r>
            <a:r>
              <a:rPr lang="el-GR" sz="1400" b="0" strike="noStrike" spc="-21" dirty="0">
                <a:latin typeface="Arial"/>
              </a:rPr>
              <a:t> </a:t>
            </a:r>
            <a:r>
              <a:rPr lang="el-GR" sz="1400" b="0" strike="noStrike" spc="72" dirty="0">
                <a:latin typeface="Arial"/>
              </a:rPr>
              <a:t>την  </a:t>
            </a:r>
            <a:r>
              <a:rPr lang="el-GR" sz="1400" b="0" strike="noStrike" spc="69" dirty="0">
                <a:latin typeface="Arial"/>
              </a:rPr>
              <a:t>υιοθέτηση</a:t>
            </a:r>
            <a:r>
              <a:rPr lang="el-GR" sz="1400" b="0" strike="noStrike" spc="-32" dirty="0">
                <a:latin typeface="Arial"/>
              </a:rPr>
              <a:t> </a:t>
            </a:r>
            <a:r>
              <a:rPr lang="el-GR" sz="1400" b="0" strike="noStrike" spc="77" dirty="0">
                <a:latin typeface="Arial"/>
              </a:rPr>
              <a:t>ή</a:t>
            </a:r>
            <a:r>
              <a:rPr lang="el-GR" sz="1400" b="0" strike="noStrike" spc="-32" dirty="0">
                <a:latin typeface="Arial"/>
              </a:rPr>
              <a:t> </a:t>
            </a:r>
            <a:r>
              <a:rPr lang="el-GR" sz="1400" b="0" strike="noStrike" spc="63" dirty="0">
                <a:latin typeface="Arial"/>
              </a:rPr>
              <a:t>μη</a:t>
            </a:r>
            <a:r>
              <a:rPr lang="el-GR" sz="1400" b="0" strike="noStrike" spc="-26" dirty="0">
                <a:latin typeface="Arial"/>
              </a:rPr>
              <a:t> </a:t>
            </a:r>
            <a:r>
              <a:rPr lang="el-GR" sz="1400" b="0" strike="noStrike" spc="43" dirty="0">
                <a:latin typeface="Arial"/>
              </a:rPr>
              <a:t>των</a:t>
            </a:r>
            <a:r>
              <a:rPr lang="el-GR" sz="1400" b="0" strike="noStrike" spc="-32" dirty="0">
                <a:latin typeface="Arial"/>
              </a:rPr>
              <a:t> </a:t>
            </a:r>
            <a:r>
              <a:rPr lang="el-GR" sz="1400" b="0" strike="noStrike" spc="49" dirty="0">
                <a:latin typeface="Arial"/>
              </a:rPr>
              <a:t>τεχνολογιών</a:t>
            </a:r>
            <a:r>
              <a:rPr lang="el-GR" sz="1400" b="0" strike="noStrike" spc="-26" dirty="0">
                <a:latin typeface="Arial"/>
              </a:rPr>
              <a:t> </a:t>
            </a:r>
            <a:r>
              <a:rPr lang="el-GR" sz="1400" b="0" strike="noStrike" spc="29" dirty="0">
                <a:latin typeface="Arial"/>
              </a:rPr>
              <a:t>δέσμευσης</a:t>
            </a:r>
            <a:r>
              <a:rPr lang="el-GR" sz="1400" b="0" strike="noStrike" spc="-32" dirty="0">
                <a:latin typeface="Arial"/>
              </a:rPr>
              <a:t> </a:t>
            </a:r>
            <a:r>
              <a:rPr lang="el-GR" sz="1400" b="0" strike="noStrike" spc="69" dirty="0">
                <a:latin typeface="Arial"/>
              </a:rPr>
              <a:t>και</a:t>
            </a:r>
            <a:r>
              <a:rPr lang="el-GR" sz="1400" b="0" strike="noStrike" spc="-26" dirty="0">
                <a:latin typeface="Arial"/>
              </a:rPr>
              <a:t> </a:t>
            </a:r>
            <a:r>
              <a:rPr lang="el-GR" sz="1400" b="0" strike="noStrike" spc="29" dirty="0">
                <a:latin typeface="Arial"/>
              </a:rPr>
              <a:t>αποθήκευσης</a:t>
            </a:r>
            <a:r>
              <a:rPr lang="el-GR" sz="1400" b="0" strike="noStrike" spc="-32" dirty="0">
                <a:latin typeface="Arial"/>
              </a:rPr>
              <a:t> </a:t>
            </a:r>
            <a:r>
              <a:rPr lang="el-GR" sz="1400" b="0" strike="noStrike" spc="-41" dirty="0">
                <a:latin typeface="Arial"/>
              </a:rPr>
              <a:t>CO2</a:t>
            </a:r>
            <a:r>
              <a:rPr lang="el-GR" sz="1400" b="0" strike="noStrike" spc="-26" dirty="0">
                <a:latin typeface="Arial"/>
              </a:rPr>
              <a:t> </a:t>
            </a:r>
            <a:r>
              <a:rPr lang="el-GR" sz="1400" b="0" strike="noStrike" spc="69" dirty="0">
                <a:latin typeface="Arial"/>
              </a:rPr>
              <a:t>και</a:t>
            </a:r>
            <a:r>
              <a:rPr lang="el-GR" sz="1400" b="0" strike="noStrike" spc="-32" dirty="0">
                <a:latin typeface="Arial"/>
              </a:rPr>
              <a:t> </a:t>
            </a:r>
            <a:r>
              <a:rPr lang="el-GR" sz="1400" b="0" strike="noStrike" spc="43" dirty="0">
                <a:latin typeface="Arial"/>
              </a:rPr>
              <a:t>πυρηνικών</a:t>
            </a:r>
            <a:endParaRPr lang="el-GR" sz="1400" b="0" strike="noStrike" spc="-1" dirty="0">
              <a:latin typeface="Arial"/>
            </a:endParaRPr>
          </a:p>
          <a:p>
            <a:pPr marL="469800" indent="-336240">
              <a:lnSpc>
                <a:spcPct val="100000"/>
              </a:lnSpc>
              <a:spcBef>
                <a:spcPts val="870"/>
              </a:spcBef>
              <a:buClr>
                <a:srgbClr val="000000"/>
              </a:buClr>
              <a:buFont typeface="Arial"/>
              <a:buChar char="●"/>
            </a:pPr>
            <a:r>
              <a:rPr lang="el-GR" sz="1400" b="0" strike="noStrike" spc="-12" dirty="0">
                <a:latin typeface="Arial"/>
              </a:rPr>
              <a:t>Το</a:t>
            </a:r>
            <a:r>
              <a:rPr lang="el-GR" sz="1400" b="0" strike="noStrike" spc="-32" dirty="0">
                <a:latin typeface="Arial"/>
              </a:rPr>
              <a:t> </a:t>
            </a:r>
            <a:r>
              <a:rPr lang="el-GR" sz="1400" b="0" strike="noStrike" spc="-21" dirty="0">
                <a:latin typeface="Arial"/>
              </a:rPr>
              <a:t>85%</a:t>
            </a:r>
            <a:r>
              <a:rPr lang="el-GR" sz="1400" b="0" strike="noStrike" spc="-32" dirty="0">
                <a:latin typeface="Arial"/>
              </a:rPr>
              <a:t> </a:t>
            </a:r>
            <a:r>
              <a:rPr lang="el-GR" sz="1400" b="0" strike="noStrike" spc="43" dirty="0">
                <a:latin typeface="Arial"/>
              </a:rPr>
              <a:t>των</a:t>
            </a:r>
            <a:r>
              <a:rPr lang="el-GR" sz="1400" b="0" strike="noStrike" spc="-21" dirty="0">
                <a:latin typeface="Arial"/>
              </a:rPr>
              <a:t> </a:t>
            </a:r>
            <a:r>
              <a:rPr lang="el-GR" sz="1400" b="1" strike="noStrike" spc="52" dirty="0">
                <a:latin typeface="Arial"/>
              </a:rPr>
              <a:t>οδικών</a:t>
            </a:r>
            <a:r>
              <a:rPr lang="el-GR" sz="1400" b="1" strike="noStrike" spc="-32" dirty="0">
                <a:latin typeface="Arial"/>
              </a:rPr>
              <a:t> </a:t>
            </a:r>
            <a:r>
              <a:rPr lang="el-GR" sz="1400" b="1" strike="noStrike" spc="52" dirty="0">
                <a:latin typeface="Arial"/>
              </a:rPr>
              <a:t>μεταφορών</a:t>
            </a:r>
            <a:r>
              <a:rPr lang="el-GR" sz="1400" b="1" strike="noStrike" spc="-32" dirty="0">
                <a:latin typeface="Arial"/>
              </a:rPr>
              <a:t> </a:t>
            </a:r>
            <a:r>
              <a:rPr lang="el-GR" sz="1400" b="0" strike="noStrike" spc="83" dirty="0">
                <a:latin typeface="Arial"/>
              </a:rPr>
              <a:t>το</a:t>
            </a:r>
            <a:r>
              <a:rPr lang="el-GR" sz="1400" b="0" strike="noStrike" spc="-32" dirty="0">
                <a:latin typeface="Arial"/>
              </a:rPr>
              <a:t> </a:t>
            </a:r>
            <a:r>
              <a:rPr lang="el-GR" sz="1400" b="0" strike="noStrike" spc="12" dirty="0">
                <a:latin typeface="Arial"/>
              </a:rPr>
              <a:t>2050</a:t>
            </a:r>
            <a:r>
              <a:rPr lang="el-GR" sz="1400" b="0" strike="noStrike" spc="-26" dirty="0">
                <a:latin typeface="Arial"/>
              </a:rPr>
              <a:t> </a:t>
            </a:r>
            <a:r>
              <a:rPr lang="el-GR" sz="1400" b="0" strike="noStrike" spc="43" dirty="0">
                <a:latin typeface="Arial"/>
              </a:rPr>
              <a:t>να</a:t>
            </a:r>
            <a:r>
              <a:rPr lang="el-GR" sz="1400" b="0" strike="noStrike" spc="-32" dirty="0">
                <a:latin typeface="Arial"/>
              </a:rPr>
              <a:t> </a:t>
            </a:r>
            <a:r>
              <a:rPr lang="el-GR" sz="1400" b="0" strike="noStrike" spc="69" dirty="0">
                <a:latin typeface="Arial"/>
              </a:rPr>
              <a:t>εκτελείται</a:t>
            </a:r>
            <a:r>
              <a:rPr lang="el-GR" sz="1400" b="0" strike="noStrike" spc="-32" dirty="0">
                <a:latin typeface="Arial"/>
              </a:rPr>
              <a:t> </a:t>
            </a:r>
            <a:r>
              <a:rPr lang="el-GR" sz="1400" b="0" strike="noStrike" spc="12" dirty="0">
                <a:latin typeface="Arial"/>
              </a:rPr>
              <a:t>από</a:t>
            </a:r>
            <a:r>
              <a:rPr lang="el-GR" sz="1400" b="0" strike="noStrike" spc="-32" dirty="0">
                <a:latin typeface="Arial"/>
              </a:rPr>
              <a:t> </a:t>
            </a:r>
            <a:r>
              <a:rPr lang="el-GR" sz="1400" b="0" strike="noStrike" spc="58" dirty="0">
                <a:latin typeface="Arial"/>
              </a:rPr>
              <a:t>ηλεκτρικά</a:t>
            </a:r>
            <a:r>
              <a:rPr lang="el-GR" sz="1400" b="0" strike="noStrike" spc="-32" dirty="0">
                <a:latin typeface="Arial"/>
              </a:rPr>
              <a:t> </a:t>
            </a:r>
            <a:r>
              <a:rPr lang="el-GR" sz="1400" b="0" strike="noStrike" spc="29" dirty="0" smtClean="0">
                <a:latin typeface="Arial"/>
              </a:rPr>
              <a:t>μέσα</a:t>
            </a:r>
          </a:p>
        </p:txBody>
      </p:sp>
      <p:sp>
        <p:nvSpPr>
          <p:cNvPr id="311" name="TextShape 2"/>
          <p:cNvSpPr txBox="1"/>
          <p:nvPr/>
        </p:nvSpPr>
        <p:spPr>
          <a:xfrm>
            <a:off x="384840" y="500048"/>
            <a:ext cx="2018880" cy="289722"/>
          </a:xfrm>
          <a:prstGeom prst="rect">
            <a:avLst/>
          </a:prstGeom>
          <a:noFill/>
          <a:ln>
            <a:noFill/>
          </a:ln>
        </p:spPr>
        <p:txBody>
          <a:bodyPr wrap="square" lIns="0" tIns="12600" rIns="0" bIns="0">
            <a:spAutoFit/>
          </a:bodyPr>
          <a:lstStyle/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lang="el-GR" sz="1800" b="0" strike="noStrike" spc="69" dirty="0">
                <a:solidFill>
                  <a:srgbClr val="0097A7"/>
                </a:solidFill>
                <a:latin typeface="Arial"/>
              </a:rPr>
              <a:t>Στόχοι </a:t>
            </a:r>
            <a:r>
              <a:rPr lang="el-GR" sz="1800" b="0" strike="noStrike" spc="89" dirty="0">
                <a:solidFill>
                  <a:srgbClr val="0097A7"/>
                </a:solidFill>
                <a:latin typeface="Arial"/>
              </a:rPr>
              <a:t>για </a:t>
            </a:r>
            <a:r>
              <a:rPr lang="el-GR" sz="1800" b="0" strike="noStrike" spc="109" dirty="0">
                <a:solidFill>
                  <a:srgbClr val="0097A7"/>
                </a:solidFill>
                <a:latin typeface="Arial"/>
              </a:rPr>
              <a:t>το</a:t>
            </a:r>
            <a:r>
              <a:rPr lang="el-GR" sz="1800" b="0" strike="noStrike" spc="-321" dirty="0">
                <a:solidFill>
                  <a:srgbClr val="0097A7"/>
                </a:solidFill>
                <a:latin typeface="Arial"/>
              </a:rPr>
              <a:t> </a:t>
            </a:r>
            <a:r>
              <a:rPr lang="el-GR" sz="1800" b="0" strike="noStrike" spc="18" dirty="0">
                <a:solidFill>
                  <a:srgbClr val="0097A7"/>
                </a:solidFill>
                <a:latin typeface="Arial"/>
              </a:rPr>
              <a:t>2050</a:t>
            </a:r>
            <a:endParaRPr lang="el-GR" sz="1800" b="0" strike="noStrike" spc="-1" dirty="0">
              <a:latin typeface="Calibri"/>
            </a:endParaRPr>
          </a:p>
        </p:txBody>
      </p:sp>
      <p:pic>
        <p:nvPicPr>
          <p:cNvPr id="4" name="Picture 4"/>
          <p:cNvPicPr/>
          <p:nvPr/>
        </p:nvPicPr>
        <p:blipFill>
          <a:blip r:embed="rId2" cstate="print"/>
          <a:stretch/>
        </p:blipFill>
        <p:spPr>
          <a:xfrm>
            <a:off x="7358082" y="4286262"/>
            <a:ext cx="1626568" cy="582050"/>
          </a:xfrm>
          <a:prstGeom prst="rect">
            <a:avLst/>
          </a:prstGeom>
          <a:ln>
            <a:noFill/>
          </a:ln>
        </p:spPr>
      </p:pic>
      <p:pic>
        <p:nvPicPr>
          <p:cNvPr id="5" name="Shape 334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8215338" y="214296"/>
            <a:ext cx="714380" cy="703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CustomShape 1"/>
          <p:cNvSpPr/>
          <p:nvPr/>
        </p:nvSpPr>
        <p:spPr>
          <a:xfrm>
            <a:off x="384840" y="1060200"/>
            <a:ext cx="8359920" cy="2750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spAutoFit/>
          </a:bodyPr>
          <a:lstStyle/>
          <a:p>
            <a:pPr marL="12600">
              <a:lnSpc>
                <a:spcPct val="116000"/>
              </a:lnSpc>
              <a:spcBef>
                <a:spcPts val="99"/>
              </a:spcBef>
            </a:pPr>
            <a:r>
              <a:rPr lang="el-GR" sz="1400" b="0" strike="noStrike" spc="18">
                <a:latin typeface="Arial"/>
              </a:rPr>
              <a:t>Η</a:t>
            </a:r>
            <a:r>
              <a:rPr lang="el-GR" sz="1400" b="0" strike="noStrike" spc="-26">
                <a:latin typeface="Arial"/>
              </a:rPr>
              <a:t> </a:t>
            </a:r>
            <a:r>
              <a:rPr lang="el-GR" sz="1400" b="0" strike="noStrike" spc="49">
                <a:latin typeface="Arial"/>
              </a:rPr>
              <a:t>διάσκεψη</a:t>
            </a:r>
            <a:r>
              <a:rPr lang="el-GR" sz="1400" b="0" strike="noStrike" spc="-21">
                <a:latin typeface="Arial"/>
              </a:rPr>
              <a:t> </a:t>
            </a:r>
            <a:r>
              <a:rPr lang="el-GR" sz="1400" b="0" strike="noStrike" spc="43">
                <a:latin typeface="Arial"/>
              </a:rPr>
              <a:t>των</a:t>
            </a:r>
            <a:r>
              <a:rPr lang="el-GR" sz="1400" b="0" strike="noStrike" spc="-26">
                <a:latin typeface="Arial"/>
              </a:rPr>
              <a:t> </a:t>
            </a:r>
            <a:r>
              <a:rPr lang="el-GR" sz="1400" b="0" strike="noStrike" spc="52">
                <a:latin typeface="Arial"/>
              </a:rPr>
              <a:t>Παρισίων</a:t>
            </a:r>
            <a:r>
              <a:rPr lang="el-GR" sz="1400" b="0" strike="noStrike" spc="-21">
                <a:latin typeface="Arial"/>
              </a:rPr>
              <a:t> </a:t>
            </a:r>
            <a:r>
              <a:rPr lang="el-GR" sz="1400" b="0" strike="noStrike" spc="69">
                <a:latin typeface="Arial"/>
              </a:rPr>
              <a:t>για</a:t>
            </a:r>
            <a:r>
              <a:rPr lang="el-GR" sz="1400" b="0" strike="noStrike" spc="-21">
                <a:latin typeface="Arial"/>
              </a:rPr>
              <a:t> </a:t>
            </a:r>
            <a:r>
              <a:rPr lang="el-GR" sz="1400" b="0" strike="noStrike" spc="83">
                <a:latin typeface="Arial"/>
              </a:rPr>
              <a:t>το</a:t>
            </a:r>
            <a:r>
              <a:rPr lang="el-GR" sz="1400" b="0" strike="noStrike" spc="-26">
                <a:latin typeface="Arial"/>
              </a:rPr>
              <a:t> </a:t>
            </a:r>
            <a:r>
              <a:rPr lang="el-GR" sz="1400" b="0" strike="noStrike" spc="58">
                <a:latin typeface="Arial"/>
              </a:rPr>
              <a:t>κλίμα</a:t>
            </a:r>
            <a:r>
              <a:rPr lang="el-GR" sz="1400" b="0" strike="noStrike" spc="-21">
                <a:latin typeface="Arial"/>
              </a:rPr>
              <a:t> </a:t>
            </a:r>
            <a:r>
              <a:rPr lang="el-GR" sz="1400" b="0" strike="noStrike" spc="38">
                <a:latin typeface="Arial"/>
              </a:rPr>
              <a:t>πραγματοποιήθηκε</a:t>
            </a:r>
            <a:r>
              <a:rPr lang="el-GR" sz="1400" b="0" strike="noStrike" spc="-21">
                <a:latin typeface="Arial"/>
              </a:rPr>
              <a:t> </a:t>
            </a:r>
            <a:r>
              <a:rPr lang="el-GR" sz="1400" b="0" strike="noStrike" spc="12">
                <a:latin typeface="Arial"/>
              </a:rPr>
              <a:t>από</a:t>
            </a:r>
            <a:r>
              <a:rPr lang="el-GR" sz="1400" b="0" strike="noStrike" spc="-26">
                <a:latin typeface="Arial"/>
              </a:rPr>
              <a:t> </a:t>
            </a:r>
            <a:r>
              <a:rPr lang="el-GR" sz="1400" b="0" strike="noStrike" spc="83">
                <a:latin typeface="Arial"/>
              </a:rPr>
              <a:t>τις</a:t>
            </a:r>
            <a:r>
              <a:rPr lang="el-GR" sz="1400" b="0" strike="noStrike" spc="-21">
                <a:latin typeface="Arial"/>
              </a:rPr>
              <a:t> </a:t>
            </a:r>
            <a:r>
              <a:rPr lang="el-GR" sz="1400" b="0" strike="noStrike" spc="12">
                <a:latin typeface="Arial"/>
              </a:rPr>
              <a:t>30</a:t>
            </a:r>
            <a:r>
              <a:rPr lang="el-GR" sz="1400" b="0" strike="noStrike" spc="-26">
                <a:latin typeface="Arial"/>
              </a:rPr>
              <a:t> </a:t>
            </a:r>
            <a:r>
              <a:rPr lang="el-GR" sz="1400" b="0" strike="noStrike" spc="63">
                <a:latin typeface="Arial"/>
              </a:rPr>
              <a:t>Νοεμβρίου</a:t>
            </a:r>
            <a:r>
              <a:rPr lang="el-GR" sz="1400" b="0" strike="noStrike" spc="-21">
                <a:latin typeface="Arial"/>
              </a:rPr>
              <a:t> </a:t>
            </a:r>
            <a:r>
              <a:rPr lang="el-GR" sz="1400" b="0" strike="noStrike" spc="4">
                <a:latin typeface="Arial"/>
              </a:rPr>
              <a:t>έως</a:t>
            </a:r>
            <a:r>
              <a:rPr lang="el-GR" sz="1400" b="0" strike="noStrike" spc="-21">
                <a:latin typeface="Arial"/>
              </a:rPr>
              <a:t> </a:t>
            </a:r>
            <a:r>
              <a:rPr lang="el-GR" sz="1400" b="0" strike="noStrike" spc="83">
                <a:latin typeface="Arial"/>
              </a:rPr>
              <a:t>τις</a:t>
            </a:r>
            <a:r>
              <a:rPr lang="el-GR" sz="1400" b="0" strike="noStrike" spc="-26">
                <a:latin typeface="Arial"/>
              </a:rPr>
              <a:t> </a:t>
            </a:r>
            <a:r>
              <a:rPr lang="el-GR" sz="1400" b="0" strike="noStrike" spc="12">
                <a:latin typeface="Arial"/>
              </a:rPr>
              <a:t>11  </a:t>
            </a:r>
            <a:r>
              <a:rPr lang="el-GR" sz="1400" b="0" strike="noStrike" spc="38">
                <a:latin typeface="Arial"/>
              </a:rPr>
              <a:t>Δεκεμβρίου</a:t>
            </a:r>
            <a:r>
              <a:rPr lang="el-GR" sz="1400" b="0" strike="noStrike" spc="-35">
                <a:latin typeface="Arial"/>
              </a:rPr>
              <a:t> </a:t>
            </a:r>
            <a:r>
              <a:rPr lang="el-GR" sz="1400" b="0" strike="noStrike" spc="4">
                <a:latin typeface="Arial"/>
              </a:rPr>
              <a:t>2015.</a:t>
            </a:r>
            <a:endParaRPr lang="el-GR" sz="1400" b="0" strike="noStrike" spc="-1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51"/>
              </a:spcBef>
            </a:pPr>
            <a:endParaRPr lang="el-GR" sz="1400" b="0" strike="noStrike" spc="-1">
              <a:latin typeface="Arial"/>
            </a:endParaRPr>
          </a:p>
          <a:p>
            <a:pPr marL="12600">
              <a:lnSpc>
                <a:spcPct val="116000"/>
              </a:lnSpc>
            </a:pPr>
            <a:r>
              <a:rPr lang="el-GR" sz="1400" b="0" strike="noStrike" spc="43">
                <a:latin typeface="Arial"/>
              </a:rPr>
              <a:t>Στις </a:t>
            </a:r>
            <a:r>
              <a:rPr lang="el-GR" sz="1400" b="0" strike="noStrike" spc="12">
                <a:latin typeface="Arial"/>
              </a:rPr>
              <a:t>12 </a:t>
            </a:r>
            <a:r>
              <a:rPr lang="el-GR" sz="1400" b="0" strike="noStrike" spc="38">
                <a:latin typeface="Arial"/>
              </a:rPr>
              <a:t>Δεκεμβρίου </a:t>
            </a:r>
            <a:r>
              <a:rPr lang="el-GR" sz="1400" b="0" strike="noStrike" spc="72">
                <a:latin typeface="Arial"/>
              </a:rPr>
              <a:t>τα </a:t>
            </a:r>
            <a:r>
              <a:rPr lang="el-GR" sz="1400" b="0" strike="noStrike" spc="49">
                <a:latin typeface="Arial"/>
              </a:rPr>
              <a:t>μέρη κατέληξαν </a:t>
            </a:r>
            <a:r>
              <a:rPr lang="el-GR" sz="1400" b="0" strike="noStrike" spc="9">
                <a:latin typeface="Arial"/>
              </a:rPr>
              <a:t>σε </a:t>
            </a:r>
            <a:r>
              <a:rPr lang="el-GR" sz="1400" b="0" strike="noStrike" spc="83">
                <a:latin typeface="Arial"/>
              </a:rPr>
              <a:t>μια </a:t>
            </a:r>
            <a:r>
              <a:rPr lang="el-GR" sz="1400" b="1" strike="noStrike" spc="72">
                <a:latin typeface="Arial"/>
              </a:rPr>
              <a:t>νέα </a:t>
            </a:r>
            <a:r>
              <a:rPr lang="el-GR" sz="1400" b="1" strike="noStrike" spc="32">
                <a:latin typeface="Arial"/>
              </a:rPr>
              <a:t>παγκόσμια </a:t>
            </a:r>
            <a:r>
              <a:rPr lang="el-GR" sz="1400" b="1" strike="noStrike" spc="58">
                <a:latin typeface="Arial"/>
              </a:rPr>
              <a:t>συμφωνία </a:t>
            </a:r>
            <a:r>
              <a:rPr lang="el-GR" sz="1400" b="1" strike="noStrike" spc="72">
                <a:latin typeface="Arial"/>
              </a:rPr>
              <a:t>για την </a:t>
            </a:r>
            <a:r>
              <a:rPr lang="el-GR" sz="1400" b="1" strike="noStrike" spc="94">
                <a:latin typeface="Arial"/>
              </a:rPr>
              <a:t>κλιματική  </a:t>
            </a:r>
            <a:r>
              <a:rPr lang="el-GR" sz="1400" b="1" strike="noStrike" spc="38">
                <a:latin typeface="Arial"/>
              </a:rPr>
              <a:t>αλλαγή</a:t>
            </a:r>
            <a:r>
              <a:rPr lang="el-GR" sz="1400" b="0" strike="noStrike" spc="38">
                <a:latin typeface="Arial"/>
              </a:rPr>
              <a:t>.</a:t>
            </a:r>
            <a:r>
              <a:rPr lang="el-GR" sz="1400" b="0" strike="noStrike" spc="-32">
                <a:latin typeface="Arial"/>
              </a:rPr>
              <a:t> </a:t>
            </a:r>
            <a:r>
              <a:rPr lang="el-GR" sz="1400" b="0" strike="noStrike" spc="18">
                <a:latin typeface="Arial"/>
              </a:rPr>
              <a:t>Η</a:t>
            </a:r>
            <a:r>
              <a:rPr lang="el-GR" sz="1400" b="0" strike="noStrike" spc="-32">
                <a:latin typeface="Arial"/>
              </a:rPr>
              <a:t> </a:t>
            </a:r>
            <a:r>
              <a:rPr lang="el-GR" sz="1400" b="0" strike="noStrike" spc="52">
                <a:latin typeface="Arial"/>
              </a:rPr>
              <a:t>συμφωνία</a:t>
            </a:r>
            <a:r>
              <a:rPr lang="el-GR" sz="1400" b="0" strike="noStrike" spc="-26">
                <a:latin typeface="Arial"/>
              </a:rPr>
              <a:t> </a:t>
            </a:r>
            <a:r>
              <a:rPr lang="el-GR" sz="1400" b="0" strike="noStrike" spc="89">
                <a:latin typeface="Arial"/>
              </a:rPr>
              <a:t>είναι</a:t>
            </a:r>
            <a:r>
              <a:rPr lang="el-GR" sz="1400" b="0" strike="noStrike" spc="-32">
                <a:latin typeface="Arial"/>
              </a:rPr>
              <a:t> </a:t>
            </a:r>
            <a:r>
              <a:rPr lang="el-GR" sz="1400" b="0" strike="noStrike" spc="49">
                <a:latin typeface="Arial"/>
              </a:rPr>
              <a:t>ισορροπημένη</a:t>
            </a:r>
            <a:r>
              <a:rPr lang="el-GR" sz="1400" b="0" strike="noStrike" spc="-32">
                <a:latin typeface="Arial"/>
              </a:rPr>
              <a:t> </a:t>
            </a:r>
            <a:r>
              <a:rPr lang="el-GR" sz="1400" b="0" strike="noStrike" spc="69">
                <a:latin typeface="Arial"/>
              </a:rPr>
              <a:t>και</a:t>
            </a:r>
            <a:r>
              <a:rPr lang="el-GR" sz="1400" b="0" strike="noStrike" spc="-26">
                <a:latin typeface="Arial"/>
              </a:rPr>
              <a:t> </a:t>
            </a:r>
            <a:r>
              <a:rPr lang="el-GR" sz="1400" b="0" strike="noStrike" spc="52">
                <a:latin typeface="Arial"/>
              </a:rPr>
              <a:t>περιλαμβάνει</a:t>
            </a:r>
            <a:r>
              <a:rPr lang="el-GR" sz="1400" b="0" strike="noStrike" spc="-32">
                <a:latin typeface="Arial"/>
              </a:rPr>
              <a:t> </a:t>
            </a:r>
            <a:r>
              <a:rPr lang="el-GR" sz="1400" b="0" strike="noStrike" spc="43">
                <a:latin typeface="Arial"/>
              </a:rPr>
              <a:t>ένα</a:t>
            </a:r>
            <a:r>
              <a:rPr lang="el-GR" sz="1400" b="0" strike="noStrike" spc="-32">
                <a:latin typeface="Arial"/>
              </a:rPr>
              <a:t> </a:t>
            </a:r>
            <a:r>
              <a:rPr lang="el-GR" sz="1400" b="0" strike="noStrike" spc="49">
                <a:latin typeface="Arial"/>
              </a:rPr>
              <a:t>σχέδιο</a:t>
            </a:r>
            <a:r>
              <a:rPr lang="el-GR" sz="1400" b="0" strike="noStrike" spc="-26">
                <a:latin typeface="Arial"/>
              </a:rPr>
              <a:t> </a:t>
            </a:r>
            <a:r>
              <a:rPr lang="el-GR" sz="1400" b="0" strike="noStrike" spc="24">
                <a:latin typeface="Arial"/>
              </a:rPr>
              <a:t>δράσης</a:t>
            </a:r>
            <a:r>
              <a:rPr lang="el-GR" sz="1400" b="0" strike="noStrike" spc="-32">
                <a:latin typeface="Arial"/>
              </a:rPr>
              <a:t> </a:t>
            </a:r>
            <a:r>
              <a:rPr lang="el-GR" sz="1400" b="0" strike="noStrike" spc="69">
                <a:latin typeface="Arial"/>
              </a:rPr>
              <a:t>για</a:t>
            </a:r>
            <a:r>
              <a:rPr lang="el-GR" sz="1400" b="0" strike="noStrike" spc="-32">
                <a:latin typeface="Arial"/>
              </a:rPr>
              <a:t> </a:t>
            </a:r>
            <a:r>
              <a:rPr lang="el-GR" sz="1400" b="0" strike="noStrike" spc="43">
                <a:latin typeface="Arial"/>
              </a:rPr>
              <a:t>να</a:t>
            </a:r>
            <a:r>
              <a:rPr lang="el-GR" sz="1400" b="0" strike="noStrike" spc="-26">
                <a:latin typeface="Arial"/>
              </a:rPr>
              <a:t> </a:t>
            </a:r>
            <a:r>
              <a:rPr lang="el-GR" sz="1400" b="0" strike="noStrike" spc="52">
                <a:latin typeface="Arial"/>
              </a:rPr>
              <a:t>συγκρατηθεί  </a:t>
            </a:r>
            <a:r>
              <a:rPr lang="el-GR" sz="1400" b="0" strike="noStrike" spc="77">
                <a:latin typeface="Arial"/>
              </a:rPr>
              <a:t>η</a:t>
            </a:r>
            <a:r>
              <a:rPr lang="el-GR" sz="1400" b="0" strike="noStrike" spc="-32">
                <a:latin typeface="Arial"/>
              </a:rPr>
              <a:t> </a:t>
            </a:r>
            <a:r>
              <a:rPr lang="el-GR" sz="1400" b="0" strike="noStrike" spc="49">
                <a:latin typeface="Arial"/>
              </a:rPr>
              <a:t>αύξηση</a:t>
            </a:r>
            <a:r>
              <a:rPr lang="el-GR" sz="1400" b="0" strike="noStrike" spc="-32">
                <a:latin typeface="Arial"/>
              </a:rPr>
              <a:t> </a:t>
            </a:r>
            <a:r>
              <a:rPr lang="el-GR" sz="1400" b="0" strike="noStrike" spc="58">
                <a:latin typeface="Arial"/>
              </a:rPr>
              <a:t>της</a:t>
            </a:r>
            <a:r>
              <a:rPr lang="el-GR" sz="1400" b="0" strike="noStrike" spc="-32">
                <a:latin typeface="Arial"/>
              </a:rPr>
              <a:t> </a:t>
            </a:r>
            <a:r>
              <a:rPr lang="el-GR" sz="1400" b="0" strike="noStrike" spc="38">
                <a:latin typeface="Arial"/>
              </a:rPr>
              <a:t>θερμοκρασίας</a:t>
            </a:r>
            <a:r>
              <a:rPr lang="el-GR" sz="1400" b="0" strike="noStrike" spc="-32">
                <a:latin typeface="Arial"/>
              </a:rPr>
              <a:t> </a:t>
            </a:r>
            <a:r>
              <a:rPr lang="el-GR" sz="1400" b="0" strike="noStrike" spc="77">
                <a:latin typeface="Arial"/>
              </a:rPr>
              <a:t>του</a:t>
            </a:r>
            <a:r>
              <a:rPr lang="el-GR" sz="1400" b="0" strike="noStrike" spc="-26">
                <a:latin typeface="Arial"/>
              </a:rPr>
              <a:t> </a:t>
            </a:r>
            <a:r>
              <a:rPr lang="el-GR" sz="1400" b="0" strike="noStrike" spc="43">
                <a:latin typeface="Arial"/>
              </a:rPr>
              <a:t>πλανήτη</a:t>
            </a:r>
            <a:r>
              <a:rPr lang="el-GR" sz="1400" b="0" strike="noStrike" spc="-32">
                <a:latin typeface="Arial"/>
              </a:rPr>
              <a:t> </a:t>
            </a:r>
            <a:r>
              <a:rPr lang="el-GR" sz="1400" b="0" strike="noStrike" spc="24">
                <a:latin typeface="Arial"/>
              </a:rPr>
              <a:t>«αρκετά</a:t>
            </a:r>
            <a:r>
              <a:rPr lang="el-GR" sz="1400" b="0" strike="noStrike" spc="-32">
                <a:latin typeface="Arial"/>
              </a:rPr>
              <a:t> </a:t>
            </a:r>
            <a:r>
              <a:rPr lang="el-GR" sz="1400" b="0" strike="noStrike" spc="9">
                <a:latin typeface="Arial"/>
              </a:rPr>
              <a:t>κάτω»</a:t>
            </a:r>
            <a:r>
              <a:rPr lang="el-GR" sz="1400" b="0" strike="noStrike" spc="-32">
                <a:latin typeface="Arial"/>
              </a:rPr>
              <a:t> </a:t>
            </a:r>
            <a:r>
              <a:rPr lang="el-GR" sz="1400" b="0" strike="noStrike" spc="12">
                <a:latin typeface="Arial"/>
              </a:rPr>
              <a:t>από</a:t>
            </a:r>
            <a:r>
              <a:rPr lang="el-GR" sz="1400" b="0" strike="noStrike" spc="-32">
                <a:latin typeface="Arial"/>
              </a:rPr>
              <a:t> </a:t>
            </a:r>
            <a:r>
              <a:rPr lang="el-GR" sz="1400" b="0" strike="noStrike" spc="58">
                <a:latin typeface="Arial"/>
              </a:rPr>
              <a:t>τους</a:t>
            </a:r>
            <a:r>
              <a:rPr lang="el-GR" sz="1400" b="0" strike="noStrike" spc="32">
                <a:latin typeface="Arial"/>
              </a:rPr>
              <a:t> </a:t>
            </a:r>
            <a:r>
              <a:rPr lang="el-GR" sz="1400" b="1" strike="noStrike" spc="-26">
                <a:latin typeface="Arial"/>
              </a:rPr>
              <a:t>2°C</a:t>
            </a:r>
            <a:r>
              <a:rPr lang="el-GR" sz="1400" b="0" strike="noStrike" spc="-26">
                <a:latin typeface="Arial"/>
              </a:rPr>
              <a:t>.</a:t>
            </a:r>
            <a:endParaRPr lang="el-GR" sz="1400" b="0" strike="noStrike" spc="-1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51"/>
              </a:spcBef>
            </a:pPr>
            <a:endParaRPr lang="el-GR" sz="1400" b="0" strike="noStrike" spc="-1">
              <a:latin typeface="Arial"/>
            </a:endParaRPr>
          </a:p>
          <a:p>
            <a:pPr marL="12600">
              <a:lnSpc>
                <a:spcPct val="116000"/>
              </a:lnSpc>
            </a:pPr>
            <a:r>
              <a:rPr lang="el-GR" sz="1400" b="0" strike="noStrike" spc="18">
                <a:latin typeface="Arial"/>
              </a:rPr>
              <a:t>Η </a:t>
            </a:r>
            <a:r>
              <a:rPr lang="el-GR" sz="1400" b="0" strike="noStrike" spc="52">
                <a:latin typeface="Arial"/>
              </a:rPr>
              <a:t>συμφωνία </a:t>
            </a:r>
            <a:r>
              <a:rPr lang="el-GR" sz="1400" b="0" strike="noStrike" spc="43">
                <a:latin typeface="Arial"/>
              </a:rPr>
              <a:t>των </a:t>
            </a:r>
            <a:r>
              <a:rPr lang="el-GR" sz="1400" b="0" strike="noStrike" spc="52">
                <a:latin typeface="Arial"/>
              </a:rPr>
              <a:t>Παρισίων </a:t>
            </a:r>
            <a:r>
              <a:rPr lang="el-GR" sz="1400" b="0" strike="noStrike" spc="43">
                <a:latin typeface="Arial"/>
              </a:rPr>
              <a:t>άρχισε να </a:t>
            </a:r>
            <a:r>
              <a:rPr lang="el-GR" sz="1400" b="0" strike="noStrike" spc="72">
                <a:latin typeface="Arial"/>
              </a:rPr>
              <a:t>ισχύει </a:t>
            </a:r>
            <a:r>
              <a:rPr lang="el-GR" sz="1400" b="0" strike="noStrike" spc="58">
                <a:latin typeface="Arial"/>
              </a:rPr>
              <a:t>στις </a:t>
            </a:r>
            <a:r>
              <a:rPr lang="el-GR" sz="1400" b="0" strike="noStrike" spc="18">
                <a:latin typeface="Arial"/>
              </a:rPr>
              <a:t>4 </a:t>
            </a:r>
            <a:r>
              <a:rPr lang="el-GR" sz="1400" b="0" strike="noStrike" spc="63">
                <a:latin typeface="Arial"/>
              </a:rPr>
              <a:t>Νοεμβρίου </a:t>
            </a:r>
            <a:r>
              <a:rPr lang="el-GR" sz="1400" b="0" strike="noStrike" spc="-1">
                <a:latin typeface="Arial"/>
              </a:rPr>
              <a:t>2016, </a:t>
            </a:r>
            <a:r>
              <a:rPr lang="el-GR" sz="1400" b="0" strike="noStrike" spc="69">
                <a:latin typeface="Arial"/>
              </a:rPr>
              <a:t>αφού </a:t>
            </a:r>
            <a:r>
              <a:rPr lang="el-GR" sz="1400" b="0" strike="noStrike" spc="24">
                <a:latin typeface="Arial"/>
              </a:rPr>
              <a:t>εκπληρώθηκε </a:t>
            </a:r>
            <a:r>
              <a:rPr lang="el-GR" sz="1400" b="0" strike="noStrike" spc="77">
                <a:latin typeface="Arial"/>
              </a:rPr>
              <a:t>η </a:t>
            </a:r>
            <a:r>
              <a:rPr lang="el-GR" sz="1400" b="0" strike="noStrike" spc="52">
                <a:latin typeface="Arial"/>
              </a:rPr>
              <a:t>σχετική  </a:t>
            </a:r>
            <a:r>
              <a:rPr lang="el-GR" sz="1400" b="0" strike="noStrike" spc="18">
                <a:latin typeface="Arial"/>
              </a:rPr>
              <a:t>προϋπόθεση,</a:t>
            </a:r>
            <a:r>
              <a:rPr lang="el-GR" sz="1400" b="0" strike="noStrike" spc="-26">
                <a:latin typeface="Arial"/>
              </a:rPr>
              <a:t> </a:t>
            </a:r>
            <a:r>
              <a:rPr lang="el-GR" sz="1400" b="0" strike="noStrike" spc="43">
                <a:latin typeface="Arial"/>
              </a:rPr>
              <a:t>δηλαδή</a:t>
            </a:r>
            <a:r>
              <a:rPr lang="el-GR" sz="1400" b="0" strike="noStrike" spc="-26">
                <a:latin typeface="Arial"/>
              </a:rPr>
              <a:t> </a:t>
            </a:r>
            <a:r>
              <a:rPr lang="el-GR" sz="1400" b="0" strike="noStrike" spc="29">
                <a:latin typeface="Arial"/>
              </a:rPr>
              <a:t>κύρωση</a:t>
            </a:r>
            <a:r>
              <a:rPr lang="el-GR" sz="1400" b="0" strike="noStrike" spc="-21">
                <a:latin typeface="Arial"/>
              </a:rPr>
              <a:t> </a:t>
            </a:r>
            <a:r>
              <a:rPr lang="el-GR" sz="1400" b="0" strike="noStrike" spc="12">
                <a:latin typeface="Arial"/>
              </a:rPr>
              <a:t>από</a:t>
            </a:r>
            <a:r>
              <a:rPr lang="el-GR" sz="1400" b="0" strike="noStrike" spc="4">
                <a:latin typeface="Arial"/>
              </a:rPr>
              <a:t> </a:t>
            </a:r>
            <a:r>
              <a:rPr lang="el-GR" sz="1400" b="1" strike="noStrike" spc="12">
                <a:latin typeface="Arial"/>
              </a:rPr>
              <a:t>55</a:t>
            </a:r>
            <a:r>
              <a:rPr lang="el-GR" sz="1400" b="1" strike="noStrike" spc="-21">
                <a:latin typeface="Arial"/>
              </a:rPr>
              <a:t> </a:t>
            </a:r>
            <a:r>
              <a:rPr lang="el-GR" sz="1400" b="1" strike="noStrike" spc="58">
                <a:latin typeface="Arial"/>
              </a:rPr>
              <a:t>τουλάχιστον</a:t>
            </a:r>
            <a:r>
              <a:rPr lang="el-GR" sz="1400" b="1" strike="noStrike" spc="-26">
                <a:latin typeface="Arial"/>
              </a:rPr>
              <a:t> </a:t>
            </a:r>
            <a:r>
              <a:rPr lang="el-GR" sz="1400" b="1" strike="noStrike" spc="18">
                <a:latin typeface="Arial"/>
              </a:rPr>
              <a:t>χώρες</a:t>
            </a:r>
            <a:r>
              <a:rPr lang="el-GR" sz="1400" b="1" strike="noStrike" spc="-15">
                <a:latin typeface="Arial"/>
              </a:rPr>
              <a:t> </a:t>
            </a:r>
            <a:r>
              <a:rPr lang="el-GR" sz="1400" b="0" strike="noStrike" spc="24">
                <a:latin typeface="Arial"/>
              </a:rPr>
              <a:t>που</a:t>
            </a:r>
            <a:r>
              <a:rPr lang="el-GR" sz="1400" b="0" strike="noStrike" spc="-26">
                <a:latin typeface="Arial"/>
              </a:rPr>
              <a:t> </a:t>
            </a:r>
            <a:r>
              <a:rPr lang="el-GR" sz="1400" b="0" strike="noStrike" spc="43">
                <a:latin typeface="Arial"/>
              </a:rPr>
              <a:t>να</a:t>
            </a:r>
            <a:r>
              <a:rPr lang="el-GR" sz="1400" b="0" strike="noStrike" spc="-21">
                <a:latin typeface="Arial"/>
              </a:rPr>
              <a:t> </a:t>
            </a:r>
            <a:r>
              <a:rPr lang="el-GR" sz="1400" b="0" strike="noStrike" spc="38">
                <a:latin typeface="Arial"/>
              </a:rPr>
              <a:t>αντιπροσωπεύουν</a:t>
            </a:r>
            <a:r>
              <a:rPr lang="el-GR" sz="1400" b="0" strike="noStrike" spc="12">
                <a:latin typeface="Arial"/>
              </a:rPr>
              <a:t> </a:t>
            </a:r>
            <a:r>
              <a:rPr lang="el-GR" sz="1400" b="1" strike="noStrike" spc="52">
                <a:latin typeface="Arial"/>
              </a:rPr>
              <a:t>τουλάχιστον  </a:t>
            </a:r>
            <a:r>
              <a:rPr lang="el-GR" sz="1400" b="1" strike="noStrike" spc="63">
                <a:latin typeface="Arial"/>
              </a:rPr>
              <a:t>το</a:t>
            </a:r>
            <a:r>
              <a:rPr lang="el-GR" sz="1400" b="1" strike="noStrike" spc="-35">
                <a:latin typeface="Arial"/>
              </a:rPr>
              <a:t> </a:t>
            </a:r>
            <a:r>
              <a:rPr lang="el-GR" sz="1400" b="1" strike="noStrike" spc="12">
                <a:latin typeface="Arial"/>
              </a:rPr>
              <a:t>55%</a:t>
            </a:r>
            <a:r>
              <a:rPr lang="el-GR" sz="1400" b="1" strike="noStrike" spc="-32">
                <a:latin typeface="Arial"/>
              </a:rPr>
              <a:t> </a:t>
            </a:r>
            <a:r>
              <a:rPr lang="el-GR" sz="1400" b="1" strike="noStrike" spc="63">
                <a:latin typeface="Arial"/>
              </a:rPr>
              <a:t>των</a:t>
            </a:r>
            <a:r>
              <a:rPr lang="el-GR" sz="1400" b="1" strike="noStrike" spc="-32">
                <a:latin typeface="Arial"/>
              </a:rPr>
              <a:t> </a:t>
            </a:r>
            <a:r>
              <a:rPr lang="el-GR" sz="1400" b="1" strike="noStrike" spc="32">
                <a:latin typeface="Arial"/>
              </a:rPr>
              <a:t>παγκόσμιων</a:t>
            </a:r>
            <a:r>
              <a:rPr lang="el-GR" sz="1400" b="1" strike="noStrike" spc="-32">
                <a:latin typeface="Arial"/>
              </a:rPr>
              <a:t> </a:t>
            </a:r>
            <a:r>
              <a:rPr lang="el-GR" sz="1400" b="1" strike="noStrike" spc="29">
                <a:latin typeface="Arial"/>
              </a:rPr>
              <a:t>εκπομπών</a:t>
            </a:r>
            <a:r>
              <a:rPr lang="el-GR" sz="1400" b="1" strike="noStrike" spc="-32">
                <a:latin typeface="Arial"/>
              </a:rPr>
              <a:t> </a:t>
            </a:r>
            <a:r>
              <a:rPr lang="el-GR" sz="1400" b="1" strike="noStrike" spc="63">
                <a:latin typeface="Arial"/>
              </a:rPr>
              <a:t>αερίων</a:t>
            </a:r>
            <a:r>
              <a:rPr lang="el-GR" sz="1400" b="1" strike="noStrike" spc="-32">
                <a:latin typeface="Arial"/>
              </a:rPr>
              <a:t> </a:t>
            </a:r>
            <a:r>
              <a:rPr lang="el-GR" sz="1400" b="1" strike="noStrike" spc="69">
                <a:latin typeface="Arial"/>
              </a:rPr>
              <a:t>του</a:t>
            </a:r>
            <a:r>
              <a:rPr lang="el-GR" sz="1400" b="1" strike="noStrike" spc="-35">
                <a:latin typeface="Arial"/>
              </a:rPr>
              <a:t> </a:t>
            </a:r>
            <a:r>
              <a:rPr lang="el-GR" sz="1400" b="1" strike="noStrike" spc="52">
                <a:latin typeface="Arial"/>
              </a:rPr>
              <a:t>θερμοκηπίου</a:t>
            </a:r>
            <a:r>
              <a:rPr lang="el-GR" sz="1400" b="0" strike="noStrike" spc="52">
                <a:latin typeface="Arial"/>
              </a:rPr>
              <a:t>.</a:t>
            </a:r>
            <a:endParaRPr lang="el-GR" sz="1400" b="0" strike="noStrike" spc="-1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269"/>
              </a:spcBef>
            </a:pPr>
            <a:r>
              <a:rPr lang="el-GR" sz="1400" b="0" strike="noStrike" spc="29">
                <a:latin typeface="Arial"/>
              </a:rPr>
              <a:t>Όλες</a:t>
            </a:r>
            <a:r>
              <a:rPr lang="el-GR" sz="1400" b="0" strike="noStrike" spc="-35">
                <a:latin typeface="Arial"/>
              </a:rPr>
              <a:t> </a:t>
            </a:r>
            <a:r>
              <a:rPr lang="el-GR" sz="1400" b="0" strike="noStrike" spc="111">
                <a:latin typeface="Arial"/>
              </a:rPr>
              <a:t>οι</a:t>
            </a:r>
            <a:r>
              <a:rPr lang="el-GR" sz="1400" b="0" strike="noStrike" spc="-32">
                <a:latin typeface="Arial"/>
              </a:rPr>
              <a:t> </a:t>
            </a:r>
            <a:r>
              <a:rPr lang="el-GR" sz="1400" b="0" strike="noStrike" spc="12">
                <a:latin typeface="Arial"/>
              </a:rPr>
              <a:t>χώρες</a:t>
            </a:r>
            <a:r>
              <a:rPr lang="el-GR" sz="1400" b="0" strike="noStrike" spc="-32">
                <a:latin typeface="Arial"/>
              </a:rPr>
              <a:t> </a:t>
            </a:r>
            <a:r>
              <a:rPr lang="el-GR" sz="1400" b="0" strike="noStrike" spc="58">
                <a:latin typeface="Arial"/>
              </a:rPr>
              <a:t>της</a:t>
            </a:r>
            <a:r>
              <a:rPr lang="el-GR" sz="1400" b="0" strike="noStrike" spc="-32">
                <a:latin typeface="Arial"/>
              </a:rPr>
              <a:t> </a:t>
            </a:r>
            <a:r>
              <a:rPr lang="el-GR" sz="1400" b="0" strike="noStrike" spc="-160">
                <a:latin typeface="Arial"/>
              </a:rPr>
              <a:t>ΕΕ</a:t>
            </a:r>
            <a:r>
              <a:rPr lang="el-GR" sz="1400" b="0" strike="noStrike" spc="-32">
                <a:latin typeface="Arial"/>
              </a:rPr>
              <a:t> </a:t>
            </a:r>
            <a:r>
              <a:rPr lang="el-GR" sz="1400" b="0" strike="noStrike" spc="32">
                <a:latin typeface="Arial"/>
              </a:rPr>
              <a:t>επικύρωσαν</a:t>
            </a:r>
            <a:r>
              <a:rPr lang="el-GR" sz="1400" b="0" strike="noStrike" spc="-32">
                <a:latin typeface="Arial"/>
              </a:rPr>
              <a:t> </a:t>
            </a:r>
            <a:r>
              <a:rPr lang="el-GR" sz="1400" b="0" strike="noStrike" spc="89">
                <a:latin typeface="Arial"/>
              </a:rPr>
              <a:t>τη</a:t>
            </a:r>
            <a:r>
              <a:rPr lang="el-GR" sz="1400" b="0" strike="noStrike" spc="-32">
                <a:latin typeface="Arial"/>
              </a:rPr>
              <a:t> </a:t>
            </a:r>
            <a:r>
              <a:rPr lang="el-GR" sz="1400" b="0" strike="noStrike" spc="43">
                <a:latin typeface="Arial"/>
              </a:rPr>
              <a:t>συμφωνία.</a:t>
            </a:r>
            <a:endParaRPr lang="el-GR" sz="1400" b="0" strike="noStrike" spc="-1">
              <a:latin typeface="Arial"/>
            </a:endParaRPr>
          </a:p>
        </p:txBody>
      </p:sp>
      <p:sp>
        <p:nvSpPr>
          <p:cNvPr id="315" name="TextShape 2"/>
          <p:cNvSpPr txBox="1"/>
          <p:nvPr/>
        </p:nvSpPr>
        <p:spPr>
          <a:xfrm>
            <a:off x="384840" y="610560"/>
            <a:ext cx="2862360" cy="871560"/>
          </a:xfrm>
          <a:prstGeom prst="rect">
            <a:avLst/>
          </a:prstGeom>
          <a:noFill/>
          <a:ln>
            <a:noFill/>
          </a:ln>
        </p:spPr>
        <p:txBody>
          <a:bodyPr lIns="0" tIns="12600" rIns="0" bIns="0">
            <a:spAutoFit/>
          </a:bodyPr>
          <a:lstStyle/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lang="el-GR" sz="1800" b="0" strike="noStrike" spc="24">
                <a:solidFill>
                  <a:srgbClr val="0097A7"/>
                </a:solidFill>
                <a:latin typeface="Arial"/>
              </a:rPr>
              <a:t>Η </a:t>
            </a:r>
            <a:r>
              <a:rPr lang="el-GR" sz="1800" b="0" strike="noStrike" spc="58">
                <a:solidFill>
                  <a:srgbClr val="0097A7"/>
                </a:solidFill>
                <a:latin typeface="Arial"/>
              </a:rPr>
              <a:t>Συμφωνία </a:t>
            </a:r>
            <a:r>
              <a:rPr lang="el-GR" sz="1800" b="0" strike="noStrike" spc="103">
                <a:solidFill>
                  <a:srgbClr val="0097A7"/>
                </a:solidFill>
                <a:latin typeface="Arial"/>
              </a:rPr>
              <a:t>του</a:t>
            </a:r>
            <a:r>
              <a:rPr lang="el-GR" sz="1800" b="0" strike="noStrike" spc="-225">
                <a:solidFill>
                  <a:srgbClr val="0097A7"/>
                </a:solidFill>
                <a:latin typeface="Arial"/>
              </a:rPr>
              <a:t> </a:t>
            </a:r>
            <a:r>
              <a:rPr lang="el-GR" sz="1800" b="0" strike="noStrike" spc="89">
                <a:solidFill>
                  <a:srgbClr val="0097A7"/>
                </a:solidFill>
                <a:latin typeface="Arial"/>
              </a:rPr>
              <a:t>Παρισιού</a:t>
            </a:r>
            <a:endParaRPr lang="el-GR" sz="1800" b="0" strike="noStrike" spc="-1">
              <a:latin typeface="Calibri"/>
            </a:endParaRPr>
          </a:p>
        </p:txBody>
      </p:sp>
      <p:pic>
        <p:nvPicPr>
          <p:cNvPr id="4" name="Picture 4"/>
          <p:cNvPicPr/>
          <p:nvPr/>
        </p:nvPicPr>
        <p:blipFill>
          <a:blip r:embed="rId2" cstate="print"/>
          <a:stretch/>
        </p:blipFill>
        <p:spPr>
          <a:xfrm>
            <a:off x="7286644" y="4214824"/>
            <a:ext cx="1698006" cy="653488"/>
          </a:xfrm>
          <a:prstGeom prst="rect">
            <a:avLst/>
          </a:prstGeom>
          <a:ln>
            <a:noFill/>
          </a:ln>
        </p:spPr>
      </p:pic>
      <p:pic>
        <p:nvPicPr>
          <p:cNvPr id="5" name="Shape 334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8143900" y="214296"/>
            <a:ext cx="714380" cy="6429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CustomShape 1"/>
          <p:cNvSpPr/>
          <p:nvPr/>
        </p:nvSpPr>
        <p:spPr>
          <a:xfrm>
            <a:off x="384840" y="1111320"/>
            <a:ext cx="8365680" cy="282977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spAutoFit/>
          </a:bodyPr>
          <a:lstStyle/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lang="el-GR" sz="1400" b="0" strike="noStrike" spc="-21" dirty="0">
                <a:latin typeface="Arial"/>
              </a:rPr>
              <a:t>Τα</a:t>
            </a:r>
            <a:r>
              <a:rPr lang="el-GR" sz="1400" b="0" strike="noStrike" spc="-32" dirty="0">
                <a:latin typeface="Arial"/>
              </a:rPr>
              <a:t> </a:t>
            </a:r>
            <a:r>
              <a:rPr lang="el-GR" sz="1400" b="1" strike="noStrike" spc="72" dirty="0">
                <a:latin typeface="Arial"/>
              </a:rPr>
              <a:t>κύρια</a:t>
            </a:r>
            <a:r>
              <a:rPr lang="el-GR" sz="1400" b="1" strike="noStrike" spc="-32" dirty="0">
                <a:latin typeface="Arial"/>
              </a:rPr>
              <a:t> </a:t>
            </a:r>
            <a:r>
              <a:rPr lang="el-GR" sz="1400" b="1" strike="noStrike" spc="72" dirty="0">
                <a:latin typeface="Arial"/>
              </a:rPr>
              <a:t>στοιχεία</a:t>
            </a:r>
            <a:r>
              <a:rPr lang="el-GR" sz="1400" b="1" strike="noStrike" spc="-26" dirty="0">
                <a:latin typeface="Arial"/>
              </a:rPr>
              <a:t> </a:t>
            </a:r>
            <a:r>
              <a:rPr lang="el-GR" sz="1400" b="0" strike="noStrike" spc="58" dirty="0">
                <a:latin typeface="Arial"/>
              </a:rPr>
              <a:t>της</a:t>
            </a:r>
            <a:r>
              <a:rPr lang="el-GR" sz="1400" b="0" strike="noStrike" spc="-32" dirty="0">
                <a:latin typeface="Arial"/>
              </a:rPr>
              <a:t> </a:t>
            </a:r>
            <a:r>
              <a:rPr lang="el-GR" sz="1400" b="0" strike="noStrike" spc="29" dirty="0">
                <a:latin typeface="Arial"/>
              </a:rPr>
              <a:t>νέας</a:t>
            </a:r>
            <a:r>
              <a:rPr lang="el-GR" sz="1400" b="0" strike="noStrike" spc="-32" dirty="0">
                <a:latin typeface="Arial"/>
              </a:rPr>
              <a:t> </a:t>
            </a:r>
            <a:r>
              <a:rPr lang="el-GR" sz="1400" b="0" strike="noStrike" spc="38" dirty="0">
                <a:latin typeface="Arial"/>
              </a:rPr>
              <a:t>Συμφωνίας</a:t>
            </a:r>
            <a:r>
              <a:rPr lang="el-GR" sz="1400" b="0" strike="noStrike" spc="-32" dirty="0">
                <a:latin typeface="Arial"/>
              </a:rPr>
              <a:t> </a:t>
            </a:r>
            <a:r>
              <a:rPr lang="el-GR" sz="1400" b="0" strike="noStrike" spc="77" dirty="0">
                <a:latin typeface="Arial"/>
              </a:rPr>
              <a:t>του</a:t>
            </a:r>
            <a:r>
              <a:rPr lang="el-GR" sz="1400" b="0" strike="noStrike" spc="-32" dirty="0">
                <a:latin typeface="Arial"/>
              </a:rPr>
              <a:t> </a:t>
            </a:r>
            <a:r>
              <a:rPr lang="el-GR" sz="1400" b="0" strike="noStrike" spc="69" dirty="0">
                <a:latin typeface="Arial"/>
              </a:rPr>
              <a:t>Παρισιού</a:t>
            </a:r>
            <a:r>
              <a:rPr lang="el-GR" sz="1400" b="0" strike="noStrike" spc="-32" dirty="0">
                <a:latin typeface="Arial"/>
              </a:rPr>
              <a:t> </a:t>
            </a:r>
            <a:r>
              <a:rPr lang="el-GR" sz="1400" b="0" strike="noStrike" spc="89" dirty="0">
                <a:latin typeface="Arial"/>
              </a:rPr>
              <a:t>είναι</a:t>
            </a:r>
            <a:r>
              <a:rPr lang="el-GR" sz="1400" b="0" strike="noStrike" spc="-32" dirty="0">
                <a:latin typeface="Arial"/>
              </a:rPr>
              <a:t> </a:t>
            </a:r>
            <a:r>
              <a:rPr lang="el-GR" sz="1400" b="0" strike="noStrike" spc="72" dirty="0">
                <a:latin typeface="Arial"/>
              </a:rPr>
              <a:t>τα</a:t>
            </a:r>
            <a:r>
              <a:rPr lang="el-GR" sz="1400" b="0" strike="noStrike" spc="-32" dirty="0">
                <a:latin typeface="Arial"/>
              </a:rPr>
              <a:t> </a:t>
            </a:r>
            <a:r>
              <a:rPr lang="el-GR" sz="1400" b="0" strike="noStrike" spc="18" dirty="0">
                <a:latin typeface="Arial"/>
              </a:rPr>
              <a:t>εξής:</a:t>
            </a:r>
            <a:endParaRPr lang="el-GR" sz="1400" b="0" strike="noStrike" spc="-1" dirty="0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51"/>
              </a:spcBef>
            </a:pPr>
            <a:endParaRPr lang="el-GR" sz="1400" b="0" strike="noStrike" spc="-1" dirty="0">
              <a:latin typeface="Arial"/>
            </a:endParaRPr>
          </a:p>
          <a:p>
            <a:pPr marL="469800" indent="-312840">
              <a:lnSpc>
                <a:spcPct val="116000"/>
              </a:lnSpc>
              <a:buClr>
                <a:srgbClr val="000000"/>
              </a:buClr>
              <a:buSzPct val="79000"/>
              <a:buFont typeface="Wingdings" charset="2"/>
              <a:buChar char=""/>
            </a:pPr>
            <a:r>
              <a:rPr lang="el-GR" sz="1400" b="0" strike="noStrike" spc="29" dirty="0">
                <a:latin typeface="Arial"/>
              </a:rPr>
              <a:t>μακροπρόθεσμος στόχος: </a:t>
            </a:r>
            <a:r>
              <a:rPr lang="el-GR" sz="1400" b="0" strike="noStrike" spc="111" dirty="0">
                <a:latin typeface="Arial"/>
              </a:rPr>
              <a:t>οι </a:t>
            </a:r>
            <a:r>
              <a:rPr lang="el-GR" sz="1400" b="0" strike="noStrike" spc="49" dirty="0">
                <a:latin typeface="Arial"/>
              </a:rPr>
              <a:t>κυβερνήσεις </a:t>
            </a:r>
            <a:r>
              <a:rPr lang="el-GR" sz="1400" b="0" strike="noStrike" spc="38" dirty="0">
                <a:latin typeface="Arial"/>
              </a:rPr>
              <a:t>συμφώνησαν </a:t>
            </a:r>
            <a:r>
              <a:rPr lang="el-GR" sz="1400" b="0" strike="noStrike" spc="43" dirty="0">
                <a:latin typeface="Arial"/>
              </a:rPr>
              <a:t>να συγκρατήσουν </a:t>
            </a:r>
            <a:r>
              <a:rPr lang="el-GR" sz="1400" b="0" strike="noStrike" spc="72" dirty="0">
                <a:latin typeface="Arial"/>
              </a:rPr>
              <a:t>την </a:t>
            </a:r>
            <a:r>
              <a:rPr lang="el-GR" sz="1400" b="0" strike="noStrike" spc="49" dirty="0">
                <a:latin typeface="Arial"/>
              </a:rPr>
              <a:t>αύξηση </a:t>
            </a:r>
            <a:r>
              <a:rPr lang="el-GR" sz="1400" b="0" strike="noStrike" spc="52" dirty="0">
                <a:latin typeface="Arial"/>
              </a:rPr>
              <a:t>της  </a:t>
            </a:r>
            <a:r>
              <a:rPr lang="el-GR" sz="1400" b="0" strike="noStrike" spc="29" dirty="0">
                <a:latin typeface="Arial"/>
              </a:rPr>
              <a:t>μέσης</a:t>
            </a:r>
            <a:r>
              <a:rPr lang="el-GR" sz="1400" b="0" strike="noStrike" spc="-26" dirty="0">
                <a:latin typeface="Arial"/>
              </a:rPr>
              <a:t> </a:t>
            </a:r>
            <a:r>
              <a:rPr lang="el-GR" sz="1400" b="0" strike="noStrike" spc="38" dirty="0">
                <a:latin typeface="Arial"/>
              </a:rPr>
              <a:t>θερμοκρασίας</a:t>
            </a:r>
            <a:r>
              <a:rPr lang="el-GR" sz="1400" b="0" strike="noStrike" spc="-26" dirty="0">
                <a:latin typeface="Arial"/>
              </a:rPr>
              <a:t> </a:t>
            </a:r>
            <a:r>
              <a:rPr lang="el-GR" sz="1400" b="0" strike="noStrike" spc="77" dirty="0">
                <a:latin typeface="Arial"/>
              </a:rPr>
              <a:t>του</a:t>
            </a:r>
            <a:r>
              <a:rPr lang="el-GR" sz="1400" b="0" strike="noStrike" spc="-21" dirty="0">
                <a:latin typeface="Arial"/>
              </a:rPr>
              <a:t> </a:t>
            </a:r>
            <a:r>
              <a:rPr lang="el-GR" sz="1400" b="0" strike="noStrike" spc="43" dirty="0">
                <a:latin typeface="Arial"/>
              </a:rPr>
              <a:t>πλανήτη</a:t>
            </a:r>
            <a:r>
              <a:rPr lang="el-GR" sz="1400" b="0" strike="noStrike" spc="-26" dirty="0">
                <a:latin typeface="Arial"/>
              </a:rPr>
              <a:t> </a:t>
            </a:r>
            <a:r>
              <a:rPr lang="el-GR" sz="1400" b="0" strike="noStrike" spc="43" dirty="0">
                <a:latin typeface="Arial"/>
              </a:rPr>
              <a:t>αρκετά</a:t>
            </a:r>
            <a:r>
              <a:rPr lang="el-GR" sz="1400" b="0" strike="noStrike" spc="24" dirty="0">
                <a:latin typeface="Arial"/>
              </a:rPr>
              <a:t> </a:t>
            </a:r>
            <a:r>
              <a:rPr lang="el-GR" sz="1400" b="1" strike="noStrike" spc="63" dirty="0">
                <a:latin typeface="Arial"/>
              </a:rPr>
              <a:t>κάτω</a:t>
            </a:r>
            <a:r>
              <a:rPr lang="el-GR" sz="1400" b="1" strike="noStrike" spc="-21" dirty="0">
                <a:latin typeface="Arial"/>
              </a:rPr>
              <a:t> </a:t>
            </a:r>
            <a:r>
              <a:rPr lang="el-GR" sz="1400" b="1" strike="noStrike" spc="-1" dirty="0">
                <a:latin typeface="Arial"/>
              </a:rPr>
              <a:t>από</a:t>
            </a:r>
            <a:r>
              <a:rPr lang="el-GR" sz="1400" b="1" strike="noStrike" spc="-26" dirty="0">
                <a:latin typeface="Arial"/>
              </a:rPr>
              <a:t> </a:t>
            </a:r>
            <a:r>
              <a:rPr lang="el-GR" sz="1400" b="1" strike="noStrike" spc="43" dirty="0">
                <a:latin typeface="Arial"/>
              </a:rPr>
              <a:t>τους</a:t>
            </a:r>
            <a:r>
              <a:rPr lang="el-GR" sz="1400" b="1" strike="noStrike" spc="-26" dirty="0">
                <a:latin typeface="Arial"/>
              </a:rPr>
              <a:t> 2°C</a:t>
            </a:r>
            <a:r>
              <a:rPr lang="el-GR" sz="1400" b="1" strike="noStrike" spc="-7" dirty="0">
                <a:latin typeface="Arial"/>
              </a:rPr>
              <a:t> </a:t>
            </a:r>
            <a:r>
              <a:rPr lang="el-GR" sz="1400" b="0" strike="noStrike" spc="4" dirty="0">
                <a:latin typeface="Arial"/>
              </a:rPr>
              <a:t>πάνω</a:t>
            </a:r>
            <a:r>
              <a:rPr lang="el-GR" sz="1400" b="0" strike="noStrike" spc="-26" dirty="0">
                <a:latin typeface="Arial"/>
              </a:rPr>
              <a:t> </a:t>
            </a:r>
            <a:r>
              <a:rPr lang="el-GR" sz="1400" b="0" strike="noStrike" spc="12" dirty="0">
                <a:latin typeface="Arial"/>
              </a:rPr>
              <a:t>από</a:t>
            </a:r>
            <a:r>
              <a:rPr lang="el-GR" sz="1400" b="0" strike="noStrike" spc="-26" dirty="0">
                <a:latin typeface="Arial"/>
              </a:rPr>
              <a:t> </a:t>
            </a:r>
            <a:r>
              <a:rPr lang="el-GR" sz="1400" b="0" strike="noStrike" spc="72" dirty="0">
                <a:latin typeface="Arial"/>
              </a:rPr>
              <a:t>τα</a:t>
            </a:r>
            <a:r>
              <a:rPr lang="el-GR" sz="1400" b="0" strike="noStrike" spc="-21" dirty="0">
                <a:latin typeface="Arial"/>
              </a:rPr>
              <a:t> </a:t>
            </a:r>
            <a:r>
              <a:rPr lang="el-GR" sz="1400" b="0" strike="noStrike" spc="52" dirty="0">
                <a:latin typeface="Arial"/>
              </a:rPr>
              <a:t>προβιομηχανικά  </a:t>
            </a:r>
            <a:r>
              <a:rPr lang="el-GR" sz="1400" b="0" strike="noStrike" spc="24" dirty="0">
                <a:latin typeface="Arial"/>
              </a:rPr>
              <a:t>επίπεδα</a:t>
            </a:r>
            <a:r>
              <a:rPr lang="el-GR" sz="1400" b="0" strike="noStrike" spc="-32" dirty="0">
                <a:latin typeface="Arial"/>
              </a:rPr>
              <a:t> </a:t>
            </a:r>
            <a:r>
              <a:rPr lang="el-GR" sz="1400" b="0" strike="noStrike" spc="69" dirty="0">
                <a:latin typeface="Arial"/>
              </a:rPr>
              <a:t>και</a:t>
            </a:r>
            <a:r>
              <a:rPr lang="el-GR" sz="1400" b="0" strike="noStrike" spc="-32" dirty="0">
                <a:latin typeface="Arial"/>
              </a:rPr>
              <a:t> </a:t>
            </a:r>
            <a:r>
              <a:rPr lang="el-GR" sz="1400" b="0" strike="noStrike" spc="43" dirty="0">
                <a:latin typeface="Arial"/>
              </a:rPr>
              <a:t>να</a:t>
            </a:r>
            <a:r>
              <a:rPr lang="el-GR" sz="1400" b="0" strike="noStrike" spc="-32" dirty="0">
                <a:latin typeface="Arial"/>
              </a:rPr>
              <a:t> </a:t>
            </a:r>
            <a:r>
              <a:rPr lang="el-GR" sz="1400" b="0" strike="noStrike" spc="49" dirty="0">
                <a:latin typeface="Arial"/>
              </a:rPr>
              <a:t>συνεχίσουν</a:t>
            </a:r>
            <a:r>
              <a:rPr lang="el-GR" sz="1400" b="0" strike="noStrike" spc="-26" dirty="0">
                <a:latin typeface="Arial"/>
              </a:rPr>
              <a:t> </a:t>
            </a:r>
            <a:r>
              <a:rPr lang="el-GR" sz="1400" b="0" strike="noStrike" spc="83" dirty="0">
                <a:latin typeface="Arial"/>
              </a:rPr>
              <a:t>τις</a:t>
            </a:r>
            <a:r>
              <a:rPr lang="el-GR" sz="1400" b="0" strike="noStrike" spc="-32" dirty="0">
                <a:latin typeface="Arial"/>
              </a:rPr>
              <a:t> </a:t>
            </a:r>
            <a:r>
              <a:rPr lang="el-GR" sz="1400" b="0" strike="noStrike" spc="24" dirty="0">
                <a:latin typeface="Arial"/>
              </a:rPr>
              <a:t>προσπάθειες</a:t>
            </a:r>
            <a:r>
              <a:rPr lang="el-GR" sz="1400" b="0" strike="noStrike" spc="-32" dirty="0">
                <a:latin typeface="Arial"/>
              </a:rPr>
              <a:t> </a:t>
            </a:r>
            <a:r>
              <a:rPr lang="el-GR" sz="1400" b="0" strike="noStrike" spc="43" dirty="0">
                <a:latin typeface="Arial"/>
              </a:rPr>
              <a:t>να</a:t>
            </a:r>
            <a:r>
              <a:rPr lang="el-GR" sz="1400" b="0" strike="noStrike" spc="-26" dirty="0">
                <a:latin typeface="Arial"/>
              </a:rPr>
              <a:t> </a:t>
            </a:r>
            <a:r>
              <a:rPr lang="el-GR" sz="1400" b="0" strike="noStrike" spc="72" dirty="0">
                <a:latin typeface="Arial"/>
              </a:rPr>
              <a:t>την</a:t>
            </a:r>
            <a:r>
              <a:rPr lang="el-GR" sz="1400" b="0" strike="noStrike" spc="-32" dirty="0">
                <a:latin typeface="Arial"/>
              </a:rPr>
              <a:t> </a:t>
            </a:r>
            <a:r>
              <a:rPr lang="el-GR" sz="1400" b="0" strike="noStrike" spc="52" dirty="0">
                <a:latin typeface="Arial"/>
              </a:rPr>
              <a:t>περιορίσουν</a:t>
            </a:r>
            <a:r>
              <a:rPr lang="el-GR" sz="1400" b="0" strike="noStrike" spc="-32" dirty="0">
                <a:latin typeface="Arial"/>
              </a:rPr>
              <a:t> </a:t>
            </a:r>
            <a:r>
              <a:rPr lang="el-GR" sz="1400" b="0" strike="noStrike" spc="49" dirty="0">
                <a:latin typeface="Arial"/>
              </a:rPr>
              <a:t>στον</a:t>
            </a:r>
            <a:r>
              <a:rPr lang="el-GR" sz="1400" b="0" strike="noStrike" spc="-32" dirty="0">
                <a:latin typeface="Arial"/>
              </a:rPr>
              <a:t> </a:t>
            </a:r>
            <a:r>
              <a:rPr lang="el-GR" sz="1400" b="0" strike="noStrike" spc="-26" dirty="0">
                <a:latin typeface="Arial"/>
              </a:rPr>
              <a:t>1,5°C</a:t>
            </a:r>
            <a:endParaRPr lang="el-GR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34"/>
              </a:spcBef>
            </a:pPr>
            <a:endParaRPr lang="el-GR" sz="1400" b="0" strike="noStrike" spc="-1" dirty="0">
              <a:latin typeface="Arial"/>
            </a:endParaRPr>
          </a:p>
          <a:p>
            <a:pPr marL="469800" indent="-312840">
              <a:lnSpc>
                <a:spcPct val="100000"/>
              </a:lnSpc>
              <a:buClr>
                <a:srgbClr val="000000"/>
              </a:buClr>
              <a:buSzPct val="79000"/>
              <a:buFont typeface="Arial"/>
              <a:buChar char="●"/>
            </a:pPr>
            <a:r>
              <a:rPr lang="el-GR" sz="1400" b="0" strike="noStrike" spc="38" dirty="0">
                <a:latin typeface="Arial"/>
              </a:rPr>
              <a:t>συνεισφορές:</a:t>
            </a:r>
            <a:r>
              <a:rPr lang="el-GR" sz="1400" b="0" strike="noStrike" spc="-26" dirty="0">
                <a:latin typeface="Arial"/>
              </a:rPr>
              <a:t> </a:t>
            </a:r>
            <a:r>
              <a:rPr lang="el-GR" sz="1400" b="0" strike="noStrike" spc="49" dirty="0">
                <a:latin typeface="Arial"/>
              </a:rPr>
              <a:t>πριν</a:t>
            </a:r>
            <a:r>
              <a:rPr lang="el-GR" sz="1400" b="0" strike="noStrike" spc="-26" dirty="0">
                <a:latin typeface="Arial"/>
              </a:rPr>
              <a:t> </a:t>
            </a:r>
            <a:r>
              <a:rPr lang="el-GR" sz="1400" b="0" strike="noStrike" spc="69" dirty="0">
                <a:latin typeface="Arial"/>
              </a:rPr>
              <a:t>και</a:t>
            </a:r>
            <a:r>
              <a:rPr lang="el-GR" sz="1400" b="0" strike="noStrike" spc="-26" dirty="0">
                <a:latin typeface="Arial"/>
              </a:rPr>
              <a:t> </a:t>
            </a:r>
            <a:r>
              <a:rPr lang="el-GR" sz="1400" b="0" strike="noStrike" spc="49" dirty="0">
                <a:latin typeface="Arial"/>
              </a:rPr>
              <a:t>κατά</a:t>
            </a:r>
            <a:r>
              <a:rPr lang="el-GR" sz="1400" b="0" strike="noStrike" spc="-26" dirty="0">
                <a:latin typeface="Arial"/>
              </a:rPr>
              <a:t> </a:t>
            </a:r>
            <a:r>
              <a:rPr lang="el-GR" sz="1400" b="0" strike="noStrike" spc="89" dirty="0">
                <a:latin typeface="Arial"/>
              </a:rPr>
              <a:t>τη</a:t>
            </a:r>
            <a:r>
              <a:rPr lang="el-GR" sz="1400" b="0" strike="noStrike" spc="-26" dirty="0">
                <a:latin typeface="Arial"/>
              </a:rPr>
              <a:t> </a:t>
            </a:r>
            <a:r>
              <a:rPr lang="el-GR" sz="1400" b="0" strike="noStrike" spc="49" dirty="0">
                <a:latin typeface="Arial"/>
              </a:rPr>
              <a:t>διάσκεψη</a:t>
            </a:r>
            <a:r>
              <a:rPr lang="el-GR" sz="1400" b="0" strike="noStrike" spc="-26" dirty="0">
                <a:latin typeface="Arial"/>
              </a:rPr>
              <a:t> </a:t>
            </a:r>
            <a:r>
              <a:rPr lang="el-GR" sz="1400" b="0" strike="noStrike" spc="43" dirty="0">
                <a:latin typeface="Arial"/>
              </a:rPr>
              <a:t>των</a:t>
            </a:r>
            <a:r>
              <a:rPr lang="el-GR" sz="1400" b="0" strike="noStrike" spc="-26" dirty="0">
                <a:latin typeface="Arial"/>
              </a:rPr>
              <a:t> </a:t>
            </a:r>
            <a:r>
              <a:rPr lang="el-GR" sz="1400" b="0" strike="noStrike" spc="43" dirty="0">
                <a:latin typeface="Arial"/>
              </a:rPr>
              <a:t>Παρισίων,</a:t>
            </a:r>
            <a:r>
              <a:rPr lang="el-GR" sz="1400" b="0" strike="noStrike" spc="-26" dirty="0">
                <a:latin typeface="Arial"/>
              </a:rPr>
              <a:t> </a:t>
            </a:r>
            <a:r>
              <a:rPr lang="el-GR" sz="1400" b="0" strike="noStrike" spc="111" dirty="0">
                <a:latin typeface="Arial"/>
              </a:rPr>
              <a:t>οι</a:t>
            </a:r>
            <a:r>
              <a:rPr lang="el-GR" sz="1400" b="0" strike="noStrike" spc="-26" dirty="0">
                <a:latin typeface="Arial"/>
              </a:rPr>
              <a:t> </a:t>
            </a:r>
            <a:r>
              <a:rPr lang="el-GR" sz="1400" b="0" strike="noStrike" spc="12" dirty="0">
                <a:latin typeface="Arial"/>
              </a:rPr>
              <a:t>χώρες</a:t>
            </a:r>
            <a:r>
              <a:rPr lang="el-GR" sz="1400" b="0" strike="noStrike" spc="-26" dirty="0">
                <a:latin typeface="Arial"/>
              </a:rPr>
              <a:t> </a:t>
            </a:r>
            <a:r>
              <a:rPr lang="el-GR" sz="1400" b="0" strike="noStrike" spc="32" dirty="0">
                <a:latin typeface="Arial"/>
              </a:rPr>
              <a:t>υπέβαλαν</a:t>
            </a:r>
            <a:r>
              <a:rPr lang="el-GR" sz="1400" b="0" strike="noStrike" spc="-26" dirty="0">
                <a:latin typeface="Arial"/>
              </a:rPr>
              <a:t> </a:t>
            </a:r>
            <a:r>
              <a:rPr lang="el-GR" sz="1400" b="0" strike="noStrike" spc="43" dirty="0">
                <a:latin typeface="Arial"/>
              </a:rPr>
              <a:t>ολοκληρωμένα</a:t>
            </a:r>
            <a:endParaRPr lang="el-GR" sz="1400" b="0" strike="noStrike" spc="-1" dirty="0">
              <a:latin typeface="Arial"/>
            </a:endParaRPr>
          </a:p>
          <a:p>
            <a:pPr marL="469800">
              <a:lnSpc>
                <a:spcPct val="100000"/>
              </a:lnSpc>
              <a:spcBef>
                <a:spcPts val="269"/>
              </a:spcBef>
            </a:pPr>
            <a:r>
              <a:rPr lang="el-GR" sz="1400" b="1" strike="noStrike" spc="89" dirty="0">
                <a:latin typeface="Arial"/>
              </a:rPr>
              <a:t>εθνικά</a:t>
            </a:r>
            <a:r>
              <a:rPr lang="el-GR" sz="1400" b="1" strike="noStrike" spc="-32" dirty="0">
                <a:latin typeface="Arial"/>
              </a:rPr>
              <a:t> </a:t>
            </a:r>
            <a:r>
              <a:rPr lang="el-GR" sz="1400" b="1" strike="noStrike" spc="52" dirty="0">
                <a:latin typeface="Arial"/>
              </a:rPr>
              <a:t>σχέδια</a:t>
            </a:r>
            <a:r>
              <a:rPr lang="el-GR" sz="1400" b="1" strike="noStrike" spc="-32" dirty="0">
                <a:latin typeface="Arial"/>
              </a:rPr>
              <a:t> </a:t>
            </a:r>
            <a:r>
              <a:rPr lang="el-GR" sz="1400" b="1" strike="noStrike" spc="83" dirty="0">
                <a:latin typeface="Arial"/>
              </a:rPr>
              <a:t>κλιματικής</a:t>
            </a:r>
            <a:r>
              <a:rPr lang="el-GR" sz="1400" b="1" strike="noStrike" spc="-32" dirty="0">
                <a:latin typeface="Arial"/>
              </a:rPr>
              <a:t> </a:t>
            </a:r>
            <a:r>
              <a:rPr lang="el-GR" sz="1400" b="1" strike="noStrike" spc="-1" dirty="0">
                <a:latin typeface="Arial"/>
              </a:rPr>
              <a:t>δράσης</a:t>
            </a:r>
            <a:r>
              <a:rPr lang="el-GR" sz="1400" b="1" strike="noStrike" spc="-15" dirty="0">
                <a:latin typeface="Arial"/>
              </a:rPr>
              <a:t> </a:t>
            </a:r>
            <a:r>
              <a:rPr lang="el-GR" sz="1400" b="0" strike="noStrike" spc="43" dirty="0">
                <a:latin typeface="Arial"/>
              </a:rPr>
              <a:t>με</a:t>
            </a:r>
            <a:r>
              <a:rPr lang="el-GR" sz="1400" b="0" strike="noStrike" spc="-32" dirty="0">
                <a:latin typeface="Arial"/>
              </a:rPr>
              <a:t> </a:t>
            </a:r>
            <a:r>
              <a:rPr lang="el-GR" sz="1400" b="0" strike="noStrike" spc="43" dirty="0">
                <a:latin typeface="Arial"/>
              </a:rPr>
              <a:t>στόχο</a:t>
            </a:r>
            <a:r>
              <a:rPr lang="el-GR" sz="1400" b="0" strike="noStrike" spc="-32" dirty="0">
                <a:latin typeface="Arial"/>
              </a:rPr>
              <a:t> </a:t>
            </a:r>
            <a:r>
              <a:rPr lang="el-GR" sz="1400" b="0" strike="noStrike" spc="89" dirty="0">
                <a:latin typeface="Arial"/>
              </a:rPr>
              <a:t>τη</a:t>
            </a:r>
            <a:r>
              <a:rPr lang="el-GR" sz="1400" b="0" strike="noStrike" spc="-26" dirty="0">
                <a:latin typeface="Arial"/>
              </a:rPr>
              <a:t> </a:t>
            </a:r>
            <a:r>
              <a:rPr lang="el-GR" sz="1400" b="0" strike="noStrike" spc="49" dirty="0">
                <a:latin typeface="Arial"/>
              </a:rPr>
              <a:t>μείωση</a:t>
            </a:r>
            <a:r>
              <a:rPr lang="el-GR" sz="1400" b="0" strike="noStrike" spc="-32" dirty="0">
                <a:latin typeface="Arial"/>
              </a:rPr>
              <a:t> </a:t>
            </a:r>
            <a:r>
              <a:rPr lang="el-GR" sz="1400" b="0" strike="noStrike" spc="43" dirty="0">
                <a:latin typeface="Arial"/>
              </a:rPr>
              <a:t>των</a:t>
            </a:r>
            <a:r>
              <a:rPr lang="el-GR" sz="1400" b="0" strike="noStrike" spc="-32" dirty="0">
                <a:latin typeface="Arial"/>
              </a:rPr>
              <a:t> </a:t>
            </a:r>
            <a:r>
              <a:rPr lang="el-GR" sz="1400" b="0" strike="noStrike" spc="9" dirty="0">
                <a:latin typeface="Arial"/>
              </a:rPr>
              <a:t>εκπομπών</a:t>
            </a:r>
            <a:r>
              <a:rPr lang="el-GR" sz="1400" b="0" strike="noStrike" spc="-32" dirty="0">
                <a:latin typeface="Arial"/>
              </a:rPr>
              <a:t> </a:t>
            </a:r>
            <a:r>
              <a:rPr lang="el-GR" sz="1400" b="0" strike="noStrike" spc="58" dirty="0">
                <a:latin typeface="Arial"/>
              </a:rPr>
              <a:t>τους</a:t>
            </a:r>
            <a:endParaRPr lang="el-GR" sz="1400" b="0" strike="noStrike" spc="-1" dirty="0">
              <a:latin typeface="Arial"/>
            </a:endParaRPr>
          </a:p>
          <a:p>
            <a:pPr marL="469800">
              <a:lnSpc>
                <a:spcPct val="100000"/>
              </a:lnSpc>
              <a:spcBef>
                <a:spcPts val="34"/>
              </a:spcBef>
            </a:pPr>
            <a:endParaRPr lang="el-GR" sz="1400" b="0" strike="noStrike" spc="-1" dirty="0">
              <a:latin typeface="Arial"/>
            </a:endParaRPr>
          </a:p>
          <a:p>
            <a:pPr marL="469800" indent="-312840">
              <a:lnSpc>
                <a:spcPct val="100000"/>
              </a:lnSpc>
              <a:buClr>
                <a:srgbClr val="000000"/>
              </a:buClr>
              <a:buSzPct val="79000"/>
              <a:buFont typeface="Arial"/>
              <a:buChar char="●"/>
            </a:pPr>
            <a:r>
              <a:rPr lang="el-GR" sz="1400" b="0" strike="noStrike" spc="63" dirty="0">
                <a:latin typeface="Arial"/>
              </a:rPr>
              <a:t>φιλοδοξία:</a:t>
            </a:r>
            <a:r>
              <a:rPr lang="el-GR" sz="1400" b="0" strike="noStrike" spc="-26" dirty="0">
                <a:latin typeface="Arial"/>
              </a:rPr>
              <a:t> </a:t>
            </a:r>
            <a:r>
              <a:rPr lang="el-GR" sz="1400" b="0" strike="noStrike" spc="111" dirty="0">
                <a:latin typeface="Arial"/>
              </a:rPr>
              <a:t>οι</a:t>
            </a:r>
            <a:r>
              <a:rPr lang="el-GR" sz="1400" b="0" strike="noStrike" spc="-26" dirty="0">
                <a:latin typeface="Arial"/>
              </a:rPr>
              <a:t> </a:t>
            </a:r>
            <a:r>
              <a:rPr lang="el-GR" sz="1400" b="0" strike="noStrike" spc="49" dirty="0">
                <a:latin typeface="Arial"/>
              </a:rPr>
              <a:t>κυβερνήσεις</a:t>
            </a:r>
            <a:r>
              <a:rPr lang="el-GR" sz="1400" b="0" strike="noStrike" spc="-26" dirty="0">
                <a:latin typeface="Arial"/>
              </a:rPr>
              <a:t> </a:t>
            </a:r>
            <a:r>
              <a:rPr lang="el-GR" sz="1400" b="0" strike="noStrike" spc="38" dirty="0">
                <a:latin typeface="Arial"/>
              </a:rPr>
              <a:t>συμφώνησαν</a:t>
            </a:r>
            <a:r>
              <a:rPr lang="el-GR" sz="1400" b="0" strike="noStrike" spc="9" dirty="0">
                <a:latin typeface="Arial"/>
              </a:rPr>
              <a:t> </a:t>
            </a:r>
            <a:r>
              <a:rPr lang="el-GR" sz="1400" b="1" strike="noStrike" spc="43" dirty="0">
                <a:latin typeface="Arial"/>
              </a:rPr>
              <a:t>να</a:t>
            </a:r>
            <a:r>
              <a:rPr lang="el-GR" sz="1400" b="1" strike="noStrike" spc="-26" dirty="0">
                <a:latin typeface="Arial"/>
              </a:rPr>
              <a:t> </a:t>
            </a:r>
            <a:r>
              <a:rPr lang="el-GR" sz="1400" b="1" strike="noStrike" spc="32" dirty="0">
                <a:latin typeface="Arial"/>
              </a:rPr>
              <a:t>γνωστοποιούν</a:t>
            </a:r>
            <a:r>
              <a:rPr lang="el-GR" sz="1400" b="1" strike="noStrike" spc="-21" dirty="0">
                <a:latin typeface="Arial"/>
              </a:rPr>
              <a:t> </a:t>
            </a:r>
            <a:r>
              <a:rPr lang="el-GR" sz="1400" b="1" strike="noStrike" spc="43" dirty="0">
                <a:latin typeface="Arial"/>
              </a:rPr>
              <a:t>ανά</a:t>
            </a:r>
            <a:r>
              <a:rPr lang="el-GR" sz="1400" b="1" strike="noStrike" spc="-26" dirty="0">
                <a:latin typeface="Arial"/>
              </a:rPr>
              <a:t> </a:t>
            </a:r>
            <a:r>
              <a:rPr lang="el-GR" sz="1400" b="1" strike="noStrike" spc="89" dirty="0">
                <a:latin typeface="Arial"/>
              </a:rPr>
              <a:t>5ετία</a:t>
            </a:r>
            <a:r>
              <a:rPr lang="el-GR" sz="1400" b="1" strike="noStrike" spc="-26" dirty="0">
                <a:latin typeface="Arial"/>
              </a:rPr>
              <a:t> </a:t>
            </a:r>
            <a:r>
              <a:rPr lang="el-GR" sz="1400" b="1" strike="noStrike" spc="83" dirty="0">
                <a:latin typeface="Arial"/>
              </a:rPr>
              <a:t>τις</a:t>
            </a:r>
            <a:r>
              <a:rPr lang="el-GR" sz="1400" b="1" strike="noStrike" spc="-26" dirty="0">
                <a:latin typeface="Arial"/>
              </a:rPr>
              <a:t> </a:t>
            </a:r>
            <a:r>
              <a:rPr lang="el-GR" sz="1400" b="1" strike="noStrike" spc="43" dirty="0">
                <a:latin typeface="Arial"/>
              </a:rPr>
              <a:t>συνεισφορές</a:t>
            </a:r>
            <a:r>
              <a:rPr lang="el-GR" sz="1400" b="1" strike="noStrike" spc="-26" dirty="0">
                <a:latin typeface="Arial"/>
              </a:rPr>
              <a:t> </a:t>
            </a:r>
            <a:r>
              <a:rPr lang="el-GR" sz="1400" b="1" strike="noStrike" spc="38" dirty="0">
                <a:latin typeface="Arial"/>
              </a:rPr>
              <a:t>τους</a:t>
            </a:r>
            <a:endParaRPr lang="el-GR" sz="1400" b="0" strike="noStrike" spc="-1" dirty="0">
              <a:latin typeface="Arial"/>
            </a:endParaRPr>
          </a:p>
          <a:p>
            <a:pPr marL="469800">
              <a:lnSpc>
                <a:spcPct val="100000"/>
              </a:lnSpc>
              <a:spcBef>
                <a:spcPts val="269"/>
              </a:spcBef>
            </a:pPr>
            <a:r>
              <a:rPr lang="el-GR" sz="1400" b="0" strike="noStrike" spc="43" dirty="0">
                <a:latin typeface="Arial"/>
              </a:rPr>
              <a:t>με</a:t>
            </a:r>
            <a:r>
              <a:rPr lang="el-GR" sz="1400" b="0" strike="noStrike" spc="-35" dirty="0">
                <a:latin typeface="Arial"/>
              </a:rPr>
              <a:t> </a:t>
            </a:r>
            <a:r>
              <a:rPr lang="el-GR" sz="1400" b="0" strike="noStrike" spc="12" dirty="0">
                <a:latin typeface="Arial"/>
              </a:rPr>
              <a:t>σκοπό</a:t>
            </a:r>
            <a:r>
              <a:rPr lang="el-GR" sz="1400" b="0" strike="noStrike" spc="-32" dirty="0">
                <a:latin typeface="Arial"/>
              </a:rPr>
              <a:t> </a:t>
            </a:r>
            <a:r>
              <a:rPr lang="el-GR" sz="1400" b="0" strike="noStrike" spc="72" dirty="0">
                <a:latin typeface="Arial"/>
              </a:rPr>
              <a:t>τον</a:t>
            </a:r>
            <a:r>
              <a:rPr lang="el-GR" sz="1400" b="0" strike="noStrike" spc="-32" dirty="0">
                <a:latin typeface="Arial"/>
              </a:rPr>
              <a:t> </a:t>
            </a:r>
            <a:r>
              <a:rPr lang="el-GR" sz="1400" b="0" strike="noStrike" spc="49" dirty="0">
                <a:latin typeface="Arial"/>
              </a:rPr>
              <a:t>καθορισμό</a:t>
            </a:r>
            <a:r>
              <a:rPr lang="el-GR" sz="1400" b="0" strike="noStrike" spc="-32" dirty="0">
                <a:latin typeface="Arial"/>
              </a:rPr>
              <a:t> </a:t>
            </a:r>
            <a:r>
              <a:rPr lang="el-GR" sz="1400" b="0" strike="noStrike" spc="49" dirty="0">
                <a:latin typeface="Arial"/>
              </a:rPr>
              <a:t>πιο</a:t>
            </a:r>
            <a:r>
              <a:rPr lang="el-GR" sz="1400" b="0" strike="noStrike" spc="-32" dirty="0">
                <a:latin typeface="Arial"/>
              </a:rPr>
              <a:t> </a:t>
            </a:r>
            <a:r>
              <a:rPr lang="el-GR" sz="1400" b="0" strike="noStrike" spc="52" dirty="0">
                <a:latin typeface="Arial"/>
              </a:rPr>
              <a:t>φιλόδοξων</a:t>
            </a:r>
            <a:r>
              <a:rPr lang="el-GR" sz="1400" b="0" strike="noStrike" spc="-32" dirty="0">
                <a:latin typeface="Arial"/>
              </a:rPr>
              <a:t> </a:t>
            </a:r>
            <a:r>
              <a:rPr lang="el-GR" sz="1400" b="0" strike="noStrike" spc="32" dirty="0" smtClean="0">
                <a:latin typeface="Arial"/>
              </a:rPr>
              <a:t>στόχων</a:t>
            </a:r>
          </a:p>
          <a:p>
            <a:pPr marL="469800">
              <a:lnSpc>
                <a:spcPct val="100000"/>
              </a:lnSpc>
              <a:spcBef>
                <a:spcPts val="269"/>
              </a:spcBef>
            </a:pPr>
            <a:endParaRPr lang="el-GR" sz="1400" spc="32" dirty="0" smtClean="0">
              <a:latin typeface="Arial"/>
            </a:endParaRPr>
          </a:p>
        </p:txBody>
      </p:sp>
      <p:sp>
        <p:nvSpPr>
          <p:cNvPr id="319" name="TextShape 2"/>
          <p:cNvSpPr txBox="1"/>
          <p:nvPr/>
        </p:nvSpPr>
        <p:spPr>
          <a:xfrm>
            <a:off x="384840" y="610560"/>
            <a:ext cx="2862360" cy="871560"/>
          </a:xfrm>
          <a:prstGeom prst="rect">
            <a:avLst/>
          </a:prstGeom>
          <a:noFill/>
          <a:ln>
            <a:noFill/>
          </a:ln>
        </p:spPr>
        <p:txBody>
          <a:bodyPr lIns="0" tIns="12600" rIns="0" bIns="0">
            <a:spAutoFit/>
          </a:bodyPr>
          <a:lstStyle/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lang="el-GR" sz="1800" b="0" strike="noStrike" spc="24">
                <a:solidFill>
                  <a:srgbClr val="0097A7"/>
                </a:solidFill>
                <a:latin typeface="Arial"/>
              </a:rPr>
              <a:t>Η </a:t>
            </a:r>
            <a:r>
              <a:rPr lang="el-GR" sz="1800" b="0" strike="noStrike" spc="58">
                <a:solidFill>
                  <a:srgbClr val="0097A7"/>
                </a:solidFill>
                <a:latin typeface="Arial"/>
              </a:rPr>
              <a:t>Συμφωνία </a:t>
            </a:r>
            <a:r>
              <a:rPr lang="el-GR" sz="1800" b="0" strike="noStrike" spc="103">
                <a:solidFill>
                  <a:srgbClr val="0097A7"/>
                </a:solidFill>
                <a:latin typeface="Arial"/>
              </a:rPr>
              <a:t>του</a:t>
            </a:r>
            <a:r>
              <a:rPr lang="el-GR" sz="1800" b="0" strike="noStrike" spc="-225">
                <a:solidFill>
                  <a:srgbClr val="0097A7"/>
                </a:solidFill>
                <a:latin typeface="Arial"/>
              </a:rPr>
              <a:t> </a:t>
            </a:r>
            <a:r>
              <a:rPr lang="el-GR" sz="1800" b="0" strike="noStrike" spc="89">
                <a:solidFill>
                  <a:srgbClr val="0097A7"/>
                </a:solidFill>
                <a:latin typeface="Arial"/>
              </a:rPr>
              <a:t>Παρισιού</a:t>
            </a:r>
            <a:endParaRPr lang="el-GR" sz="1800" b="0" strike="noStrike" spc="-1">
              <a:latin typeface="Calibri"/>
            </a:endParaRPr>
          </a:p>
        </p:txBody>
      </p:sp>
      <p:pic>
        <p:nvPicPr>
          <p:cNvPr id="4" name="Picture 4"/>
          <p:cNvPicPr/>
          <p:nvPr/>
        </p:nvPicPr>
        <p:blipFill>
          <a:blip r:embed="rId2" cstate="print"/>
          <a:stretch/>
        </p:blipFill>
        <p:spPr>
          <a:xfrm>
            <a:off x="7572396" y="4357700"/>
            <a:ext cx="1428760" cy="653488"/>
          </a:xfrm>
          <a:prstGeom prst="rect">
            <a:avLst/>
          </a:prstGeom>
          <a:ln>
            <a:noFill/>
          </a:ln>
        </p:spPr>
      </p:pic>
      <p:pic>
        <p:nvPicPr>
          <p:cNvPr id="5" name="Shape 334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8143900" y="214296"/>
            <a:ext cx="642942" cy="6429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CustomShape 1"/>
          <p:cNvSpPr/>
          <p:nvPr/>
        </p:nvSpPr>
        <p:spPr>
          <a:xfrm>
            <a:off x="528840" y="1231920"/>
            <a:ext cx="7332480" cy="1999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spAutoFit/>
          </a:bodyPr>
          <a:lstStyle/>
          <a:p>
            <a:pPr marL="325080" indent="-312840">
              <a:lnSpc>
                <a:spcPct val="116000"/>
              </a:lnSpc>
              <a:spcBef>
                <a:spcPts val="99"/>
              </a:spcBef>
              <a:buClr>
                <a:srgbClr val="000000"/>
              </a:buClr>
              <a:buSzPct val="79000"/>
              <a:buFont typeface="Wingdings" charset="2"/>
              <a:buChar char=""/>
            </a:pPr>
            <a:r>
              <a:rPr lang="el-GR" sz="1400" b="0" strike="noStrike" spc="58">
                <a:latin typeface="Arial"/>
              </a:rPr>
              <a:t>διαφάνεια:</a:t>
            </a:r>
            <a:r>
              <a:rPr lang="el-GR" sz="1400" b="0" strike="noStrike" spc="-32">
                <a:latin typeface="Arial"/>
              </a:rPr>
              <a:t> </a:t>
            </a:r>
            <a:r>
              <a:rPr lang="el-GR" sz="1400" b="0" strike="noStrike" spc="38">
                <a:latin typeface="Arial"/>
              </a:rPr>
              <a:t>δέχθηκαν</a:t>
            </a:r>
            <a:r>
              <a:rPr lang="el-GR" sz="1400" b="0" strike="noStrike" spc="-26">
                <a:latin typeface="Arial"/>
              </a:rPr>
              <a:t> </a:t>
            </a:r>
            <a:r>
              <a:rPr lang="el-GR" sz="1400" b="0" strike="noStrike" spc="29">
                <a:latin typeface="Arial"/>
              </a:rPr>
              <a:t>επίσης</a:t>
            </a:r>
            <a:r>
              <a:rPr lang="el-GR" sz="1400" b="0" strike="noStrike" spc="-32">
                <a:latin typeface="Arial"/>
              </a:rPr>
              <a:t> </a:t>
            </a:r>
            <a:r>
              <a:rPr lang="el-GR" sz="1400" b="1" strike="noStrike" spc="43">
                <a:latin typeface="Arial"/>
              </a:rPr>
              <a:t>να</a:t>
            </a:r>
            <a:r>
              <a:rPr lang="el-GR" sz="1400" b="1" strike="noStrike" spc="-26">
                <a:latin typeface="Arial"/>
              </a:rPr>
              <a:t> </a:t>
            </a:r>
            <a:r>
              <a:rPr lang="el-GR" sz="1400" b="1" strike="noStrike" spc="32">
                <a:latin typeface="Arial"/>
              </a:rPr>
              <a:t>γνωστοποιούν</a:t>
            </a:r>
            <a:r>
              <a:rPr lang="el-GR" sz="1400" b="1" strike="noStrike" spc="-32">
                <a:latin typeface="Arial"/>
              </a:rPr>
              <a:t> </a:t>
            </a:r>
            <a:r>
              <a:rPr lang="el-GR" sz="1400" b="1" strike="noStrike" spc="77">
                <a:latin typeface="Arial"/>
              </a:rPr>
              <a:t>μεταξύ</a:t>
            </a:r>
            <a:r>
              <a:rPr lang="el-GR" sz="1400" b="1" strike="noStrike" spc="-26">
                <a:latin typeface="Arial"/>
              </a:rPr>
              <a:t> </a:t>
            </a:r>
            <a:r>
              <a:rPr lang="el-GR" sz="1400" b="1" strike="noStrike" spc="43">
                <a:latin typeface="Arial"/>
              </a:rPr>
              <a:t>τους</a:t>
            </a:r>
            <a:r>
              <a:rPr lang="el-GR" sz="1400" b="1" strike="noStrike" spc="-32">
                <a:latin typeface="Arial"/>
              </a:rPr>
              <a:t> </a:t>
            </a:r>
            <a:r>
              <a:rPr lang="el-GR" sz="1400" b="1" strike="noStrike" spc="97">
                <a:latin typeface="Arial"/>
              </a:rPr>
              <a:t>και</a:t>
            </a:r>
            <a:r>
              <a:rPr lang="el-GR" sz="1400" b="1" strike="noStrike" spc="-26">
                <a:latin typeface="Arial"/>
              </a:rPr>
              <a:t> </a:t>
            </a:r>
            <a:r>
              <a:rPr lang="el-GR" sz="1400" b="1" strike="noStrike" spc="24">
                <a:latin typeface="Arial"/>
              </a:rPr>
              <a:t>στο</a:t>
            </a:r>
            <a:r>
              <a:rPr lang="el-GR" sz="1400" b="1" strike="noStrike" spc="-26">
                <a:latin typeface="Arial"/>
              </a:rPr>
              <a:t> </a:t>
            </a:r>
            <a:r>
              <a:rPr lang="el-GR" sz="1400" b="1" strike="noStrike" spc="63">
                <a:latin typeface="Arial"/>
              </a:rPr>
              <a:t>κοινό</a:t>
            </a:r>
            <a:r>
              <a:rPr lang="el-GR" sz="1400" b="1" strike="noStrike" spc="-32">
                <a:latin typeface="Arial"/>
              </a:rPr>
              <a:t> </a:t>
            </a:r>
            <a:r>
              <a:rPr lang="el-GR" sz="1400" b="1" strike="noStrike" spc="72">
                <a:latin typeface="Arial"/>
              </a:rPr>
              <a:t>την  </a:t>
            </a:r>
            <a:r>
              <a:rPr lang="el-GR" sz="1400" b="1" strike="noStrike" spc="-7">
                <a:latin typeface="Arial"/>
              </a:rPr>
              <a:t>πρόοδό </a:t>
            </a:r>
            <a:r>
              <a:rPr lang="el-GR" sz="1400" b="1" strike="noStrike" spc="43">
                <a:latin typeface="Arial"/>
              </a:rPr>
              <a:t>τους </a:t>
            </a:r>
            <a:r>
              <a:rPr lang="el-GR" sz="1400" b="0" strike="noStrike" spc="9">
                <a:latin typeface="Arial"/>
              </a:rPr>
              <a:t>προς </a:t>
            </a:r>
            <a:r>
              <a:rPr lang="el-GR" sz="1400" b="0" strike="noStrike" spc="72">
                <a:latin typeface="Arial"/>
              </a:rPr>
              <a:t>την </a:t>
            </a:r>
            <a:r>
              <a:rPr lang="el-GR" sz="1400" b="0" strike="noStrike" spc="52">
                <a:latin typeface="Arial"/>
              </a:rPr>
              <a:t>επίτευξη </a:t>
            </a:r>
            <a:r>
              <a:rPr lang="el-GR" sz="1400" b="0" strike="noStrike" spc="43">
                <a:latin typeface="Arial"/>
              </a:rPr>
              <a:t>των </a:t>
            </a:r>
            <a:r>
              <a:rPr lang="el-GR" sz="1400" b="0" strike="noStrike" spc="32">
                <a:latin typeface="Arial"/>
              </a:rPr>
              <a:t>στόχων τους, </a:t>
            </a:r>
            <a:r>
              <a:rPr lang="el-GR" sz="1400" b="0" strike="noStrike" spc="43">
                <a:latin typeface="Arial"/>
              </a:rPr>
              <a:t>με </a:t>
            </a:r>
            <a:r>
              <a:rPr lang="el-GR" sz="1400" b="0" strike="noStrike" spc="12">
                <a:latin typeface="Arial"/>
              </a:rPr>
              <a:t>σκοπό </a:t>
            </a:r>
            <a:r>
              <a:rPr lang="el-GR" sz="1400" b="0" strike="noStrike" spc="72">
                <a:latin typeface="Arial"/>
              </a:rPr>
              <a:t>την </a:t>
            </a:r>
            <a:r>
              <a:rPr lang="el-GR" sz="1400" b="0" strike="noStrike" spc="43">
                <a:latin typeface="Arial"/>
              </a:rPr>
              <a:t>εξασφάλιση  </a:t>
            </a:r>
            <a:r>
              <a:rPr lang="el-GR" sz="1400" b="0" strike="noStrike" spc="58">
                <a:latin typeface="Arial"/>
              </a:rPr>
              <a:t>διαφάνειας </a:t>
            </a:r>
            <a:r>
              <a:rPr lang="el-GR" sz="1400" b="0" strike="noStrike" spc="69">
                <a:latin typeface="Arial"/>
              </a:rPr>
              <a:t>και</a:t>
            </a:r>
            <a:r>
              <a:rPr lang="el-GR" sz="1400" b="0" strike="noStrike" spc="-120">
                <a:latin typeface="Arial"/>
              </a:rPr>
              <a:t> </a:t>
            </a:r>
            <a:r>
              <a:rPr lang="el-GR" sz="1400" b="0" strike="noStrike" spc="29">
                <a:latin typeface="Arial"/>
              </a:rPr>
              <a:t>εποπτείας</a:t>
            </a:r>
            <a:endParaRPr lang="el-GR" sz="1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51"/>
              </a:spcBef>
            </a:pPr>
            <a:endParaRPr lang="el-GR" sz="1400" b="0" strike="noStrike" spc="-1">
              <a:latin typeface="Arial"/>
            </a:endParaRPr>
          </a:p>
          <a:p>
            <a:pPr marL="325080" indent="-312840">
              <a:lnSpc>
                <a:spcPct val="116000"/>
              </a:lnSpc>
              <a:buClr>
                <a:srgbClr val="000000"/>
              </a:buClr>
              <a:buSzPct val="79000"/>
              <a:buFont typeface="Arial"/>
              <a:buChar char="●"/>
            </a:pPr>
            <a:r>
              <a:rPr lang="el-GR" sz="1400" b="0" strike="noStrike" spc="38">
                <a:latin typeface="Arial"/>
              </a:rPr>
              <a:t>αλληλεγγύη: </a:t>
            </a:r>
            <a:r>
              <a:rPr lang="el-GR" sz="1400" b="0" strike="noStrike" spc="77">
                <a:latin typeface="Arial"/>
              </a:rPr>
              <a:t>η </a:t>
            </a:r>
            <a:r>
              <a:rPr lang="el-GR" sz="1400" b="0" strike="noStrike" spc="-160">
                <a:latin typeface="Arial"/>
              </a:rPr>
              <a:t>ΕΕ </a:t>
            </a:r>
            <a:r>
              <a:rPr lang="el-GR" sz="1400" b="0" strike="noStrike" spc="69">
                <a:latin typeface="Arial"/>
              </a:rPr>
              <a:t>και </a:t>
            </a:r>
            <a:r>
              <a:rPr lang="el-GR" sz="1400" b="0" strike="noStrike" spc="29">
                <a:latin typeface="Arial"/>
              </a:rPr>
              <a:t>άλλες </a:t>
            </a:r>
            <a:r>
              <a:rPr lang="el-GR" sz="1400" b="0" strike="noStrike" spc="32">
                <a:latin typeface="Arial"/>
              </a:rPr>
              <a:t>ανεπτυγμένες </a:t>
            </a:r>
            <a:r>
              <a:rPr lang="el-GR" sz="1400" b="0" strike="noStrike" spc="12">
                <a:latin typeface="Arial"/>
              </a:rPr>
              <a:t>χώρες </a:t>
            </a:r>
            <a:r>
              <a:rPr lang="el-GR" sz="1400" b="0" strike="noStrike" spc="43">
                <a:latin typeface="Arial"/>
              </a:rPr>
              <a:t>θα εξακολουθήσουν </a:t>
            </a:r>
            <a:r>
              <a:rPr lang="el-GR" sz="1400" b="1" strike="noStrike" spc="43">
                <a:latin typeface="Arial"/>
              </a:rPr>
              <a:t>να </a:t>
            </a:r>
            <a:r>
              <a:rPr lang="el-GR" sz="1400" b="1" strike="noStrike" spc="32">
                <a:latin typeface="Arial"/>
              </a:rPr>
              <a:t>παρέχουν  </a:t>
            </a:r>
            <a:r>
              <a:rPr lang="el-GR" sz="1400" b="1" strike="noStrike" spc="38">
                <a:latin typeface="Arial"/>
              </a:rPr>
              <a:t>χρηματοδότηση</a:t>
            </a:r>
            <a:r>
              <a:rPr lang="el-GR" sz="1400" b="1" strike="noStrike" spc="-21">
                <a:latin typeface="Arial"/>
              </a:rPr>
              <a:t> </a:t>
            </a:r>
            <a:r>
              <a:rPr lang="el-GR" sz="1400" b="0" strike="noStrike" spc="43">
                <a:latin typeface="Arial"/>
              </a:rPr>
              <a:t>μέτρων</a:t>
            </a:r>
            <a:r>
              <a:rPr lang="el-GR" sz="1400" b="0" strike="noStrike" spc="-26">
                <a:latin typeface="Arial"/>
              </a:rPr>
              <a:t> </a:t>
            </a:r>
            <a:r>
              <a:rPr lang="el-GR" sz="1400" b="0" strike="noStrike" spc="49">
                <a:latin typeface="Arial"/>
              </a:rPr>
              <a:t>αντιμετώπισης</a:t>
            </a:r>
            <a:r>
              <a:rPr lang="el-GR" sz="1400" b="0" strike="noStrike" spc="-32">
                <a:latin typeface="Arial"/>
              </a:rPr>
              <a:t> </a:t>
            </a:r>
            <a:r>
              <a:rPr lang="el-GR" sz="1400" b="0" strike="noStrike" spc="58">
                <a:latin typeface="Arial"/>
              </a:rPr>
              <a:t>της</a:t>
            </a:r>
            <a:r>
              <a:rPr lang="el-GR" sz="1400" b="0" strike="noStrike" spc="-26">
                <a:latin typeface="Arial"/>
              </a:rPr>
              <a:t> </a:t>
            </a:r>
            <a:r>
              <a:rPr lang="el-GR" sz="1400" b="0" strike="noStrike" spc="32">
                <a:latin typeface="Arial"/>
              </a:rPr>
              <a:t>αλλαγής</a:t>
            </a:r>
            <a:r>
              <a:rPr lang="el-GR" sz="1400" b="0" strike="noStrike" spc="-32">
                <a:latin typeface="Arial"/>
              </a:rPr>
              <a:t> </a:t>
            </a:r>
            <a:r>
              <a:rPr lang="el-GR" sz="1400" b="0" strike="noStrike" spc="77">
                <a:latin typeface="Arial"/>
              </a:rPr>
              <a:t>του</a:t>
            </a:r>
            <a:r>
              <a:rPr lang="el-GR" sz="1400" b="0" strike="noStrike" spc="-26">
                <a:latin typeface="Arial"/>
              </a:rPr>
              <a:t> </a:t>
            </a:r>
            <a:r>
              <a:rPr lang="el-GR" sz="1400" b="0" strike="noStrike" spc="43">
                <a:latin typeface="Arial"/>
              </a:rPr>
              <a:t>κλίματος,</a:t>
            </a:r>
            <a:r>
              <a:rPr lang="el-GR" sz="1400" b="0" strike="noStrike" spc="-26">
                <a:latin typeface="Arial"/>
              </a:rPr>
              <a:t> </a:t>
            </a:r>
            <a:r>
              <a:rPr lang="el-GR" sz="1400" b="0" strike="noStrike" spc="49">
                <a:latin typeface="Arial"/>
              </a:rPr>
              <a:t>προκειμένου</a:t>
            </a:r>
            <a:r>
              <a:rPr lang="el-GR" sz="1400" b="0" strike="noStrike" spc="-32">
                <a:latin typeface="Arial"/>
              </a:rPr>
              <a:t> </a:t>
            </a:r>
            <a:r>
              <a:rPr lang="el-GR" sz="1400" b="0" strike="noStrike" spc="43">
                <a:latin typeface="Arial"/>
              </a:rPr>
              <a:t>να  </a:t>
            </a:r>
            <a:r>
              <a:rPr lang="el-GR" sz="1400" b="0" strike="noStrike" spc="52">
                <a:latin typeface="Arial"/>
              </a:rPr>
              <a:t>βοηθήσουν </a:t>
            </a:r>
            <a:r>
              <a:rPr lang="el-GR" sz="1400" b="0" strike="noStrike" spc="83">
                <a:latin typeface="Arial"/>
              </a:rPr>
              <a:t>τις </a:t>
            </a:r>
            <a:r>
              <a:rPr lang="el-GR" sz="1400" b="0" strike="noStrike" spc="29">
                <a:latin typeface="Arial"/>
              </a:rPr>
              <a:t>αναπτυσσόμενες </a:t>
            </a:r>
            <a:r>
              <a:rPr lang="el-GR" sz="1400" b="0" strike="noStrike" spc="12">
                <a:latin typeface="Arial"/>
              </a:rPr>
              <a:t>χώρες </a:t>
            </a:r>
            <a:r>
              <a:rPr lang="el-GR" sz="1400" b="0" strike="noStrike" spc="52">
                <a:latin typeface="Arial"/>
              </a:rPr>
              <a:t>τόσο </a:t>
            </a:r>
            <a:r>
              <a:rPr lang="el-GR" sz="1400" b="0" strike="noStrike" spc="43">
                <a:latin typeface="Arial"/>
              </a:rPr>
              <a:t>να </a:t>
            </a:r>
            <a:r>
              <a:rPr lang="el-GR" sz="1400" b="0" strike="noStrike" spc="49">
                <a:latin typeface="Arial"/>
              </a:rPr>
              <a:t>μειώσουν </a:t>
            </a:r>
            <a:r>
              <a:rPr lang="el-GR" sz="1400" b="0" strike="noStrike" spc="83">
                <a:latin typeface="Arial"/>
              </a:rPr>
              <a:t>τις </a:t>
            </a:r>
            <a:r>
              <a:rPr lang="el-GR" sz="1400" b="0" strike="noStrike" spc="9">
                <a:latin typeface="Arial"/>
              </a:rPr>
              <a:t>εκπομπές </a:t>
            </a:r>
            <a:r>
              <a:rPr lang="el-GR" sz="1400" b="0" strike="noStrike" spc="38">
                <a:latin typeface="Arial"/>
              </a:rPr>
              <a:t>όσο </a:t>
            </a:r>
            <a:r>
              <a:rPr lang="el-GR" sz="1400" b="0" strike="noStrike" spc="69">
                <a:latin typeface="Arial"/>
              </a:rPr>
              <a:t>και </a:t>
            </a:r>
            <a:r>
              <a:rPr lang="el-GR" sz="1400" b="0" strike="noStrike" spc="43">
                <a:latin typeface="Arial"/>
              </a:rPr>
              <a:t>να  </a:t>
            </a:r>
            <a:r>
              <a:rPr lang="el-GR" sz="1400" b="0" strike="noStrike" spc="49">
                <a:latin typeface="Arial"/>
              </a:rPr>
              <a:t>θωρακιστούν</a:t>
            </a:r>
            <a:r>
              <a:rPr lang="el-GR" sz="1400" b="0" strike="noStrike" spc="-32">
                <a:latin typeface="Arial"/>
              </a:rPr>
              <a:t> </a:t>
            </a:r>
            <a:r>
              <a:rPr lang="el-GR" sz="1400" b="0" strike="noStrike" spc="72">
                <a:latin typeface="Arial"/>
              </a:rPr>
              <a:t>έναντι</a:t>
            </a:r>
            <a:r>
              <a:rPr lang="el-GR" sz="1400" b="0" strike="noStrike" spc="-32">
                <a:latin typeface="Arial"/>
              </a:rPr>
              <a:t> </a:t>
            </a:r>
            <a:r>
              <a:rPr lang="el-GR" sz="1400" b="0" strike="noStrike" spc="43">
                <a:latin typeface="Arial"/>
              </a:rPr>
              <a:t>των</a:t>
            </a:r>
            <a:r>
              <a:rPr lang="el-GR" sz="1400" b="0" strike="noStrike" spc="-32">
                <a:latin typeface="Arial"/>
              </a:rPr>
              <a:t> </a:t>
            </a:r>
            <a:r>
              <a:rPr lang="el-GR" sz="1400" b="0" strike="noStrike" spc="18">
                <a:latin typeface="Arial"/>
              </a:rPr>
              <a:t>επιπτώσεων</a:t>
            </a:r>
            <a:r>
              <a:rPr lang="el-GR" sz="1400" b="0" strike="noStrike" spc="-32">
                <a:latin typeface="Arial"/>
              </a:rPr>
              <a:t> </a:t>
            </a:r>
            <a:r>
              <a:rPr lang="el-GR" sz="1400" b="0" strike="noStrike" spc="58">
                <a:latin typeface="Arial"/>
              </a:rPr>
              <a:t>της</a:t>
            </a:r>
            <a:r>
              <a:rPr lang="el-GR" sz="1400" b="0" strike="noStrike" spc="-32">
                <a:latin typeface="Arial"/>
              </a:rPr>
              <a:t> </a:t>
            </a:r>
            <a:r>
              <a:rPr lang="el-GR" sz="1400" b="0" strike="noStrike" spc="63">
                <a:latin typeface="Arial"/>
              </a:rPr>
              <a:t>κλιματικής</a:t>
            </a:r>
            <a:r>
              <a:rPr lang="el-GR" sz="1400" b="0" strike="noStrike" spc="-32">
                <a:latin typeface="Arial"/>
              </a:rPr>
              <a:t> </a:t>
            </a:r>
            <a:r>
              <a:rPr lang="el-GR" sz="1400" b="0" strike="noStrike" spc="32">
                <a:latin typeface="Arial"/>
              </a:rPr>
              <a:t>αλλαγής</a:t>
            </a:r>
            <a:endParaRPr lang="el-GR" sz="1400" b="0" strike="noStrike" spc="-1">
              <a:latin typeface="Arial"/>
            </a:endParaRPr>
          </a:p>
        </p:txBody>
      </p:sp>
      <p:sp>
        <p:nvSpPr>
          <p:cNvPr id="323" name="TextShape 2"/>
          <p:cNvSpPr txBox="1"/>
          <p:nvPr/>
        </p:nvSpPr>
        <p:spPr>
          <a:xfrm>
            <a:off x="384840" y="610560"/>
            <a:ext cx="2862360" cy="871560"/>
          </a:xfrm>
          <a:prstGeom prst="rect">
            <a:avLst/>
          </a:prstGeom>
          <a:noFill/>
          <a:ln>
            <a:noFill/>
          </a:ln>
        </p:spPr>
        <p:txBody>
          <a:bodyPr lIns="0" tIns="12600" rIns="0" bIns="0">
            <a:spAutoFit/>
          </a:bodyPr>
          <a:lstStyle/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lang="el-GR" sz="1800" b="0" strike="noStrike" spc="24">
                <a:solidFill>
                  <a:srgbClr val="0097A7"/>
                </a:solidFill>
                <a:latin typeface="Arial"/>
              </a:rPr>
              <a:t>Η </a:t>
            </a:r>
            <a:r>
              <a:rPr lang="el-GR" sz="1800" b="0" strike="noStrike" spc="58">
                <a:solidFill>
                  <a:srgbClr val="0097A7"/>
                </a:solidFill>
                <a:latin typeface="Arial"/>
              </a:rPr>
              <a:t>Συμφωνία </a:t>
            </a:r>
            <a:r>
              <a:rPr lang="el-GR" sz="1800" b="0" strike="noStrike" spc="103">
                <a:solidFill>
                  <a:srgbClr val="0097A7"/>
                </a:solidFill>
                <a:latin typeface="Arial"/>
              </a:rPr>
              <a:t>του</a:t>
            </a:r>
            <a:r>
              <a:rPr lang="el-GR" sz="1800" b="0" strike="noStrike" spc="-225">
                <a:solidFill>
                  <a:srgbClr val="0097A7"/>
                </a:solidFill>
                <a:latin typeface="Arial"/>
              </a:rPr>
              <a:t> </a:t>
            </a:r>
            <a:r>
              <a:rPr lang="el-GR" sz="1800" b="0" strike="noStrike" spc="89">
                <a:solidFill>
                  <a:srgbClr val="0097A7"/>
                </a:solidFill>
                <a:latin typeface="Arial"/>
              </a:rPr>
              <a:t>Παρισιού</a:t>
            </a:r>
            <a:endParaRPr lang="el-GR" sz="1800" b="0" strike="noStrike" spc="-1">
              <a:latin typeface="Calibri"/>
            </a:endParaRPr>
          </a:p>
        </p:txBody>
      </p:sp>
      <p:pic>
        <p:nvPicPr>
          <p:cNvPr id="4" name="Picture 4"/>
          <p:cNvPicPr/>
          <p:nvPr/>
        </p:nvPicPr>
        <p:blipFill>
          <a:blip r:embed="rId2" cstate="print"/>
          <a:stretch/>
        </p:blipFill>
        <p:spPr>
          <a:xfrm>
            <a:off x="7572396" y="4357700"/>
            <a:ext cx="1428760" cy="653488"/>
          </a:xfrm>
          <a:prstGeom prst="rect">
            <a:avLst/>
          </a:prstGeom>
          <a:ln>
            <a:noFill/>
          </a:ln>
        </p:spPr>
      </p:pic>
      <p:sp>
        <p:nvSpPr>
          <p:cNvPr id="5" name="4 - TextBox"/>
          <p:cNvSpPr txBox="1"/>
          <p:nvPr/>
        </p:nvSpPr>
        <p:spPr>
          <a:xfrm>
            <a:off x="428596" y="3429007"/>
            <a:ext cx="83582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spc="32" dirty="0" smtClean="0">
                <a:solidFill>
                  <a:srgbClr val="0033CC"/>
                </a:solidFill>
              </a:rPr>
              <a:t>Προβλήματα</a:t>
            </a:r>
            <a:r>
              <a:rPr lang="el-GR" spc="32" dirty="0" smtClean="0">
                <a:solidFill>
                  <a:srgbClr val="0033CC"/>
                </a:solidFill>
              </a:rPr>
              <a:t>: Ορισμένες χώρες όπως η ΗΠΑ αποχώρησαν από τη Συμφωνία ενώ και πολλές άλλες δεν τηρούν τις δεσμεύσεις τους.</a:t>
            </a:r>
          </a:p>
          <a:p>
            <a:r>
              <a:rPr lang="el-GR" spc="32" dirty="0" smtClean="0">
                <a:solidFill>
                  <a:srgbClr val="0033CC"/>
                </a:solidFill>
              </a:rPr>
              <a:t>Τα πράγματα γίνονται όλο και πιο δύσκολα</a:t>
            </a:r>
            <a:endParaRPr lang="el-GR" spc="-1" dirty="0" smtClean="0">
              <a:solidFill>
                <a:srgbClr val="0033CC"/>
              </a:solidFill>
            </a:endParaRPr>
          </a:p>
          <a:p>
            <a:endParaRPr lang="el-GR" dirty="0"/>
          </a:p>
        </p:txBody>
      </p:sp>
      <p:pic>
        <p:nvPicPr>
          <p:cNvPr id="6" name="Shape 334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8072462" y="357172"/>
            <a:ext cx="642942" cy="6321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/>
          <p:nvPr/>
        </p:nvPicPr>
        <p:blipFill>
          <a:blip r:embed="rId2" cstate="print"/>
          <a:stretch/>
        </p:blipFill>
        <p:spPr>
          <a:xfrm>
            <a:off x="1979712" y="1280451"/>
            <a:ext cx="2714644" cy="1785950"/>
          </a:xfrm>
          <a:prstGeom prst="rect">
            <a:avLst/>
          </a:prstGeom>
          <a:ln>
            <a:noFill/>
          </a:ln>
        </p:spPr>
      </p:pic>
      <p:pic>
        <p:nvPicPr>
          <p:cNvPr id="3" name="Shape 334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5796136" y="1707654"/>
            <a:ext cx="1008112" cy="10081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CustomShape 1"/>
          <p:cNvSpPr/>
          <p:nvPr/>
        </p:nvSpPr>
        <p:spPr>
          <a:xfrm>
            <a:off x="384840" y="204120"/>
            <a:ext cx="2416320" cy="287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spAutoFit/>
          </a:bodyPr>
          <a:lstStyle/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lang="el-GR" sz="1800" b="0" strike="noStrike" spc="43">
                <a:solidFill>
                  <a:srgbClr val="0097A7"/>
                </a:solidFill>
                <a:latin typeface="Arial"/>
              </a:rPr>
              <a:t>Αύξηση</a:t>
            </a:r>
            <a:r>
              <a:rPr lang="el-GR" sz="1800" b="0" strike="noStrike" spc="-86">
                <a:solidFill>
                  <a:srgbClr val="0097A7"/>
                </a:solidFill>
                <a:latin typeface="Arial"/>
              </a:rPr>
              <a:t> </a:t>
            </a:r>
            <a:r>
              <a:rPr lang="el-GR" sz="1800" b="0" strike="noStrike" spc="52">
                <a:solidFill>
                  <a:srgbClr val="0097A7"/>
                </a:solidFill>
                <a:latin typeface="Arial"/>
              </a:rPr>
              <a:t>θερμοκρασίας</a:t>
            </a:r>
            <a:endParaRPr lang="el-GR" sz="1800" b="0" strike="noStrike" spc="-1">
              <a:latin typeface="Arial"/>
            </a:endParaRPr>
          </a:p>
        </p:txBody>
      </p:sp>
      <p:sp>
        <p:nvSpPr>
          <p:cNvPr id="177" name="CustomShape 2"/>
          <p:cNvSpPr/>
          <p:nvPr/>
        </p:nvSpPr>
        <p:spPr>
          <a:xfrm>
            <a:off x="311760" y="1017720"/>
            <a:ext cx="5670720" cy="2921400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0" name="CustomShape 5"/>
          <p:cNvSpPr/>
          <p:nvPr/>
        </p:nvSpPr>
        <p:spPr>
          <a:xfrm>
            <a:off x="6181560" y="2511360"/>
            <a:ext cx="2337840" cy="651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23040" rIns="0" bIns="0">
            <a:spAutoFit/>
          </a:bodyPr>
          <a:lstStyle/>
          <a:p>
            <a:pPr marL="38160">
              <a:lnSpc>
                <a:spcPts val="1650"/>
              </a:lnSpc>
              <a:spcBef>
                <a:spcPts val="181"/>
              </a:spcBef>
            </a:pPr>
            <a:r>
              <a:rPr lang="el-GR" sz="1400" b="0" strike="noStrike" spc="38">
                <a:latin typeface="Arial"/>
              </a:rPr>
              <a:t>Αναμενόμενη </a:t>
            </a:r>
            <a:r>
              <a:rPr lang="el-GR" sz="1400" b="0" strike="noStrike" spc="49">
                <a:latin typeface="Arial"/>
              </a:rPr>
              <a:t>αύξηση </a:t>
            </a:r>
            <a:r>
              <a:rPr lang="el-GR" sz="1400" b="0" strike="noStrike" spc="52">
                <a:latin typeface="Arial"/>
              </a:rPr>
              <a:t>της  </a:t>
            </a:r>
            <a:r>
              <a:rPr lang="el-GR" sz="1400" b="0" strike="noStrike" spc="38">
                <a:latin typeface="Arial"/>
              </a:rPr>
              <a:t>θερμοκρασίας </a:t>
            </a:r>
            <a:r>
              <a:rPr lang="el-GR" sz="1400" b="0" strike="noStrike" spc="32">
                <a:latin typeface="Arial"/>
              </a:rPr>
              <a:t>περίπου</a:t>
            </a:r>
            <a:r>
              <a:rPr lang="el-GR" sz="1400" b="0" strike="noStrike" spc="-120">
                <a:latin typeface="Arial"/>
              </a:rPr>
              <a:t> </a:t>
            </a:r>
            <a:r>
              <a:rPr lang="el-GR" sz="1400" b="0" strike="noStrike" spc="-7">
                <a:latin typeface="Arial"/>
              </a:rPr>
              <a:t>1</a:t>
            </a:r>
            <a:r>
              <a:rPr lang="el-GR" sz="1350" b="0" strike="noStrike" spc="-7" baseline="30000">
                <a:latin typeface="Arial"/>
              </a:rPr>
              <a:t>o</a:t>
            </a:r>
            <a:r>
              <a:rPr lang="el-GR" sz="1400" b="0" strike="noStrike" spc="-7">
                <a:latin typeface="Arial"/>
              </a:rPr>
              <a:t>C  </a:t>
            </a:r>
            <a:r>
              <a:rPr lang="el-GR" sz="1400" b="0" strike="noStrike" spc="4">
                <a:latin typeface="Arial"/>
              </a:rPr>
              <a:t>έως </a:t>
            </a:r>
            <a:r>
              <a:rPr lang="el-GR" sz="1400" b="0" strike="noStrike" spc="83">
                <a:latin typeface="Arial"/>
              </a:rPr>
              <a:t>το</a:t>
            </a:r>
            <a:r>
              <a:rPr lang="el-GR" sz="1400" b="0" strike="noStrike" spc="-72">
                <a:latin typeface="Arial"/>
              </a:rPr>
              <a:t> </a:t>
            </a:r>
            <a:r>
              <a:rPr lang="el-GR" sz="1400" b="0" strike="noStrike" spc="4">
                <a:latin typeface="Arial"/>
              </a:rPr>
              <a:t>2020.</a:t>
            </a:r>
            <a:endParaRPr lang="el-GR" sz="1400" b="0" strike="noStrike" spc="-1">
              <a:latin typeface="Arial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/>
          <a:stretch/>
        </p:blipFill>
        <p:spPr>
          <a:xfrm>
            <a:off x="7500958" y="4357700"/>
            <a:ext cx="1412286" cy="714902"/>
          </a:xfrm>
          <a:prstGeom prst="rect">
            <a:avLst/>
          </a:prstGeom>
          <a:ln>
            <a:noFill/>
          </a:ln>
        </p:spPr>
      </p:pic>
      <p:pic>
        <p:nvPicPr>
          <p:cNvPr id="6" name="Shape 334"/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8072462" y="214296"/>
            <a:ext cx="785818" cy="7749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CustomShape 1"/>
          <p:cNvSpPr/>
          <p:nvPr/>
        </p:nvSpPr>
        <p:spPr>
          <a:xfrm>
            <a:off x="384840" y="204120"/>
            <a:ext cx="3021120" cy="287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spAutoFit/>
          </a:bodyPr>
          <a:lstStyle/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lang="el-GR" sz="1800" b="0" strike="noStrike" spc="43" dirty="0">
                <a:solidFill>
                  <a:srgbClr val="0097A7"/>
                </a:solidFill>
                <a:latin typeface="Arial"/>
              </a:rPr>
              <a:t>Αύξηση </a:t>
            </a:r>
            <a:r>
              <a:rPr lang="el-GR" spc="43" dirty="0" smtClean="0">
                <a:solidFill>
                  <a:srgbClr val="0097A7"/>
                </a:solidFill>
                <a:latin typeface="Arial"/>
              </a:rPr>
              <a:t>στάθμης</a:t>
            </a:r>
            <a:r>
              <a:rPr lang="el-GR" sz="1800" b="0" strike="noStrike" spc="-185" dirty="0" smtClean="0">
                <a:solidFill>
                  <a:srgbClr val="0097A7"/>
                </a:solidFill>
                <a:latin typeface="Arial"/>
              </a:rPr>
              <a:t> </a:t>
            </a:r>
            <a:r>
              <a:rPr lang="el-GR" sz="1800" b="0" strike="noStrike" spc="29" dirty="0">
                <a:solidFill>
                  <a:srgbClr val="0097A7"/>
                </a:solidFill>
                <a:latin typeface="Arial"/>
              </a:rPr>
              <a:t>θάλασσας</a:t>
            </a:r>
            <a:endParaRPr lang="el-GR" sz="1800" b="0" strike="noStrike" spc="-1" dirty="0">
              <a:latin typeface="Arial"/>
            </a:endParaRPr>
          </a:p>
        </p:txBody>
      </p:sp>
      <p:sp>
        <p:nvSpPr>
          <p:cNvPr id="182" name="CustomShape 2"/>
          <p:cNvSpPr/>
          <p:nvPr/>
        </p:nvSpPr>
        <p:spPr>
          <a:xfrm>
            <a:off x="406080" y="824400"/>
            <a:ext cx="6148440" cy="3173040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6" name="Picture 4"/>
          <p:cNvPicPr/>
          <p:nvPr/>
        </p:nvPicPr>
        <p:blipFill>
          <a:blip r:embed="rId3" cstate="print"/>
          <a:stretch/>
        </p:blipFill>
        <p:spPr>
          <a:xfrm>
            <a:off x="7231680" y="4204440"/>
            <a:ext cx="1912320" cy="939240"/>
          </a:xfrm>
          <a:prstGeom prst="rect">
            <a:avLst/>
          </a:prstGeom>
          <a:ln>
            <a:noFill/>
          </a:ln>
        </p:spPr>
      </p:pic>
      <p:pic>
        <p:nvPicPr>
          <p:cNvPr id="5" name="Shape 334"/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8072462" y="214296"/>
            <a:ext cx="785818" cy="7749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CustomShape 1"/>
          <p:cNvSpPr/>
          <p:nvPr/>
        </p:nvSpPr>
        <p:spPr>
          <a:xfrm>
            <a:off x="384840" y="204120"/>
            <a:ext cx="2840760" cy="287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spAutoFit/>
          </a:bodyPr>
          <a:lstStyle/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lang="el-GR" sz="1800" b="0" strike="noStrike" spc="69">
                <a:solidFill>
                  <a:srgbClr val="0097A7"/>
                </a:solidFill>
                <a:latin typeface="Arial"/>
              </a:rPr>
              <a:t>Μείωση </a:t>
            </a:r>
            <a:r>
              <a:rPr lang="el-GR" sz="1800" b="0" strike="noStrike" spc="63">
                <a:solidFill>
                  <a:srgbClr val="0097A7"/>
                </a:solidFill>
                <a:latin typeface="Arial"/>
              </a:rPr>
              <a:t>θαλάσσιου</a:t>
            </a:r>
            <a:r>
              <a:rPr lang="el-GR" sz="1800" b="0" strike="noStrike" spc="-202">
                <a:solidFill>
                  <a:srgbClr val="0097A7"/>
                </a:solidFill>
                <a:latin typeface="Arial"/>
              </a:rPr>
              <a:t> </a:t>
            </a:r>
            <a:r>
              <a:rPr lang="el-GR" sz="1800" b="0" strike="noStrike" spc="32">
                <a:solidFill>
                  <a:srgbClr val="0097A7"/>
                </a:solidFill>
                <a:latin typeface="Arial"/>
              </a:rPr>
              <a:t>πάγου</a:t>
            </a:r>
            <a:endParaRPr lang="el-GR" sz="1800" b="0" strike="noStrike" spc="-1">
              <a:latin typeface="Arial"/>
            </a:endParaRPr>
          </a:p>
        </p:txBody>
      </p:sp>
      <p:sp>
        <p:nvSpPr>
          <p:cNvPr id="186" name="CustomShape 2"/>
          <p:cNvSpPr/>
          <p:nvPr/>
        </p:nvSpPr>
        <p:spPr>
          <a:xfrm>
            <a:off x="152280" y="865440"/>
            <a:ext cx="6383880" cy="3288960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" name="Picture 4"/>
          <p:cNvPicPr/>
          <p:nvPr/>
        </p:nvPicPr>
        <p:blipFill>
          <a:blip r:embed="rId3" cstate="print"/>
          <a:stretch/>
        </p:blipFill>
        <p:spPr>
          <a:xfrm>
            <a:off x="7358082" y="4143386"/>
            <a:ext cx="1714480" cy="786340"/>
          </a:xfrm>
          <a:prstGeom prst="rect">
            <a:avLst/>
          </a:prstGeom>
          <a:ln>
            <a:noFill/>
          </a:ln>
        </p:spPr>
      </p:pic>
      <p:pic>
        <p:nvPicPr>
          <p:cNvPr id="5" name="Shape 334"/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8143900" y="214296"/>
            <a:ext cx="642942" cy="7143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CustomShape 1"/>
          <p:cNvSpPr/>
          <p:nvPr/>
        </p:nvSpPr>
        <p:spPr>
          <a:xfrm>
            <a:off x="384840" y="204120"/>
            <a:ext cx="3020400" cy="287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spAutoFit/>
          </a:bodyPr>
          <a:lstStyle/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lang="el-GR" sz="1800" b="0" strike="noStrike" spc="69">
                <a:solidFill>
                  <a:srgbClr val="0097A7"/>
                </a:solidFill>
                <a:latin typeface="Arial"/>
              </a:rPr>
              <a:t>Μείωση </a:t>
            </a:r>
            <a:r>
              <a:rPr lang="el-GR" sz="1800" b="0" strike="noStrike" spc="9">
                <a:solidFill>
                  <a:srgbClr val="0097A7"/>
                </a:solidFill>
                <a:latin typeface="Arial"/>
              </a:rPr>
              <a:t>πάγων</a:t>
            </a:r>
            <a:r>
              <a:rPr lang="el-GR" sz="1800" b="0" strike="noStrike" spc="-197">
                <a:solidFill>
                  <a:srgbClr val="0097A7"/>
                </a:solidFill>
                <a:latin typeface="Arial"/>
              </a:rPr>
              <a:t> </a:t>
            </a:r>
            <a:r>
              <a:rPr lang="el-GR" sz="1800" b="0" strike="noStrike" spc="63">
                <a:solidFill>
                  <a:srgbClr val="0097A7"/>
                </a:solidFill>
                <a:latin typeface="Arial"/>
              </a:rPr>
              <a:t>Ανταρκτικής</a:t>
            </a:r>
            <a:endParaRPr lang="el-GR" sz="1800" b="0" strike="noStrike" spc="-1">
              <a:latin typeface="Arial"/>
            </a:endParaRPr>
          </a:p>
        </p:txBody>
      </p:sp>
      <p:sp>
        <p:nvSpPr>
          <p:cNvPr id="190" name="CustomShape 2"/>
          <p:cNvSpPr/>
          <p:nvPr/>
        </p:nvSpPr>
        <p:spPr>
          <a:xfrm>
            <a:off x="152280" y="865440"/>
            <a:ext cx="6486120" cy="3384000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6" name="Picture 4"/>
          <p:cNvPicPr/>
          <p:nvPr/>
        </p:nvPicPr>
        <p:blipFill>
          <a:blip r:embed="rId3" cstate="print"/>
          <a:stretch/>
        </p:blipFill>
        <p:spPr>
          <a:xfrm>
            <a:off x="7231680" y="4204440"/>
            <a:ext cx="1912320" cy="939240"/>
          </a:xfrm>
          <a:prstGeom prst="rect">
            <a:avLst/>
          </a:prstGeom>
          <a:ln>
            <a:noFill/>
          </a:ln>
        </p:spPr>
      </p:pic>
      <p:pic>
        <p:nvPicPr>
          <p:cNvPr id="5" name="Shape 334"/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8143900" y="214296"/>
            <a:ext cx="571504" cy="6429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TextShape 1"/>
          <p:cNvSpPr txBox="1"/>
          <p:nvPr/>
        </p:nvSpPr>
        <p:spPr>
          <a:xfrm>
            <a:off x="2838600" y="491400"/>
            <a:ext cx="2672280" cy="871560"/>
          </a:xfrm>
          <a:prstGeom prst="rect">
            <a:avLst/>
          </a:prstGeom>
          <a:noFill/>
          <a:ln>
            <a:noFill/>
          </a:ln>
        </p:spPr>
        <p:txBody>
          <a:bodyPr lIns="0" tIns="12600" rIns="0" bIns="0">
            <a:spAutoFit/>
          </a:bodyPr>
          <a:lstStyle/>
          <a:p>
            <a:pPr marL="12600">
              <a:lnSpc>
                <a:spcPct val="114000"/>
              </a:lnSpc>
              <a:spcBef>
                <a:spcPts val="99"/>
              </a:spcBef>
            </a:pPr>
            <a:r>
              <a:rPr lang="el-GR" sz="1800" b="1" strike="noStrike" spc="77">
                <a:solidFill>
                  <a:srgbClr val="0097A7"/>
                </a:solidFill>
                <a:latin typeface="Arial"/>
              </a:rPr>
              <a:t>Ποια</a:t>
            </a:r>
            <a:r>
              <a:rPr lang="el-GR" sz="1800" b="1" strike="noStrike" spc="-52">
                <a:solidFill>
                  <a:srgbClr val="0097A7"/>
                </a:solidFill>
                <a:latin typeface="Arial"/>
              </a:rPr>
              <a:t> </a:t>
            </a:r>
            <a:r>
              <a:rPr lang="el-GR" sz="1800" b="1" strike="noStrike" spc="137">
                <a:solidFill>
                  <a:srgbClr val="0097A7"/>
                </a:solidFill>
                <a:latin typeface="Arial"/>
              </a:rPr>
              <a:t>είναι</a:t>
            </a:r>
            <a:r>
              <a:rPr lang="el-GR" sz="1800" b="1" strike="noStrike" spc="-46">
                <a:solidFill>
                  <a:srgbClr val="0097A7"/>
                </a:solidFill>
                <a:latin typeface="Arial"/>
              </a:rPr>
              <a:t> </a:t>
            </a:r>
            <a:r>
              <a:rPr lang="el-GR" sz="1800" b="1" strike="noStrike" spc="103">
                <a:solidFill>
                  <a:srgbClr val="0097A7"/>
                </a:solidFill>
                <a:latin typeface="Arial"/>
              </a:rPr>
              <a:t>τα</a:t>
            </a:r>
            <a:r>
              <a:rPr lang="el-GR" sz="1800" b="1" strike="noStrike" spc="-46">
                <a:solidFill>
                  <a:srgbClr val="0097A7"/>
                </a:solidFill>
                <a:latin typeface="Arial"/>
              </a:rPr>
              <a:t> </a:t>
            </a:r>
            <a:r>
              <a:rPr lang="el-GR" sz="1800" b="1" strike="noStrike" spc="143">
                <a:solidFill>
                  <a:srgbClr val="0097A7"/>
                </a:solidFill>
                <a:latin typeface="Arial"/>
              </a:rPr>
              <a:t>αίτια</a:t>
            </a:r>
            <a:r>
              <a:rPr lang="el-GR" sz="1800" b="1" strike="noStrike" spc="-52">
                <a:solidFill>
                  <a:srgbClr val="0097A7"/>
                </a:solidFill>
                <a:latin typeface="Arial"/>
              </a:rPr>
              <a:t> </a:t>
            </a:r>
            <a:r>
              <a:rPr lang="el-GR" sz="1800" b="1" strike="noStrike" spc="58">
                <a:solidFill>
                  <a:srgbClr val="0097A7"/>
                </a:solidFill>
                <a:latin typeface="Arial"/>
              </a:rPr>
              <a:t>της  </a:t>
            </a:r>
            <a:r>
              <a:rPr lang="el-GR" sz="1800" b="1" strike="noStrike" spc="109">
                <a:solidFill>
                  <a:srgbClr val="0097A7"/>
                </a:solidFill>
                <a:latin typeface="Arial"/>
              </a:rPr>
              <a:t>κλιματικής</a:t>
            </a:r>
            <a:r>
              <a:rPr lang="el-GR" sz="1800" b="1" strike="noStrike" spc="-52">
                <a:solidFill>
                  <a:srgbClr val="0097A7"/>
                </a:solidFill>
                <a:latin typeface="Arial"/>
              </a:rPr>
              <a:t> </a:t>
            </a:r>
            <a:r>
              <a:rPr lang="el-GR" sz="1800" b="1" strike="noStrike" spc="29">
                <a:solidFill>
                  <a:srgbClr val="0097A7"/>
                </a:solidFill>
                <a:latin typeface="Arial"/>
              </a:rPr>
              <a:t>αλλαγής;</a:t>
            </a:r>
            <a:endParaRPr lang="el-GR" sz="1800" b="0" strike="noStrike" spc="-1">
              <a:latin typeface="Calibri"/>
            </a:endParaRPr>
          </a:p>
        </p:txBody>
      </p:sp>
      <p:sp>
        <p:nvSpPr>
          <p:cNvPr id="194" name="CustomShape 2"/>
          <p:cNvSpPr/>
          <p:nvPr/>
        </p:nvSpPr>
        <p:spPr>
          <a:xfrm>
            <a:off x="1826640" y="1683000"/>
            <a:ext cx="5257440" cy="2627280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5" name="CustomShape 3"/>
          <p:cNvSpPr/>
          <p:nvPr/>
        </p:nvSpPr>
        <p:spPr>
          <a:xfrm>
            <a:off x="1899720" y="4365720"/>
            <a:ext cx="1390320" cy="165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spAutoFit/>
          </a:bodyPr>
          <a:lstStyle/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lang="el-GR" sz="1000" b="0" strike="noStrike" spc="-7">
                <a:latin typeface="Arial"/>
              </a:rPr>
              <a:t>Flickr, </a:t>
            </a:r>
            <a:r>
              <a:rPr lang="el-GR" sz="1000" b="0" strike="noStrike" spc="18">
                <a:latin typeface="Arial"/>
              </a:rPr>
              <a:t>Mariusz</a:t>
            </a:r>
            <a:r>
              <a:rPr lang="el-GR" sz="1000" b="0" strike="noStrike" spc="-72">
                <a:latin typeface="Arial"/>
              </a:rPr>
              <a:t> </a:t>
            </a:r>
            <a:r>
              <a:rPr lang="el-GR" sz="1000" b="0" strike="noStrike" spc="4">
                <a:latin typeface="Arial"/>
              </a:rPr>
              <a:t>Kluzniak</a:t>
            </a:r>
            <a:endParaRPr lang="el-GR" sz="1000" b="0" strike="noStrike" spc="-1">
              <a:latin typeface="Arial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/>
          <a:stretch/>
        </p:blipFill>
        <p:spPr>
          <a:xfrm>
            <a:off x="7500958" y="4357700"/>
            <a:ext cx="1555162" cy="643464"/>
          </a:xfrm>
          <a:prstGeom prst="rect">
            <a:avLst/>
          </a:prstGeom>
          <a:ln>
            <a:noFill/>
          </a:ln>
        </p:spPr>
      </p:pic>
      <p:pic>
        <p:nvPicPr>
          <p:cNvPr id="6" name="Shape 334"/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8143900" y="214296"/>
            <a:ext cx="642942" cy="6429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CustomShape 1"/>
          <p:cNvSpPr/>
          <p:nvPr/>
        </p:nvSpPr>
        <p:spPr>
          <a:xfrm>
            <a:off x="4449960" y="998280"/>
            <a:ext cx="4096080" cy="297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spAutoFit/>
          </a:bodyPr>
          <a:lstStyle/>
          <a:p>
            <a:pPr marL="12600" algn="just">
              <a:lnSpc>
                <a:spcPct val="116000"/>
              </a:lnSpc>
              <a:spcBef>
                <a:spcPts val="99"/>
              </a:spcBef>
            </a:pPr>
            <a:r>
              <a:rPr lang="el-GR" sz="1400" b="0" strike="noStrike" spc="-12">
                <a:solidFill>
                  <a:srgbClr val="212121"/>
                </a:solidFill>
                <a:latin typeface="Arial"/>
              </a:rPr>
              <a:t>Το </a:t>
            </a:r>
            <a:r>
              <a:rPr lang="el-GR" sz="1400" b="0" strike="noStrike" spc="63">
                <a:solidFill>
                  <a:srgbClr val="212121"/>
                </a:solidFill>
                <a:latin typeface="Arial"/>
              </a:rPr>
              <a:t>φαινόμενο </a:t>
            </a:r>
            <a:r>
              <a:rPr lang="el-GR" sz="1400" b="0" strike="noStrike" spc="77">
                <a:solidFill>
                  <a:srgbClr val="212121"/>
                </a:solidFill>
                <a:latin typeface="Arial"/>
              </a:rPr>
              <a:t>του </a:t>
            </a:r>
            <a:r>
              <a:rPr lang="el-GR" sz="1400" b="0" strike="noStrike" spc="49">
                <a:solidFill>
                  <a:srgbClr val="212121"/>
                </a:solidFill>
                <a:latin typeface="Arial"/>
              </a:rPr>
              <a:t>θερμοκηπίου </a:t>
            </a:r>
            <a:r>
              <a:rPr lang="el-GR" sz="1400" b="0" strike="noStrike" spc="89">
                <a:solidFill>
                  <a:srgbClr val="212121"/>
                </a:solidFill>
                <a:latin typeface="Arial"/>
              </a:rPr>
              <a:t>είναι </a:t>
            </a:r>
            <a:r>
              <a:rPr lang="el-GR" sz="1400" b="0" strike="noStrike" spc="18">
                <a:solidFill>
                  <a:srgbClr val="212121"/>
                </a:solidFill>
                <a:latin typeface="Arial"/>
              </a:rPr>
              <a:t>κατ’ </a:t>
            </a:r>
            <a:r>
              <a:rPr lang="el-GR" sz="1400" b="0" strike="noStrike" spc="24">
                <a:solidFill>
                  <a:srgbClr val="212121"/>
                </a:solidFill>
                <a:latin typeface="Arial"/>
              </a:rPr>
              <a:t>αρχάς  </a:t>
            </a:r>
            <a:r>
              <a:rPr lang="el-GR" sz="1400" b="0" strike="noStrike" spc="43">
                <a:solidFill>
                  <a:srgbClr val="212121"/>
                </a:solidFill>
                <a:latin typeface="Arial"/>
              </a:rPr>
              <a:t>ένα </a:t>
            </a:r>
            <a:r>
              <a:rPr lang="el-GR" sz="1400" b="1" strike="noStrike" spc="63">
                <a:solidFill>
                  <a:srgbClr val="0097A7"/>
                </a:solidFill>
                <a:latin typeface="Arial"/>
              </a:rPr>
              <a:t>φυσικό φαινόμενο </a:t>
            </a:r>
            <a:r>
              <a:rPr lang="el-GR" sz="1400" b="0" strike="noStrike" spc="49">
                <a:solidFill>
                  <a:srgbClr val="212121"/>
                </a:solidFill>
                <a:latin typeface="Arial"/>
              </a:rPr>
              <a:t>στο </a:t>
            </a:r>
            <a:r>
              <a:rPr lang="el-GR" sz="1400" b="0" strike="noStrike" spc="58">
                <a:solidFill>
                  <a:srgbClr val="212121"/>
                </a:solidFill>
                <a:latin typeface="Arial"/>
              </a:rPr>
              <a:t>οποίο </a:t>
            </a:r>
            <a:r>
              <a:rPr lang="el-GR" sz="1400" b="0" strike="noStrike" spc="83">
                <a:solidFill>
                  <a:srgbClr val="212121"/>
                </a:solidFill>
                <a:latin typeface="Arial"/>
              </a:rPr>
              <a:t>οφείλεται </a:t>
            </a:r>
            <a:r>
              <a:rPr lang="el-GR" sz="1400" b="0" strike="noStrike" spc="77">
                <a:solidFill>
                  <a:srgbClr val="212121"/>
                </a:solidFill>
                <a:latin typeface="Arial"/>
              </a:rPr>
              <a:t>η  </a:t>
            </a:r>
            <a:r>
              <a:rPr lang="el-GR" sz="1400" b="0" strike="noStrike" spc="32">
                <a:solidFill>
                  <a:srgbClr val="212121"/>
                </a:solidFill>
                <a:latin typeface="Arial"/>
              </a:rPr>
              <a:t>ύπαρξη </a:t>
            </a:r>
            <a:r>
              <a:rPr lang="el-GR" sz="1400" b="0" strike="noStrike" spc="24">
                <a:solidFill>
                  <a:srgbClr val="212121"/>
                </a:solidFill>
                <a:latin typeface="Arial"/>
              </a:rPr>
              <a:t>ζωής </a:t>
            </a:r>
            <a:r>
              <a:rPr lang="el-GR" sz="1400" b="0" strike="noStrike" spc="49">
                <a:solidFill>
                  <a:srgbClr val="212121"/>
                </a:solidFill>
                <a:latin typeface="Arial"/>
              </a:rPr>
              <a:t>στον </a:t>
            </a:r>
            <a:r>
              <a:rPr lang="el-GR" sz="1400" b="0" strike="noStrike" spc="43">
                <a:solidFill>
                  <a:srgbClr val="212121"/>
                </a:solidFill>
                <a:latin typeface="Arial"/>
              </a:rPr>
              <a:t>πλανήτη </a:t>
            </a:r>
            <a:r>
              <a:rPr lang="el-GR" sz="1400" b="0" strike="noStrike" spc="12">
                <a:solidFill>
                  <a:srgbClr val="212121"/>
                </a:solidFill>
                <a:latin typeface="Arial"/>
              </a:rPr>
              <a:t>μας. </a:t>
            </a:r>
            <a:r>
              <a:rPr lang="el-GR" sz="1400" b="0" strike="noStrike" spc="43">
                <a:solidFill>
                  <a:srgbClr val="212121"/>
                </a:solidFill>
                <a:latin typeface="Arial"/>
              </a:rPr>
              <a:t>Αέρια </a:t>
            </a:r>
            <a:r>
              <a:rPr lang="el-GR" sz="1400" b="0" strike="noStrike" spc="24">
                <a:solidFill>
                  <a:srgbClr val="212121"/>
                </a:solidFill>
                <a:latin typeface="Arial"/>
              </a:rPr>
              <a:t>που  </a:t>
            </a:r>
            <a:r>
              <a:rPr lang="el-GR" sz="1400" b="0" strike="noStrike" spc="49">
                <a:solidFill>
                  <a:srgbClr val="212121"/>
                </a:solidFill>
                <a:latin typeface="Arial"/>
              </a:rPr>
              <a:t>συγκεντρώνονται </a:t>
            </a:r>
            <a:r>
              <a:rPr lang="el-GR" sz="1400" b="0" strike="noStrike" spc="29">
                <a:solidFill>
                  <a:srgbClr val="212121"/>
                </a:solidFill>
                <a:latin typeface="Arial"/>
              </a:rPr>
              <a:t>γύρω </a:t>
            </a:r>
            <a:r>
              <a:rPr lang="el-GR" sz="1400" b="0" strike="noStrike" spc="12">
                <a:solidFill>
                  <a:srgbClr val="212121"/>
                </a:solidFill>
                <a:latin typeface="Arial"/>
              </a:rPr>
              <a:t>από </a:t>
            </a:r>
            <a:r>
              <a:rPr lang="el-GR" sz="1400" b="0" strike="noStrike" spc="72">
                <a:solidFill>
                  <a:srgbClr val="212121"/>
                </a:solidFill>
                <a:latin typeface="Arial"/>
              </a:rPr>
              <a:t>την </a:t>
            </a:r>
            <a:r>
              <a:rPr lang="el-GR" sz="1400" b="0" strike="noStrike" spc="58">
                <a:solidFill>
                  <a:srgbClr val="212121"/>
                </a:solidFill>
                <a:latin typeface="Arial"/>
              </a:rPr>
              <a:t>επιφάνεια </a:t>
            </a:r>
            <a:r>
              <a:rPr lang="el-GR" sz="1400" b="0" strike="noStrike" spc="52">
                <a:solidFill>
                  <a:srgbClr val="212121"/>
                </a:solidFill>
                <a:latin typeface="Arial"/>
              </a:rPr>
              <a:t>της  </a:t>
            </a:r>
            <a:r>
              <a:rPr lang="el-GR" sz="1400" b="0" strike="noStrike" spc="4">
                <a:solidFill>
                  <a:srgbClr val="212121"/>
                </a:solidFill>
                <a:latin typeface="Arial"/>
              </a:rPr>
              <a:t>Γης </a:t>
            </a:r>
            <a:r>
              <a:rPr lang="el-GR" sz="1400" b="0" strike="noStrike" spc="-46">
                <a:solidFill>
                  <a:srgbClr val="212121"/>
                </a:solidFill>
                <a:latin typeface="Arial"/>
              </a:rPr>
              <a:t>(CO2, </a:t>
            </a:r>
            <a:r>
              <a:rPr lang="el-GR" sz="1400" b="0" strike="noStrike" spc="18">
                <a:solidFill>
                  <a:srgbClr val="212121"/>
                </a:solidFill>
                <a:latin typeface="Arial"/>
              </a:rPr>
              <a:t>Nox, </a:t>
            </a:r>
            <a:r>
              <a:rPr lang="el-GR" sz="1400" b="0" strike="noStrike" spc="-35">
                <a:solidFill>
                  <a:srgbClr val="212121"/>
                </a:solidFill>
                <a:latin typeface="Arial"/>
              </a:rPr>
              <a:t>CH4 </a:t>
            </a:r>
            <a:r>
              <a:rPr lang="el-GR" sz="1400" b="0" strike="noStrike" spc="-1">
                <a:solidFill>
                  <a:srgbClr val="212121"/>
                </a:solidFill>
                <a:latin typeface="Arial"/>
              </a:rPr>
              <a:t>κα) </a:t>
            </a:r>
            <a:r>
              <a:rPr lang="el-GR" sz="1400" b="0" strike="noStrike" spc="63">
                <a:solidFill>
                  <a:srgbClr val="212121"/>
                </a:solidFill>
                <a:latin typeface="Arial"/>
              </a:rPr>
              <a:t>δημιουργούν </a:t>
            </a:r>
            <a:r>
              <a:rPr lang="el-GR" sz="1400" b="0" strike="noStrike" spc="72">
                <a:solidFill>
                  <a:srgbClr val="212121"/>
                </a:solidFill>
                <a:latin typeface="Arial"/>
              </a:rPr>
              <a:t>αυτή</a:t>
            </a:r>
            <a:r>
              <a:rPr lang="el-GR" sz="1400" b="0" strike="noStrike" spc="69">
                <a:solidFill>
                  <a:srgbClr val="212121"/>
                </a:solidFill>
                <a:latin typeface="Arial"/>
              </a:rPr>
              <a:t> </a:t>
            </a:r>
            <a:r>
              <a:rPr lang="el-GR" sz="1400" b="0" strike="noStrike" spc="72">
                <a:solidFill>
                  <a:srgbClr val="212121"/>
                </a:solidFill>
                <a:latin typeface="Arial"/>
              </a:rPr>
              <a:t>την</a:t>
            </a:r>
            <a:endParaRPr lang="el-GR" sz="1400" b="0" strike="noStrike" spc="-1">
              <a:latin typeface="Arial"/>
            </a:endParaRPr>
          </a:p>
          <a:p>
            <a:pPr marL="12600" algn="just">
              <a:lnSpc>
                <a:spcPct val="116000"/>
              </a:lnSpc>
            </a:pPr>
            <a:r>
              <a:rPr lang="el-GR" sz="1400" b="0" strike="noStrike" spc="24">
                <a:solidFill>
                  <a:srgbClr val="212121"/>
                </a:solidFill>
                <a:latin typeface="Arial"/>
              </a:rPr>
              <a:t>«κουβέρτα» που </a:t>
            </a:r>
            <a:r>
              <a:rPr lang="el-GR" sz="1400" b="0" strike="noStrike" spc="58">
                <a:solidFill>
                  <a:srgbClr val="212121"/>
                </a:solidFill>
                <a:latin typeface="Arial"/>
              </a:rPr>
              <a:t>κρατάει </a:t>
            </a:r>
            <a:r>
              <a:rPr lang="el-GR" sz="1400" b="0" strike="noStrike" spc="89">
                <a:solidFill>
                  <a:srgbClr val="212121"/>
                </a:solidFill>
                <a:latin typeface="Arial"/>
              </a:rPr>
              <a:t>τη </a:t>
            </a:r>
            <a:r>
              <a:rPr lang="el-GR" sz="1400" b="0" strike="noStrike" spc="38">
                <a:solidFill>
                  <a:srgbClr val="212121"/>
                </a:solidFill>
                <a:latin typeface="Arial"/>
              </a:rPr>
              <a:t>μέση </a:t>
            </a:r>
            <a:r>
              <a:rPr lang="el-GR" sz="1400" b="0" strike="noStrike" spc="43">
                <a:solidFill>
                  <a:srgbClr val="212121"/>
                </a:solidFill>
                <a:latin typeface="Arial"/>
              </a:rPr>
              <a:t>θερμοκρασία  </a:t>
            </a:r>
            <a:r>
              <a:rPr lang="el-GR" sz="1400" b="0" strike="noStrike" spc="32">
                <a:solidFill>
                  <a:srgbClr val="212121"/>
                </a:solidFill>
                <a:latin typeface="Arial"/>
              </a:rPr>
              <a:t>σταθερή, </a:t>
            </a:r>
            <a:r>
              <a:rPr lang="el-GR" sz="1400" b="0" strike="noStrike" spc="29">
                <a:solidFill>
                  <a:srgbClr val="212121"/>
                </a:solidFill>
                <a:latin typeface="Arial"/>
              </a:rPr>
              <a:t>γύρω </a:t>
            </a:r>
            <a:r>
              <a:rPr lang="el-GR" sz="1400" b="0" strike="noStrike" spc="43">
                <a:solidFill>
                  <a:srgbClr val="212121"/>
                </a:solidFill>
                <a:latin typeface="Arial"/>
              </a:rPr>
              <a:t>στους </a:t>
            </a:r>
            <a:r>
              <a:rPr lang="el-GR" sz="1400" b="0" strike="noStrike" spc="-21">
                <a:solidFill>
                  <a:srgbClr val="212121"/>
                </a:solidFill>
                <a:latin typeface="Arial"/>
              </a:rPr>
              <a:t>14,5°C. </a:t>
            </a:r>
            <a:r>
              <a:rPr lang="el-GR" sz="1400" b="0" strike="noStrike" spc="58">
                <a:solidFill>
                  <a:srgbClr val="212121"/>
                </a:solidFill>
                <a:latin typeface="Arial"/>
              </a:rPr>
              <a:t>Διάφοροι </a:t>
            </a:r>
            <a:r>
              <a:rPr lang="el-GR" sz="1400" b="0" strike="noStrike" spc="63">
                <a:solidFill>
                  <a:srgbClr val="212121"/>
                </a:solidFill>
                <a:latin typeface="Arial"/>
              </a:rPr>
              <a:t>άλλοι  </a:t>
            </a:r>
            <a:r>
              <a:rPr lang="el-GR" sz="1400" b="0" strike="noStrike" spc="24">
                <a:solidFill>
                  <a:srgbClr val="212121"/>
                </a:solidFill>
                <a:latin typeface="Arial"/>
              </a:rPr>
              <a:t>παράγοντες, </a:t>
            </a:r>
            <a:r>
              <a:rPr lang="el-GR" sz="1400" b="0" strike="noStrike" spc="-21">
                <a:solidFill>
                  <a:srgbClr val="212121"/>
                </a:solidFill>
                <a:latin typeface="Arial"/>
              </a:rPr>
              <a:t>πχ </a:t>
            </a:r>
            <a:r>
              <a:rPr lang="el-GR" sz="1400" b="0" strike="noStrike" spc="43">
                <a:solidFill>
                  <a:srgbClr val="212121"/>
                </a:solidFill>
                <a:latin typeface="Arial"/>
              </a:rPr>
              <a:t>έκρηξη </a:t>
            </a:r>
            <a:r>
              <a:rPr lang="el-GR" sz="1400" b="0" strike="noStrike" spc="29">
                <a:solidFill>
                  <a:srgbClr val="212121"/>
                </a:solidFill>
                <a:latin typeface="Arial"/>
              </a:rPr>
              <a:t>μεγάλων </a:t>
            </a:r>
            <a:r>
              <a:rPr lang="el-GR" sz="1400" b="0" strike="noStrike" spc="63">
                <a:solidFill>
                  <a:srgbClr val="212121"/>
                </a:solidFill>
                <a:latin typeface="Arial"/>
              </a:rPr>
              <a:t>ηφαιστείων </a:t>
            </a:r>
            <a:r>
              <a:rPr lang="el-GR" sz="1400" b="0" strike="noStrike" spc="77">
                <a:solidFill>
                  <a:srgbClr val="212121"/>
                </a:solidFill>
                <a:latin typeface="Arial"/>
              </a:rPr>
              <a:t>ή η  </a:t>
            </a:r>
            <a:r>
              <a:rPr lang="el-GR" sz="1400" b="0" strike="noStrike" spc="12">
                <a:solidFill>
                  <a:srgbClr val="212121"/>
                </a:solidFill>
                <a:latin typeface="Arial"/>
              </a:rPr>
              <a:t>πτώση </a:t>
            </a:r>
            <a:r>
              <a:rPr lang="el-GR" sz="1400" b="0" strike="noStrike" spc="52">
                <a:solidFill>
                  <a:srgbClr val="212121"/>
                </a:solidFill>
                <a:latin typeface="Arial"/>
              </a:rPr>
              <a:t>μετεωριτών </a:t>
            </a:r>
            <a:r>
              <a:rPr lang="el-GR" sz="1400" b="0" strike="noStrike" spc="49">
                <a:solidFill>
                  <a:srgbClr val="212121"/>
                </a:solidFill>
                <a:latin typeface="Arial"/>
              </a:rPr>
              <a:t>έχουν </a:t>
            </a:r>
            <a:r>
              <a:rPr lang="el-GR" sz="1400" b="0" strike="noStrike" spc="58">
                <a:solidFill>
                  <a:srgbClr val="212121"/>
                </a:solidFill>
                <a:latin typeface="Arial"/>
              </a:rPr>
              <a:t>μεταβάλλει </a:t>
            </a:r>
            <a:r>
              <a:rPr lang="el-GR" sz="1400" b="0" strike="noStrike" spc="83">
                <a:solidFill>
                  <a:srgbClr val="212121"/>
                </a:solidFill>
                <a:latin typeface="Arial"/>
              </a:rPr>
              <a:t>το </a:t>
            </a:r>
            <a:r>
              <a:rPr lang="el-GR" sz="1400" b="0" strike="noStrike" spc="58">
                <a:solidFill>
                  <a:srgbClr val="212121"/>
                </a:solidFill>
                <a:latin typeface="Arial"/>
              </a:rPr>
              <a:t>κλίμα  </a:t>
            </a:r>
            <a:r>
              <a:rPr lang="el-GR" sz="1400" b="0" strike="noStrike" spc="49">
                <a:solidFill>
                  <a:srgbClr val="212121"/>
                </a:solidFill>
                <a:latin typeface="Arial"/>
              </a:rPr>
              <a:t>στο </a:t>
            </a:r>
            <a:r>
              <a:rPr lang="el-GR" sz="1400" b="0" strike="noStrike" spc="29">
                <a:solidFill>
                  <a:srgbClr val="212121"/>
                </a:solidFill>
                <a:latin typeface="Arial"/>
              </a:rPr>
              <a:t>παρελθόν (κυρίως </a:t>
            </a:r>
            <a:r>
              <a:rPr lang="el-GR" sz="1400" b="0" strike="noStrike" spc="49">
                <a:solidFill>
                  <a:srgbClr val="212121"/>
                </a:solidFill>
                <a:latin typeface="Arial"/>
              </a:rPr>
              <a:t>πιο </a:t>
            </a:r>
            <a:r>
              <a:rPr lang="el-GR" sz="1400" b="0" strike="noStrike" spc="18">
                <a:solidFill>
                  <a:srgbClr val="212121"/>
                </a:solidFill>
                <a:latin typeface="Arial"/>
              </a:rPr>
              <a:t>ψυχρό), </a:t>
            </a:r>
            <a:r>
              <a:rPr lang="el-GR" sz="1400" b="0" strike="noStrike" spc="-1">
                <a:solidFill>
                  <a:srgbClr val="212121"/>
                </a:solidFill>
                <a:latin typeface="Arial"/>
              </a:rPr>
              <a:t>όπως </a:t>
            </a:r>
            <a:r>
              <a:rPr lang="el-GR" sz="1400" b="0" strike="noStrike" spc="52">
                <a:solidFill>
                  <a:srgbClr val="212121"/>
                </a:solidFill>
                <a:latin typeface="Arial"/>
              </a:rPr>
              <a:t>στην  </a:t>
            </a:r>
            <a:r>
              <a:rPr lang="el-GR" sz="1400" b="0" strike="noStrike" spc="24">
                <a:solidFill>
                  <a:srgbClr val="212121"/>
                </a:solidFill>
                <a:latin typeface="Arial"/>
              </a:rPr>
              <a:t>εποχή </a:t>
            </a:r>
            <a:r>
              <a:rPr lang="el-GR" sz="1400" b="0" strike="noStrike" spc="43">
                <a:solidFill>
                  <a:srgbClr val="212121"/>
                </a:solidFill>
                <a:latin typeface="Arial"/>
              </a:rPr>
              <a:t>των </a:t>
            </a:r>
            <a:r>
              <a:rPr lang="el-GR" sz="1400" b="0" strike="noStrike" spc="18">
                <a:solidFill>
                  <a:srgbClr val="212121"/>
                </a:solidFill>
                <a:latin typeface="Arial"/>
              </a:rPr>
              <a:t>παγετώνων </a:t>
            </a:r>
            <a:r>
              <a:rPr lang="el-GR" sz="1400" b="0" strike="noStrike" spc="49">
                <a:solidFill>
                  <a:srgbClr val="212121"/>
                </a:solidFill>
                <a:latin typeface="Arial"/>
              </a:rPr>
              <a:t>(διαφορά </a:t>
            </a:r>
            <a:r>
              <a:rPr lang="el-GR" sz="1400" b="0" strike="noStrike" spc="29">
                <a:solidFill>
                  <a:srgbClr val="212121"/>
                </a:solidFill>
                <a:latin typeface="Arial"/>
              </a:rPr>
              <a:t>μέσης  </a:t>
            </a:r>
            <a:r>
              <a:rPr lang="el-GR" sz="1400" b="0" strike="noStrike" spc="38">
                <a:solidFill>
                  <a:srgbClr val="212121"/>
                </a:solidFill>
                <a:latin typeface="Arial"/>
              </a:rPr>
              <a:t>θερμοκρασίας </a:t>
            </a:r>
            <a:r>
              <a:rPr lang="el-GR" sz="1400" b="0" strike="noStrike" spc="12">
                <a:solidFill>
                  <a:srgbClr val="212121"/>
                </a:solidFill>
                <a:latin typeface="Arial"/>
              </a:rPr>
              <a:t>από </a:t>
            </a:r>
            <a:r>
              <a:rPr lang="el-GR" sz="1400" b="0" strike="noStrike" spc="38">
                <a:solidFill>
                  <a:srgbClr val="212121"/>
                </a:solidFill>
                <a:latin typeface="Arial"/>
              </a:rPr>
              <a:t>σήμερα </a:t>
            </a:r>
            <a:r>
              <a:rPr lang="el-GR" sz="1400" b="0" strike="noStrike" spc="-12">
                <a:solidFill>
                  <a:srgbClr val="212121"/>
                </a:solidFill>
                <a:latin typeface="Arial"/>
              </a:rPr>
              <a:t>-3,5 </a:t>
            </a:r>
            <a:r>
              <a:rPr lang="el-GR" sz="1400" b="0" strike="noStrike" spc="4">
                <a:solidFill>
                  <a:srgbClr val="212121"/>
                </a:solidFill>
                <a:latin typeface="Arial"/>
              </a:rPr>
              <a:t>έως</a:t>
            </a:r>
            <a:r>
              <a:rPr lang="el-GR" sz="1400" b="0" strike="noStrike" spc="-242">
                <a:solidFill>
                  <a:srgbClr val="212121"/>
                </a:solidFill>
                <a:latin typeface="Arial"/>
              </a:rPr>
              <a:t> </a:t>
            </a:r>
            <a:r>
              <a:rPr lang="el-GR" sz="1400" b="0" strike="noStrike" spc="-35">
                <a:solidFill>
                  <a:srgbClr val="212121"/>
                </a:solidFill>
                <a:latin typeface="Arial"/>
              </a:rPr>
              <a:t>5°C).</a:t>
            </a:r>
            <a:endParaRPr lang="el-GR" sz="1400" b="0" strike="noStrike" spc="-1">
              <a:latin typeface="Arial"/>
            </a:endParaRPr>
          </a:p>
        </p:txBody>
      </p:sp>
      <p:sp>
        <p:nvSpPr>
          <p:cNvPr id="204" name="TextShape 2"/>
          <p:cNvSpPr txBox="1"/>
          <p:nvPr/>
        </p:nvSpPr>
        <p:spPr>
          <a:xfrm>
            <a:off x="588600" y="399600"/>
            <a:ext cx="6894000" cy="871560"/>
          </a:xfrm>
          <a:prstGeom prst="rect">
            <a:avLst/>
          </a:prstGeom>
          <a:noFill/>
          <a:ln>
            <a:noFill/>
          </a:ln>
        </p:spPr>
        <p:txBody>
          <a:bodyPr lIns="0" tIns="12600" rIns="0" bIns="0">
            <a:spAutoFit/>
          </a:bodyPr>
          <a:lstStyle/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lang="el-GR" sz="1800" b="1" strike="noStrike" spc="77">
                <a:solidFill>
                  <a:srgbClr val="0097A7"/>
                </a:solidFill>
                <a:latin typeface="Arial"/>
              </a:rPr>
              <a:t>Φαινόμενο</a:t>
            </a:r>
            <a:r>
              <a:rPr lang="el-GR" sz="1800" b="1" strike="noStrike" spc="-35">
                <a:solidFill>
                  <a:srgbClr val="0097A7"/>
                </a:solidFill>
                <a:latin typeface="Arial"/>
              </a:rPr>
              <a:t> </a:t>
            </a:r>
            <a:r>
              <a:rPr lang="el-GR" sz="1800" b="1" strike="noStrike" spc="58">
                <a:solidFill>
                  <a:srgbClr val="0097A7"/>
                </a:solidFill>
                <a:latin typeface="Arial"/>
              </a:rPr>
              <a:t>θερμοκηπίου:</a:t>
            </a:r>
            <a:r>
              <a:rPr lang="el-GR" sz="1800" b="1" strike="noStrike" spc="-1">
                <a:solidFill>
                  <a:srgbClr val="0097A7"/>
                </a:solidFill>
                <a:latin typeface="Arial"/>
              </a:rPr>
              <a:t> </a:t>
            </a:r>
            <a:r>
              <a:rPr lang="el-GR" sz="1800" b="0" strike="noStrike" spc="83">
                <a:solidFill>
                  <a:srgbClr val="0097A7"/>
                </a:solidFill>
                <a:latin typeface="Arial"/>
              </a:rPr>
              <a:t>φυσικό</a:t>
            </a:r>
            <a:r>
              <a:rPr lang="el-GR" sz="1800" b="0" strike="noStrike" spc="-32">
                <a:solidFill>
                  <a:srgbClr val="0097A7"/>
                </a:solidFill>
                <a:latin typeface="Arial"/>
              </a:rPr>
              <a:t> </a:t>
            </a:r>
            <a:r>
              <a:rPr lang="el-GR" sz="1800" b="0" strike="noStrike" spc="97">
                <a:solidFill>
                  <a:srgbClr val="0097A7"/>
                </a:solidFill>
                <a:latin typeface="Arial"/>
              </a:rPr>
              <a:t>ή</a:t>
            </a:r>
            <a:r>
              <a:rPr lang="el-GR" sz="1800" b="0" strike="noStrike" spc="-35">
                <a:solidFill>
                  <a:srgbClr val="0097A7"/>
                </a:solidFill>
                <a:latin typeface="Arial"/>
              </a:rPr>
              <a:t> </a:t>
            </a:r>
            <a:r>
              <a:rPr lang="el-GR" sz="1800" b="0" strike="noStrike" spc="29">
                <a:solidFill>
                  <a:srgbClr val="0097A7"/>
                </a:solidFill>
                <a:latin typeface="Arial"/>
              </a:rPr>
              <a:t>ανθρωπογενές</a:t>
            </a:r>
            <a:r>
              <a:rPr lang="el-GR" sz="1800" b="0" strike="noStrike" spc="-32">
                <a:solidFill>
                  <a:srgbClr val="0097A7"/>
                </a:solidFill>
                <a:latin typeface="Arial"/>
              </a:rPr>
              <a:t> </a:t>
            </a:r>
            <a:r>
              <a:rPr lang="el-GR" sz="1800" b="0" strike="noStrike" spc="72">
                <a:solidFill>
                  <a:srgbClr val="0097A7"/>
                </a:solidFill>
                <a:latin typeface="Arial"/>
              </a:rPr>
              <a:t>φαινόμενο;</a:t>
            </a:r>
            <a:endParaRPr lang="el-GR" sz="1800" b="0" strike="noStrike" spc="-1">
              <a:latin typeface="Calibri"/>
            </a:endParaRPr>
          </a:p>
        </p:txBody>
      </p:sp>
      <p:sp>
        <p:nvSpPr>
          <p:cNvPr id="207" name="CustomShape 5"/>
          <p:cNvSpPr/>
          <p:nvPr/>
        </p:nvSpPr>
        <p:spPr>
          <a:xfrm>
            <a:off x="626400" y="1093320"/>
            <a:ext cx="3583080" cy="2220120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8" name="CustomShape 6"/>
          <p:cNvSpPr/>
          <p:nvPr/>
        </p:nvSpPr>
        <p:spPr>
          <a:xfrm>
            <a:off x="699480" y="3477240"/>
            <a:ext cx="2706120" cy="165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spAutoFit/>
          </a:bodyPr>
          <a:lstStyle/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lang="el-GR" sz="1000" b="0" strike="noStrike" spc="18">
                <a:latin typeface="Arial"/>
              </a:rPr>
              <a:t>Πηγή: </a:t>
            </a:r>
            <a:r>
              <a:rPr lang="el-GR" sz="1000" b="0" strike="noStrike" spc="-46">
                <a:latin typeface="Arial"/>
              </a:rPr>
              <a:t>ΝΑSA,</a:t>
            </a:r>
            <a:r>
              <a:rPr lang="el-GR" sz="1000" b="0" strike="noStrike" spc="-75">
                <a:latin typeface="Arial"/>
              </a:rPr>
              <a:t> </a:t>
            </a:r>
            <a:r>
              <a:rPr lang="el-GR" sz="1000" b="0" strike="noStrike" spc="18">
                <a:latin typeface="Arial"/>
              </a:rPr>
              <a:t>https://climate.nasa.gov/causes/</a:t>
            </a:r>
            <a:endParaRPr lang="el-GR" sz="1000" b="0" strike="noStrike" spc="-1">
              <a:latin typeface="Arial"/>
            </a:endParaRPr>
          </a:p>
        </p:txBody>
      </p:sp>
      <p:pic>
        <p:nvPicPr>
          <p:cNvPr id="8" name="Picture 4"/>
          <p:cNvPicPr/>
          <p:nvPr/>
        </p:nvPicPr>
        <p:blipFill>
          <a:blip r:embed="rId3" cstate="print"/>
          <a:stretch/>
        </p:blipFill>
        <p:spPr>
          <a:xfrm>
            <a:off x="7231680" y="4204440"/>
            <a:ext cx="1912320" cy="939240"/>
          </a:xfrm>
          <a:prstGeom prst="rect">
            <a:avLst/>
          </a:prstGeom>
          <a:ln>
            <a:noFill/>
          </a:ln>
        </p:spPr>
      </p:pic>
      <p:pic>
        <p:nvPicPr>
          <p:cNvPr id="7" name="Shape 334"/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8358214" y="214296"/>
            <a:ext cx="571504" cy="6321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12121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12121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12121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12121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1849</Words>
  <Application>Microsoft Office PowerPoint</Application>
  <PresentationFormat>On-screen Show (16:9)</PresentationFormat>
  <Paragraphs>147</Paragraphs>
  <Slides>35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35</vt:i4>
      </vt:variant>
    </vt:vector>
  </HeadingPairs>
  <TitlesOfParts>
    <vt:vector size="46" baseType="lpstr">
      <vt:lpstr>Arial</vt:lpstr>
      <vt:lpstr>Calibri</vt:lpstr>
      <vt:lpstr>DejaVu Sans</vt:lpstr>
      <vt:lpstr>StarSymbol</vt:lpstr>
      <vt:lpstr>Symbol</vt:lpstr>
      <vt:lpstr>Times New Roman</vt:lpstr>
      <vt:lpstr>Wingdings</vt:lpstr>
      <vt:lpstr>Office Theme</vt:lpstr>
      <vt:lpstr>Office Theme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user</dc:creator>
  <cp:lastModifiedBy>Olga Drossou</cp:lastModifiedBy>
  <cp:revision>18</cp:revision>
  <dcterms:created xsi:type="dcterms:W3CDTF">2020-01-21T21:41:34Z</dcterms:created>
  <dcterms:modified xsi:type="dcterms:W3CDTF">2020-02-04T10:38:29Z</dcterms:modified>
  <dc:language>el-GR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Creator">
    <vt:lpwstr>Google</vt:lpwstr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PresentationFormat">
    <vt:lpwstr>On-screen Show (4:3)</vt:lpwstr>
  </property>
  <property fmtid="{D5CDD505-2E9C-101B-9397-08002B2CF9AE}" pid="7" name="ScaleCrop">
    <vt:bool>false</vt:bool>
  </property>
  <property fmtid="{D5CDD505-2E9C-101B-9397-08002B2CF9AE}" pid="8" name="ShareDoc">
    <vt:bool>false</vt:bool>
  </property>
</Properties>
</file>