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951710" y="2727366"/>
            <a:ext cx="300420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800" b="1" strike="noStrike" spc="-1" dirty="0">
                <a:solidFill>
                  <a:srgbClr val="8063A1"/>
                </a:solidFill>
                <a:latin typeface="Calibri"/>
                <a:ea typeface="DejaVu Sans"/>
              </a:rPr>
              <a:t>H</a:t>
            </a:r>
            <a:r>
              <a:rPr lang="el-GR" sz="4800" b="1" strike="noStrike" spc="-97" dirty="0">
                <a:solidFill>
                  <a:srgbClr val="8063A1"/>
                </a:solidFill>
                <a:latin typeface="Calibri"/>
                <a:ea typeface="DejaVu Sans"/>
              </a:rPr>
              <a:t> </a:t>
            </a:r>
            <a:r>
              <a:rPr lang="el-GR" sz="4800" b="1" strike="noStrike" spc="-11" dirty="0">
                <a:solidFill>
                  <a:srgbClr val="8063A1"/>
                </a:solidFill>
                <a:latin typeface="Calibri"/>
                <a:ea typeface="DejaVu Sans"/>
              </a:rPr>
              <a:t>ενέργεια!</a:t>
            </a:r>
            <a:endParaRPr lang="el-GR" sz="48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721880" y="4594680"/>
            <a:ext cx="1526436" cy="180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6774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/>
              <a:t>Νίκος </a:t>
            </a:r>
            <a:r>
              <a:rPr lang="el-GR" b="1" dirty="0" err="1"/>
              <a:t>Χρυσόγελος</a:t>
            </a:r>
            <a:endParaRPr lang="el-GR" b="1" dirty="0"/>
          </a:p>
          <a:p>
            <a:pPr algn="ctr"/>
            <a:r>
              <a:rPr lang="el-GR" dirty="0" smtClean="0"/>
              <a:t>Χημικός περιβαλλοντολόγος </a:t>
            </a:r>
            <a:endParaRPr lang="el-GR" dirty="0"/>
          </a:p>
        </p:txBody>
      </p:sp>
      <p:pic>
        <p:nvPicPr>
          <p:cNvPr id="7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200" y="692696"/>
            <a:ext cx="1152128" cy="121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57480" y="3743640"/>
            <a:ext cx="5141880" cy="25711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78840" y="6501240"/>
            <a:ext cx="292032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neaguinea.org </a:t>
            </a:r>
            <a:r>
              <a:rPr lang="el-GR" sz="10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/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creative</a:t>
            </a:r>
            <a:r>
              <a:rPr lang="el-GR" sz="1000" b="0" strike="noStrike" spc="-55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commons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002840" y="1749600"/>
            <a:ext cx="4852440" cy="242532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293040" y="1051200"/>
            <a:ext cx="5048640" cy="186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21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434"/>
              </a:spcBef>
              <a:defRPr/>
            </a:pPr>
            <a:r>
              <a:rPr lang="el-GR" sz="3200" b="0" strike="noStrike" spc="-11">
                <a:solidFill>
                  <a:srgbClr val="6F2F9F"/>
                </a:solidFill>
                <a:latin typeface="Calibri"/>
              </a:rPr>
              <a:t>Ανανεώσιμες </a:t>
            </a:r>
            <a:r>
              <a:rPr lang="el-GR" sz="3200" b="0" strike="noStrike" spc="-21">
                <a:solidFill>
                  <a:srgbClr val="6F2F9F"/>
                </a:solidFill>
                <a:latin typeface="Calibri"/>
              </a:rPr>
              <a:t>Πηγές</a:t>
            </a:r>
            <a:r>
              <a:rPr lang="el-GR" sz="3200" b="0" strike="noStrike" spc="15">
                <a:solidFill>
                  <a:srgbClr val="6F2F9F"/>
                </a:solidFill>
                <a:latin typeface="Calibri"/>
              </a:rPr>
              <a:t> </a:t>
            </a:r>
            <a:r>
              <a:rPr lang="el-GR" sz="3200" b="0" strike="noStrike" spc="-11">
                <a:solidFill>
                  <a:srgbClr val="6F2F9F"/>
                </a:solidFill>
                <a:latin typeface="Calibri"/>
              </a:rPr>
              <a:t>Ενέργειας</a:t>
            </a:r>
            <a:endParaRPr lang="el-GR" sz="3200" b="0" strike="noStrike" spc="-1">
              <a:latin typeface="Arial"/>
            </a:endParaRPr>
          </a:p>
          <a:p>
            <a:pPr marL="369720">
              <a:lnSpc>
                <a:spcPct val="100000"/>
              </a:lnSpc>
              <a:spcBef>
                <a:spcPts val="754"/>
              </a:spcBef>
              <a:defRPr/>
            </a:pPr>
            <a:r>
              <a:rPr lang="el-GR" sz="1800" b="1" strike="noStrike" spc="-7">
                <a:solidFill>
                  <a:srgbClr val="548ED4"/>
                </a:solidFill>
                <a:latin typeface="Calibri"/>
              </a:rPr>
              <a:t>Ηλιακή  </a:t>
            </a:r>
            <a:r>
              <a:rPr lang="el-GR" sz="1800" b="1" strike="noStrike" spc="-1">
                <a:solidFill>
                  <a:srgbClr val="548ED4"/>
                </a:solidFill>
                <a:latin typeface="Calibri"/>
              </a:rPr>
              <a:t>Αι</a:t>
            </a:r>
            <a:r>
              <a:rPr lang="el-GR" sz="1800" b="1" strike="noStrike" spc="-21">
                <a:solidFill>
                  <a:srgbClr val="548ED4"/>
                </a:solidFill>
                <a:latin typeface="Calibri"/>
              </a:rPr>
              <a:t>ο</a:t>
            </a:r>
            <a:r>
              <a:rPr lang="el-GR" sz="1800" b="1" strike="noStrike" spc="-15">
                <a:solidFill>
                  <a:srgbClr val="548ED4"/>
                </a:solidFill>
                <a:latin typeface="Calibri"/>
              </a:rPr>
              <a:t>λ</a:t>
            </a:r>
            <a:r>
              <a:rPr lang="el-GR" sz="1800" b="1" strike="noStrike" spc="-7">
                <a:solidFill>
                  <a:srgbClr val="548ED4"/>
                </a:solidFill>
                <a:latin typeface="Calibri"/>
              </a:rPr>
              <a:t>ική</a:t>
            </a:r>
            <a:endParaRPr lang="el-GR" sz="1800" b="0" strike="noStrike" spc="-1">
              <a:latin typeface="Arial"/>
            </a:endParaRPr>
          </a:p>
          <a:p>
            <a:pPr marL="369720">
              <a:lnSpc>
                <a:spcPct val="100000"/>
              </a:lnSpc>
              <a:defRPr/>
            </a:pPr>
            <a:r>
              <a:rPr lang="el-GR" sz="1800" b="1" strike="noStrike" spc="-1">
                <a:solidFill>
                  <a:srgbClr val="548ED4"/>
                </a:solidFill>
                <a:latin typeface="Calibri"/>
              </a:rPr>
              <a:t>Γεω</a:t>
            </a:r>
            <a:r>
              <a:rPr lang="el-GR" sz="1800" b="1" strike="noStrike" spc="-11">
                <a:solidFill>
                  <a:srgbClr val="548ED4"/>
                </a:solidFill>
                <a:latin typeface="Calibri"/>
              </a:rPr>
              <a:t>θ</a:t>
            </a:r>
            <a:r>
              <a:rPr lang="el-GR" sz="1800" b="1" strike="noStrike" spc="-1">
                <a:solidFill>
                  <a:srgbClr val="548ED4"/>
                </a:solidFill>
                <a:latin typeface="Calibri"/>
              </a:rPr>
              <a:t>ερμ</a:t>
            </a:r>
            <a:r>
              <a:rPr lang="el-GR" sz="1800" b="1" strike="noStrike" spc="-7">
                <a:solidFill>
                  <a:srgbClr val="548ED4"/>
                </a:solidFill>
                <a:latin typeface="Calibri"/>
              </a:rPr>
              <a:t>ί</a:t>
            </a:r>
            <a:r>
              <a:rPr lang="el-GR" sz="1800" b="1" strike="noStrike" spc="-1">
                <a:solidFill>
                  <a:srgbClr val="548ED4"/>
                </a:solidFill>
                <a:latin typeface="Calibri"/>
              </a:rPr>
              <a:t>α  </a:t>
            </a:r>
            <a:r>
              <a:rPr lang="el-GR" sz="1800" b="1" strike="noStrike" spc="-11">
                <a:solidFill>
                  <a:srgbClr val="548ED4"/>
                </a:solidFill>
                <a:latin typeface="Calibri"/>
              </a:rPr>
              <a:t>Υδραυλική</a:t>
            </a:r>
            <a:endParaRPr lang="el-GR" sz="1800" b="0" strike="noStrike" spc="-1">
              <a:latin typeface="Arial"/>
            </a:endParaRPr>
          </a:p>
          <a:p>
            <a:pPr marL="369720">
              <a:lnSpc>
                <a:spcPct val="100000"/>
              </a:lnSpc>
              <a:defRPr/>
            </a:pPr>
            <a:r>
              <a:rPr lang="el-GR" sz="1800" b="1" strike="noStrike" spc="-11">
                <a:solidFill>
                  <a:srgbClr val="548ED4"/>
                </a:solidFill>
                <a:latin typeface="Calibri"/>
              </a:rPr>
              <a:t>Βιομάζα </a:t>
            </a:r>
            <a:r>
              <a:rPr lang="el-GR" sz="1800" b="1" strike="noStrike" spc="-1">
                <a:solidFill>
                  <a:srgbClr val="548ED4"/>
                </a:solidFill>
                <a:latin typeface="Calibri"/>
              </a:rPr>
              <a:t>/</a:t>
            </a:r>
            <a:r>
              <a:rPr lang="el-GR" sz="1800" b="1" strike="noStrike" spc="1">
                <a:solidFill>
                  <a:srgbClr val="548ED4"/>
                </a:solidFill>
                <a:latin typeface="Calibri"/>
              </a:rPr>
              <a:t> </a:t>
            </a:r>
            <a:r>
              <a:rPr lang="el-GR" sz="1800" b="1" strike="noStrike" spc="-7">
                <a:solidFill>
                  <a:srgbClr val="548ED4"/>
                </a:solidFill>
                <a:latin typeface="Calibri"/>
              </a:rPr>
              <a:t>Βιοαέριο</a:t>
            </a:r>
            <a:endParaRPr lang="el-GR" sz="1800" b="0" strike="noStrike" spc="-1">
              <a:latin typeface="Arial"/>
            </a:endParaRPr>
          </a:p>
          <a:p>
            <a:pPr marL="369720">
              <a:lnSpc>
                <a:spcPct val="100000"/>
              </a:lnSpc>
              <a:spcBef>
                <a:spcPts val="6"/>
              </a:spcBef>
              <a:defRPr/>
            </a:pPr>
            <a:r>
              <a:rPr lang="el-GR" sz="1800" b="1" strike="noStrike" spc="-7">
                <a:solidFill>
                  <a:srgbClr val="548ED4"/>
                </a:solidFill>
                <a:latin typeface="Calibri"/>
              </a:rPr>
              <a:t>Κυματική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6035039" y="4306680"/>
            <a:ext cx="2285280" cy="171288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/>
          <p:cNvSpPr/>
          <p:nvPr/>
        </p:nvSpPr>
        <p:spPr bwMode="auto">
          <a:xfrm>
            <a:off x="6035039" y="4306680"/>
            <a:ext cx="2285280" cy="171288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296400" y="1428840"/>
            <a:ext cx="2846880" cy="15994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723760" y="330120"/>
            <a:ext cx="369504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FF00FF"/>
                </a:solidFill>
                <a:latin typeface="Calibri"/>
              </a:rPr>
              <a:t>Tί </a:t>
            </a:r>
            <a:r>
              <a:rPr lang="el-GR" sz="3950" b="0" strike="noStrike" spc="-11">
                <a:solidFill>
                  <a:srgbClr val="FF00FF"/>
                </a:solidFill>
                <a:latin typeface="Calibri"/>
              </a:rPr>
              <a:t>είναι το</a:t>
            </a:r>
            <a:r>
              <a:rPr lang="el-GR" sz="3950" b="0" strike="noStrike" spc="-55">
                <a:solidFill>
                  <a:srgbClr val="FF00FF"/>
                </a:solidFill>
                <a:latin typeface="Calibri"/>
              </a:rPr>
              <a:t> </a:t>
            </a:r>
            <a:r>
              <a:rPr lang="el-GR" sz="3950" b="0" strike="noStrike" spc="-7">
                <a:solidFill>
                  <a:srgbClr val="FF00FF"/>
                </a:solidFill>
                <a:latin typeface="Calibri"/>
              </a:rPr>
              <a:t>ρεύμα!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35960" y="938879"/>
            <a:ext cx="7194600" cy="249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089720">
              <a:lnSpc>
                <a:spcPct val="100000"/>
              </a:lnSpc>
              <a:spcBef>
                <a:spcPts val="91"/>
              </a:spcBef>
              <a:defRPr/>
            </a:pP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Η </a:t>
            </a:r>
            <a:r>
              <a:rPr lang="el-GR" sz="3250" b="0" strike="noStrike" spc="-15">
                <a:solidFill>
                  <a:srgbClr val="FF00FF"/>
                </a:solidFill>
                <a:latin typeface="Calibri"/>
                <a:ea typeface="DejaVu Sans"/>
              </a:rPr>
              <a:t>αλυσίδα </a:t>
            </a: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της ηλεκτρικής</a:t>
            </a:r>
            <a:r>
              <a:rPr lang="el-GR" sz="3250" b="0" strike="noStrike" spc="-60">
                <a:solidFill>
                  <a:srgbClr val="FF00FF"/>
                </a:solidFill>
                <a:latin typeface="Calibri"/>
                <a:ea typeface="DejaVu Sans"/>
              </a:rPr>
              <a:t> </a:t>
            </a: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ενέργειας</a:t>
            </a:r>
            <a:endParaRPr lang="el-GR" sz="3250" b="0" strike="noStrike" spc="-1">
              <a:latin typeface="Arial"/>
            </a:endParaRPr>
          </a:p>
          <a:p>
            <a:pPr marL="1089720">
              <a:lnSpc>
                <a:spcPct val="100000"/>
              </a:lnSpc>
              <a:spcBef>
                <a:spcPts val="20"/>
              </a:spcBef>
              <a:defRPr/>
            </a:pPr>
            <a:endParaRPr lang="el-GR" sz="3250" b="0" strike="noStrike" spc="-1">
              <a:latin typeface="Arial"/>
            </a:endParaRPr>
          </a:p>
          <a:p>
            <a:pPr marL="12600">
              <a:lnSpc>
                <a:spcPts val="2940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Η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ηλεκτρική ενέργεια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που χρειάζονται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οι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λάμπες, 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πλυντήριο,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</a:t>
            </a:r>
            <a:r>
              <a:rPr lang="el-GR" sz="2700" b="0" strike="noStrike" spc="35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ψυγείο…</a:t>
            </a:r>
            <a:endParaRPr lang="el-GR" sz="2700" b="0" strike="noStrike" spc="-1">
              <a:latin typeface="Arial"/>
            </a:endParaRPr>
          </a:p>
          <a:p>
            <a:pPr marL="12600">
              <a:lnSpc>
                <a:spcPts val="2735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…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μεταφέρεται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από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 ηλεκτρικό</a:t>
            </a:r>
            <a:r>
              <a:rPr lang="el-GR" sz="2700" b="0" strike="noStrike" spc="26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ρεύμα…</a:t>
            </a:r>
            <a:endParaRPr lang="el-GR" sz="2700" b="0" strike="noStrike" spc="-1">
              <a:latin typeface="Arial"/>
            </a:endParaRPr>
          </a:p>
          <a:p>
            <a:pPr marL="12600">
              <a:lnSpc>
                <a:spcPts val="3090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…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που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είναι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κινούμενα</a:t>
            </a:r>
            <a:r>
              <a:rPr lang="el-GR" sz="2700" b="0" strike="noStrike" spc="9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ηλεκτρόνια!</a:t>
            </a:r>
            <a:endParaRPr lang="el-GR" sz="27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311760" y="4761720"/>
            <a:ext cx="2927519" cy="1645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3403080" y="4645800"/>
            <a:ext cx="2532960" cy="174204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691280" y="177120"/>
            <a:ext cx="6392520" cy="1265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>
            <a:spAutoFit/>
          </a:bodyPr>
          <a:lstStyle/>
          <a:p>
            <a:pPr marL="1325880" indent="-1312920">
              <a:lnSpc>
                <a:spcPts val="4921"/>
              </a:lnSpc>
              <a:spcBef>
                <a:spcPts val="125"/>
              </a:spcBef>
              <a:defRPr/>
            </a:pPr>
            <a:r>
              <a:rPr lang="el-GR" sz="3950" b="0" strike="noStrike" spc="-171">
                <a:solidFill>
                  <a:srgbClr val="00CC00"/>
                </a:solidFill>
                <a:latin typeface="Calibri"/>
              </a:rPr>
              <a:t>Το </a:t>
            </a:r>
            <a:r>
              <a:rPr lang="el-GR" sz="3950" b="0" strike="noStrike" spc="-21">
                <a:solidFill>
                  <a:srgbClr val="00CC00"/>
                </a:solidFill>
                <a:latin typeface="Calibri"/>
              </a:rPr>
              <a:t>αυτοκίνητο </a:t>
            </a:r>
            <a:r>
              <a:rPr lang="el-GR" sz="3950" b="0" strike="noStrike" spc="-1">
                <a:solidFill>
                  <a:srgbClr val="00CC00"/>
                </a:solidFill>
                <a:latin typeface="Calibri"/>
              </a:rPr>
              <a:t>δεν (θα) </a:t>
            </a:r>
            <a:r>
              <a:rPr lang="el-GR" sz="3950" b="0" strike="noStrike" spc="-26">
                <a:solidFill>
                  <a:srgbClr val="00CC00"/>
                </a:solidFill>
                <a:latin typeface="Calibri"/>
              </a:rPr>
              <a:t>κινείται  </a:t>
            </a:r>
            <a:r>
              <a:rPr lang="el-GR" sz="3950" b="0" strike="noStrike" spc="-11">
                <a:solidFill>
                  <a:srgbClr val="00CC00"/>
                </a:solidFill>
                <a:latin typeface="Calibri"/>
              </a:rPr>
              <a:t>μόνο </a:t>
            </a:r>
            <a:r>
              <a:rPr lang="el-GR" sz="3950" b="0" strike="noStrike" spc="1">
                <a:solidFill>
                  <a:srgbClr val="00CC00"/>
                </a:solidFill>
                <a:latin typeface="Calibri"/>
              </a:rPr>
              <a:t>με</a:t>
            </a:r>
            <a:r>
              <a:rPr lang="el-GR" sz="3950" b="0" strike="noStrike" spc="-7">
                <a:solidFill>
                  <a:srgbClr val="00CC00"/>
                </a:solidFill>
                <a:latin typeface="Calibri"/>
              </a:rPr>
              <a:t> </a:t>
            </a:r>
            <a:r>
              <a:rPr lang="el-GR" sz="3950" b="0" strike="noStrike" spc="-21">
                <a:solidFill>
                  <a:srgbClr val="00CC00"/>
                </a:solidFill>
                <a:latin typeface="Calibri"/>
              </a:rPr>
              <a:t>βενζίνη!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085000" y="3927960"/>
            <a:ext cx="3570840" cy="19987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510840" y="6357240"/>
            <a:ext cx="223452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energia.gr,</a:t>
            </a:r>
            <a:r>
              <a:rPr lang="el-GR" sz="1000" b="0" strike="noStrike" spc="-55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mononews.gr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556200" y="3975480"/>
            <a:ext cx="4229280" cy="2356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4786200" y="1777680"/>
            <a:ext cx="3856680" cy="206064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536040" y="1706040"/>
            <a:ext cx="3721680" cy="18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Οχήματα κινούνται </a:t>
            </a:r>
            <a:r>
              <a:rPr lang="el-GR" sz="2000" b="0" strike="noStrike" spc="-7">
                <a:solidFill>
                  <a:srgbClr val="49452A"/>
                </a:solidFill>
                <a:latin typeface="Calibri"/>
                <a:ea typeface="DejaVu Sans"/>
              </a:rPr>
              <a:t>με </a:t>
            </a:r>
            <a:r>
              <a:rPr lang="el-GR" sz="2000" b="0" strike="noStrike" spc="-15">
                <a:solidFill>
                  <a:srgbClr val="49452A"/>
                </a:solidFill>
                <a:latin typeface="Calibri"/>
                <a:ea typeface="DejaVu Sans"/>
              </a:rPr>
              <a:t>βενζίνη,  </a:t>
            </a: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αλλά </a:t>
            </a:r>
            <a:r>
              <a:rPr lang="el-GR" sz="2000" b="0" strike="noStrike" spc="-1">
                <a:solidFill>
                  <a:srgbClr val="49452A"/>
                </a:solidFill>
                <a:latin typeface="Calibri"/>
                <a:ea typeface="DejaVu Sans"/>
              </a:rPr>
              <a:t>πλέον </a:t>
            </a:r>
            <a:r>
              <a:rPr lang="el-GR" sz="2000" b="0" strike="noStrike" spc="-26">
                <a:solidFill>
                  <a:srgbClr val="49452A"/>
                </a:solidFill>
                <a:latin typeface="Calibri"/>
                <a:ea typeface="DejaVu Sans"/>
              </a:rPr>
              <a:t>και </a:t>
            </a:r>
            <a:r>
              <a:rPr lang="el-GR" sz="2000" b="0" strike="noStrike" spc="-1">
                <a:solidFill>
                  <a:srgbClr val="49452A"/>
                </a:solidFill>
                <a:latin typeface="Calibri"/>
                <a:ea typeface="DejaVu Sans"/>
              </a:rPr>
              <a:t>με</a:t>
            </a:r>
            <a:r>
              <a:rPr lang="el-GR" sz="2000" b="0" strike="noStrike" spc="-21">
                <a:solidFill>
                  <a:srgbClr val="49452A"/>
                </a:solidFill>
                <a:latin typeface="Calibri"/>
                <a:ea typeface="DejaVu Sans"/>
              </a:rPr>
              <a:t> </a:t>
            </a:r>
            <a:r>
              <a:rPr lang="el-GR" sz="2000" b="1" strike="noStrike" spc="-7">
                <a:solidFill>
                  <a:srgbClr val="49452A"/>
                </a:solidFill>
                <a:latin typeface="Calibri"/>
                <a:ea typeface="DejaVu Sans"/>
              </a:rPr>
              <a:t>ηλεκτρική</a:t>
            </a:r>
            <a:endParaRPr lang="el-GR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defRPr/>
            </a:pPr>
            <a:r>
              <a:rPr lang="el-GR" sz="2000" b="1" strike="noStrike" spc="-11">
                <a:solidFill>
                  <a:srgbClr val="49452A"/>
                </a:solidFill>
                <a:latin typeface="Calibri"/>
                <a:ea typeface="DejaVu Sans"/>
              </a:rPr>
              <a:t>ενέργεια </a:t>
            </a:r>
            <a:r>
              <a:rPr lang="el-GR" sz="2000" b="1" strike="noStrike" spc="-7">
                <a:solidFill>
                  <a:srgbClr val="49452A"/>
                </a:solidFill>
                <a:latin typeface="Calibri"/>
                <a:ea typeface="DejaVu Sans"/>
              </a:rPr>
              <a:t>από </a:t>
            </a:r>
            <a:r>
              <a:rPr lang="el-GR" sz="2000" b="1" strike="noStrike" spc="-11">
                <a:solidFill>
                  <a:srgbClr val="49452A"/>
                </a:solidFill>
                <a:latin typeface="Calibri"/>
                <a:ea typeface="DejaVu Sans"/>
              </a:rPr>
              <a:t>τον ήλιο </a:t>
            </a:r>
            <a:r>
              <a:rPr lang="el-GR" sz="2000" b="1" strike="noStrike" spc="-7">
                <a:solidFill>
                  <a:srgbClr val="49452A"/>
                </a:solidFill>
                <a:latin typeface="Calibri"/>
                <a:ea typeface="DejaVu Sans"/>
              </a:rPr>
              <a:t>ή </a:t>
            </a:r>
            <a:r>
              <a:rPr lang="el-GR" sz="2000" b="1" strike="noStrike" spc="-11">
                <a:solidFill>
                  <a:srgbClr val="49452A"/>
                </a:solidFill>
                <a:latin typeface="Calibri"/>
                <a:ea typeface="DejaVu Sans"/>
              </a:rPr>
              <a:t>τον </a:t>
            </a:r>
            <a:r>
              <a:rPr lang="el-GR" sz="2000" b="1" strike="noStrike" spc="-7">
                <a:solidFill>
                  <a:srgbClr val="49452A"/>
                </a:solidFill>
                <a:latin typeface="Calibri"/>
                <a:ea typeface="DejaVu Sans"/>
              </a:rPr>
              <a:t>άνεμο  </a:t>
            </a:r>
            <a:r>
              <a:rPr lang="el-GR" sz="2000" b="0" strike="noStrike" spc="-7">
                <a:solidFill>
                  <a:srgbClr val="49452A"/>
                </a:solidFill>
                <a:latin typeface="Calibri"/>
                <a:ea typeface="DejaVu Sans"/>
              </a:rPr>
              <a:t>που </a:t>
            </a: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φορτίζει </a:t>
            </a:r>
            <a:r>
              <a:rPr lang="el-GR" sz="2000" b="0" strike="noStrike" spc="-7">
                <a:solidFill>
                  <a:srgbClr val="49452A"/>
                </a:solidFill>
                <a:latin typeface="Calibri"/>
                <a:ea typeface="DejaVu Sans"/>
              </a:rPr>
              <a:t>τη </a:t>
            </a: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μπαταρία τους  αλλά </a:t>
            </a:r>
            <a:r>
              <a:rPr lang="el-GR" sz="2000" b="0" strike="noStrike" spc="-26">
                <a:solidFill>
                  <a:srgbClr val="49452A"/>
                </a:solidFill>
                <a:latin typeface="Calibri"/>
                <a:ea typeface="DejaVu Sans"/>
              </a:rPr>
              <a:t>και </a:t>
            </a: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χωρίς </a:t>
            </a:r>
            <a:r>
              <a:rPr lang="el-GR" sz="2000" b="0" strike="noStrike" spc="-21">
                <a:solidFill>
                  <a:srgbClr val="49452A"/>
                </a:solidFill>
                <a:latin typeface="Calibri"/>
                <a:ea typeface="DejaVu Sans"/>
              </a:rPr>
              <a:t>καλώδιο </a:t>
            </a:r>
            <a:r>
              <a:rPr lang="el-GR" sz="2000" b="0" strike="noStrike" spc="-7">
                <a:solidFill>
                  <a:srgbClr val="49452A"/>
                </a:solidFill>
                <a:latin typeface="Calibri"/>
                <a:ea typeface="DejaVu Sans"/>
              </a:rPr>
              <a:t>με  </a:t>
            </a:r>
            <a:r>
              <a:rPr lang="el-GR" sz="2000" b="0" strike="noStrike" spc="-11">
                <a:solidFill>
                  <a:srgbClr val="49452A"/>
                </a:solidFill>
                <a:latin typeface="Calibri"/>
                <a:ea typeface="DejaVu Sans"/>
              </a:rPr>
              <a:t>μαγνήτες!!</a:t>
            </a:r>
            <a:endParaRPr lang="el-G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235160" y="367920"/>
            <a:ext cx="674424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00CC00"/>
                </a:solidFill>
                <a:latin typeface="Calibri"/>
              </a:rPr>
              <a:t>Τρόποι </a:t>
            </a:r>
            <a:r>
              <a:rPr lang="el-GR" sz="3950" b="0" strike="noStrike" spc="-11">
                <a:solidFill>
                  <a:srgbClr val="00CC00"/>
                </a:solidFill>
                <a:latin typeface="Calibri"/>
              </a:rPr>
              <a:t>μετακίνησης </a:t>
            </a:r>
            <a:r>
              <a:rPr lang="el-GR" sz="3950" b="0" strike="noStrike" spc="1">
                <a:solidFill>
                  <a:srgbClr val="00CC00"/>
                </a:solidFill>
                <a:latin typeface="Calibri"/>
              </a:rPr>
              <a:t>στο</a:t>
            </a:r>
            <a:r>
              <a:rPr lang="el-GR" sz="3950" b="0" strike="noStrike" spc="-46">
                <a:solidFill>
                  <a:srgbClr val="00CC00"/>
                </a:solidFill>
                <a:latin typeface="Calibri"/>
              </a:rPr>
              <a:t> </a:t>
            </a:r>
            <a:r>
              <a:rPr lang="el-GR" sz="3950" b="0" strike="noStrike" spc="-1">
                <a:solidFill>
                  <a:srgbClr val="00CC00"/>
                </a:solidFill>
                <a:latin typeface="Calibri"/>
              </a:rPr>
              <a:t>μέλλον!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85840" y="1572120"/>
            <a:ext cx="4571280" cy="34275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5001120" y="2071800"/>
            <a:ext cx="3808440" cy="199872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78840" y="6633360"/>
            <a:ext cx="177732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Πηγή:newnobility.global</a:t>
            </a:r>
            <a:endParaRPr lang="el-G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64480" y="489240"/>
            <a:ext cx="801612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902600" indent="-188964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Πού </a:t>
            </a:r>
            <a:r>
              <a:rPr lang="el-GR" sz="3950" b="0" strike="noStrike" spc="-21">
                <a:solidFill>
                  <a:srgbClr val="00AF50"/>
                </a:solidFill>
                <a:latin typeface="Calibri"/>
              </a:rPr>
              <a:t>καταναλώνει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ένα </a:t>
            </a:r>
            <a:r>
              <a:rPr lang="el-GR" sz="3950" b="0" strike="noStrike" spc="-11">
                <a:solidFill>
                  <a:srgbClr val="00AF50"/>
                </a:solidFill>
                <a:latin typeface="Calibri"/>
              </a:rPr>
              <a:t>μέσο </a:t>
            </a:r>
            <a:r>
              <a:rPr lang="el-GR" sz="3950" b="0" strike="noStrike" spc="-21">
                <a:solidFill>
                  <a:srgbClr val="00AF50"/>
                </a:solidFill>
                <a:latin typeface="Calibri"/>
              </a:rPr>
              <a:t>νοικοκυριό 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περισσότερο</a:t>
            </a:r>
            <a:r>
              <a:rPr lang="el-GR" sz="3950" b="0" strike="noStrike" spc="-21">
                <a:solidFill>
                  <a:srgbClr val="00AF50"/>
                </a:solidFill>
                <a:latin typeface="Calibri"/>
              </a:rPr>
              <a:t> </a:t>
            </a:r>
            <a:r>
              <a:rPr lang="el-GR" sz="3950" b="0" strike="noStrike" spc="-7">
                <a:solidFill>
                  <a:srgbClr val="00AF50"/>
                </a:solidFill>
                <a:latin typeface="Calibri"/>
              </a:rPr>
              <a:t>ρεύμα;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185200" y="2370240"/>
            <a:ext cx="5807160" cy="358164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28560" y="499320"/>
            <a:ext cx="608832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Τι </a:t>
            </a:r>
            <a:r>
              <a:rPr lang="el-GR" sz="3950" b="0" strike="noStrike" spc="1">
                <a:solidFill>
                  <a:srgbClr val="00AF50"/>
                </a:solidFill>
                <a:latin typeface="Calibri"/>
              </a:rPr>
              <a:t>πιστεύουν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οι</a:t>
            </a:r>
            <a:r>
              <a:rPr lang="el-GR" sz="3950" b="0" strike="noStrike" spc="-21">
                <a:solidFill>
                  <a:srgbClr val="00AF50"/>
                </a:solidFill>
                <a:latin typeface="Calibri"/>
              </a:rPr>
              <a:t>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περισσότεροι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175120" y="1722240"/>
            <a:ext cx="5607000" cy="37216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211200" y="500400"/>
            <a:ext cx="2807280" cy="6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000" b="0" strike="noStrike" spc="-1">
                <a:solidFill>
                  <a:srgbClr val="00AF50"/>
                </a:solidFill>
                <a:latin typeface="Calibri"/>
              </a:rPr>
              <a:t>Τι</a:t>
            </a:r>
            <a:r>
              <a:rPr lang="el-GR" sz="4000" b="0" strike="noStrike" spc="-60">
                <a:solidFill>
                  <a:srgbClr val="00AF50"/>
                </a:solidFill>
                <a:latin typeface="Calibri"/>
              </a:rPr>
              <a:t> </a:t>
            </a:r>
            <a:r>
              <a:rPr lang="el-GR" sz="4000" b="0" strike="noStrike" spc="-11">
                <a:solidFill>
                  <a:srgbClr val="00AF50"/>
                </a:solidFill>
                <a:latin typeface="Calibri"/>
              </a:rPr>
              <a:t>συμβαίνει!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44440" y="6090480"/>
            <a:ext cx="4368240" cy="4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1"/>
              </a:spcBef>
              <a:defRPr/>
            </a:pPr>
            <a:r>
              <a:rPr lang="el-GR" sz="1000" b="0" strike="noStrike" spc="-7">
                <a:solidFill>
                  <a:srgbClr val="00AF50"/>
                </a:solidFill>
                <a:latin typeface="Courier New"/>
                <a:ea typeface="DejaVu Sans"/>
              </a:rPr>
              <a:t>Πηγή:                       Eurostat_Share_of_final_energy_consumption_in_the_residen  tial_sector_by_type_of_end-use,_2016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1816560" y="1622160"/>
            <a:ext cx="6098760" cy="36921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308960" y="499320"/>
            <a:ext cx="652464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0000FF"/>
                </a:solidFill>
                <a:latin typeface="Calibri"/>
              </a:rPr>
              <a:t>Τι </a:t>
            </a:r>
            <a:r>
              <a:rPr lang="el-GR" sz="3950" b="0" strike="noStrike" spc="-21">
                <a:solidFill>
                  <a:srgbClr val="0000FF"/>
                </a:solidFill>
                <a:latin typeface="Calibri"/>
              </a:rPr>
              <a:t>καταναλώνει </a:t>
            </a:r>
            <a:r>
              <a:rPr lang="el-GR" sz="3950" b="0" strike="noStrike" spc="-11">
                <a:solidFill>
                  <a:srgbClr val="0000FF"/>
                </a:solidFill>
                <a:latin typeface="Calibri"/>
              </a:rPr>
              <a:t>το </a:t>
            </a:r>
            <a:r>
              <a:rPr lang="el-GR" sz="3950" b="0" strike="noStrike" spc="-7">
                <a:solidFill>
                  <a:srgbClr val="0000FF"/>
                </a:solidFill>
                <a:latin typeface="Calibri"/>
              </a:rPr>
              <a:t>σχολείο</a:t>
            </a:r>
            <a:r>
              <a:rPr lang="el-GR" sz="3950" b="0" strike="noStrike" spc="1">
                <a:solidFill>
                  <a:srgbClr val="0000FF"/>
                </a:solidFill>
                <a:latin typeface="Calibri"/>
              </a:rPr>
              <a:t> </a:t>
            </a:r>
            <a:r>
              <a:rPr lang="el-GR" sz="3950" b="0" strike="noStrike" spc="-11">
                <a:solidFill>
                  <a:srgbClr val="0000FF"/>
                </a:solidFill>
                <a:latin typeface="Calibri"/>
              </a:rPr>
              <a:t>μου;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78879" y="1367640"/>
            <a:ext cx="4016880" cy="12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Ας</a:t>
            </a:r>
            <a:r>
              <a:rPr lang="el-GR" sz="2800" b="0" strike="noStrike" spc="1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δημιουργήσουμε</a:t>
            </a:r>
            <a:endParaRPr lang="el-GR" sz="2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μια</a:t>
            </a:r>
            <a:r>
              <a:rPr lang="el-GR" sz="2800" b="0" strike="noStrike" spc="-1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5">
                <a:solidFill>
                  <a:srgbClr val="FF0066"/>
                </a:solidFill>
                <a:latin typeface="Calibri"/>
                <a:ea typeface="DejaVu Sans"/>
              </a:rPr>
              <a:t>ομάδα	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ερευνητών</a:t>
            </a:r>
            <a:endParaRPr lang="el-GR" sz="2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για </a:t>
            </a:r>
            <a:r>
              <a:rPr lang="el-GR" sz="2800" b="0" strike="noStrike" spc="-1">
                <a:solidFill>
                  <a:srgbClr val="FF0066"/>
                </a:solidFill>
                <a:latin typeface="Calibri"/>
                <a:ea typeface="DejaVu Sans"/>
              </a:rPr>
              <a:t>να </a:t>
            </a:r>
            <a:r>
              <a:rPr lang="el-GR" sz="2800" b="0" strike="noStrike" spc="-15">
                <a:solidFill>
                  <a:srgbClr val="FF0066"/>
                </a:solidFill>
                <a:latin typeface="Calibri"/>
                <a:ea typeface="DejaVu Sans"/>
              </a:rPr>
              <a:t>το</a:t>
            </a:r>
            <a:r>
              <a:rPr lang="el-GR" sz="2800" b="0" strike="noStrike" spc="-55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ανακαλύψουμε!!!</a:t>
            </a:r>
            <a:endParaRPr lang="el-GR" sz="28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7500960" y="1143000"/>
            <a:ext cx="713160" cy="5554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7473960" y="1116000"/>
            <a:ext cx="767520" cy="610200"/>
          </a:xfrm>
          <a:custGeom>
            <a:avLst/>
            <a:gdLst/>
            <a:ahLst/>
            <a:cxnLst/>
            <a:rect l="l" t="t" r="r" b="b"/>
            <a:pathLst>
              <a:path w="768350" h="610869" extrusionOk="0">
                <a:moveTo>
                  <a:pt x="0" y="610362"/>
                </a:moveTo>
                <a:lnTo>
                  <a:pt x="768096" y="610362"/>
                </a:lnTo>
                <a:lnTo>
                  <a:pt x="768096" y="0"/>
                </a:lnTo>
                <a:lnTo>
                  <a:pt x="0" y="0"/>
                </a:lnTo>
                <a:lnTo>
                  <a:pt x="0" y="610362"/>
                </a:lnTo>
                <a:close/>
              </a:path>
            </a:pathLst>
          </a:custGeom>
          <a:noFill/>
          <a:ln w="5400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641520" y="6285600"/>
            <a:ext cx="421560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creative commons/ πρώτο Πειραματικό Λύκειο</a:t>
            </a:r>
            <a:r>
              <a:rPr lang="el-GR" sz="1000" b="0" strike="noStrike" spc="-21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Αθηνών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5786640" y="1856880"/>
            <a:ext cx="3029040" cy="4041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5777280" y="1847520"/>
            <a:ext cx="3048480" cy="4060080"/>
          </a:xfrm>
          <a:custGeom>
            <a:avLst/>
            <a:gdLst/>
            <a:ahLst/>
            <a:cxnLst/>
            <a:rect l="l" t="t" r="r" b="b"/>
            <a:pathLst>
              <a:path w="3049270" h="4060825" extrusionOk="0">
                <a:moveTo>
                  <a:pt x="0" y="4060698"/>
                </a:moveTo>
                <a:lnTo>
                  <a:pt x="3048762" y="4060698"/>
                </a:lnTo>
                <a:lnTo>
                  <a:pt x="3048762" y="0"/>
                </a:lnTo>
                <a:lnTo>
                  <a:pt x="0" y="0"/>
                </a:lnTo>
                <a:lnTo>
                  <a:pt x="0" y="4060698"/>
                </a:lnTo>
                <a:close/>
              </a:path>
            </a:pathLst>
          </a:custGeom>
          <a:noFill/>
          <a:ln w="1908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928800" y="2999880"/>
            <a:ext cx="3575519" cy="275472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9"/>
          <p:cNvSpPr/>
          <p:nvPr/>
        </p:nvSpPr>
        <p:spPr bwMode="auto">
          <a:xfrm>
            <a:off x="924480" y="2995560"/>
            <a:ext cx="3584519" cy="2764080"/>
          </a:xfrm>
          <a:custGeom>
            <a:avLst/>
            <a:gdLst/>
            <a:ahLst/>
            <a:cxnLst/>
            <a:rect l="l" t="t" r="r" b="b"/>
            <a:pathLst>
              <a:path w="3585210" h="2764790" extrusionOk="0">
                <a:moveTo>
                  <a:pt x="0" y="2764536"/>
                </a:moveTo>
                <a:lnTo>
                  <a:pt x="3585210" y="2764536"/>
                </a:lnTo>
                <a:lnTo>
                  <a:pt x="3585210" y="0"/>
                </a:lnTo>
                <a:lnTo>
                  <a:pt x="0" y="0"/>
                </a:lnTo>
                <a:lnTo>
                  <a:pt x="0" y="2764536"/>
                </a:lnTo>
                <a:close/>
              </a:path>
            </a:pathLst>
          </a:custGeom>
          <a:noFill/>
          <a:ln w="900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45640" y="1519560"/>
            <a:ext cx="7395840" cy="24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 indent="-72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950" b="1" strike="noStrike" spc="1">
                <a:solidFill>
                  <a:srgbClr val="00A65D"/>
                </a:solidFill>
                <a:latin typeface="Calibri"/>
              </a:rPr>
              <a:t>Ας </a:t>
            </a:r>
            <a:r>
              <a:rPr lang="el-GR" sz="3950" b="1" strike="noStrike" spc="-1">
                <a:solidFill>
                  <a:srgbClr val="00A65D"/>
                </a:solidFill>
                <a:latin typeface="Calibri"/>
              </a:rPr>
              <a:t>ονειρευτούμε </a:t>
            </a:r>
            <a:r>
              <a:rPr lang="el-GR" sz="3950" b="1" strike="noStrike" spc="-41">
                <a:solidFill>
                  <a:srgbClr val="A2228E"/>
                </a:solidFill>
                <a:latin typeface="Calibri"/>
              </a:rPr>
              <a:t>και </a:t>
            </a:r>
            <a:r>
              <a:rPr lang="el-GR" sz="3950" b="1" strike="noStrike" spc="1">
                <a:solidFill>
                  <a:srgbClr val="A2228E"/>
                </a:solidFill>
                <a:latin typeface="Calibri"/>
              </a:rPr>
              <a:t>ας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πάρουμε  μέρος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ενεργά στην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δημιουργία</a:t>
            </a:r>
            <a:r>
              <a:rPr lang="el-GR" sz="3950" b="1" strike="noStrike" spc="-55">
                <a:solidFill>
                  <a:srgbClr val="A2228E"/>
                </a:solidFill>
                <a:latin typeface="Calibri"/>
              </a:rPr>
              <a:t> </a:t>
            </a:r>
            <a:r>
              <a:rPr lang="el-GR" sz="3950" b="1" strike="noStrike" spc="-15">
                <a:solidFill>
                  <a:srgbClr val="A2228E"/>
                </a:solidFill>
                <a:latin typeface="Calibri"/>
              </a:rPr>
              <a:t>του  </a:t>
            </a:r>
            <a:r>
              <a:rPr lang="el-GR" sz="3950" b="1" strike="noStrike" spc="-21">
                <a:solidFill>
                  <a:srgbClr val="A2228E"/>
                </a:solidFill>
                <a:latin typeface="Calibri"/>
              </a:rPr>
              <a:t>κόσμου </a:t>
            </a:r>
            <a:r>
              <a:rPr lang="el-GR" sz="3950" b="1" strike="noStrike" spc="1">
                <a:solidFill>
                  <a:srgbClr val="A2228E"/>
                </a:solidFill>
                <a:latin typeface="Calibri"/>
              </a:rPr>
              <a:t>στον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οποίο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θέλουμε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να 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ζήσουμε!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962000" y="4099680"/>
            <a:ext cx="5237280" cy="18082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747720" y="1775160"/>
            <a:ext cx="7733520" cy="26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indent="81036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400" b="0" strike="noStrike" spc="-7" dirty="0">
                <a:solidFill>
                  <a:srgbClr val="E26C09"/>
                </a:solidFill>
                <a:latin typeface="Calibri"/>
                <a:ea typeface="DejaVu Sans"/>
              </a:rPr>
              <a:t>Τι </a:t>
            </a:r>
            <a:r>
              <a:rPr lang="el-GR" sz="4400" b="0" strike="noStrike" spc="-15" dirty="0">
                <a:solidFill>
                  <a:srgbClr val="E26C09"/>
                </a:solidFill>
                <a:latin typeface="Calibri"/>
                <a:ea typeface="DejaVu Sans"/>
              </a:rPr>
              <a:t>είναι </a:t>
            </a:r>
            <a:r>
              <a:rPr lang="el-GR" sz="4400" b="1" strike="noStrike" spc="-11" dirty="0">
                <a:solidFill>
                  <a:srgbClr val="E26C09"/>
                </a:solidFill>
                <a:latin typeface="Calibri"/>
                <a:ea typeface="DejaVu Sans"/>
              </a:rPr>
              <a:t>ενέργεια </a:t>
            </a:r>
            <a:r>
              <a:rPr lang="el-GR" sz="4400" b="0" strike="noStrike" spc="-7" dirty="0">
                <a:solidFill>
                  <a:srgbClr val="E26C09"/>
                </a:solidFill>
                <a:latin typeface="Calibri"/>
                <a:ea typeface="DejaVu Sans"/>
              </a:rPr>
              <a:t>για </a:t>
            </a:r>
            <a:r>
              <a:rPr lang="el-GR" sz="4400" b="0" strike="noStrike" spc="-15" dirty="0">
                <a:solidFill>
                  <a:srgbClr val="E26C09"/>
                </a:solidFill>
                <a:latin typeface="Calibri"/>
                <a:ea typeface="DejaVu Sans"/>
              </a:rPr>
              <a:t>εσάς;  </a:t>
            </a:r>
            <a:r>
              <a:rPr lang="el-GR" sz="4400" b="0" strike="noStrike" spc="-7" dirty="0">
                <a:solidFill>
                  <a:srgbClr val="A2228E"/>
                </a:solidFill>
                <a:latin typeface="Calibri"/>
                <a:ea typeface="DejaVu Sans"/>
              </a:rPr>
              <a:t>Ποιες </a:t>
            </a:r>
            <a:r>
              <a:rPr lang="el-GR" sz="4400" b="1" strike="noStrike" spc="-21" dirty="0">
                <a:solidFill>
                  <a:srgbClr val="A2228E"/>
                </a:solidFill>
                <a:latin typeface="Calibri"/>
                <a:ea typeface="DejaVu Sans"/>
              </a:rPr>
              <a:t>πηγές </a:t>
            </a:r>
            <a:r>
              <a:rPr lang="el-GR" sz="4400" b="1" strike="noStrike" spc="-11" dirty="0">
                <a:solidFill>
                  <a:srgbClr val="A2228E"/>
                </a:solidFill>
                <a:latin typeface="Calibri"/>
                <a:ea typeface="DejaVu Sans"/>
              </a:rPr>
              <a:t>ενέργειας</a:t>
            </a:r>
            <a:r>
              <a:rPr lang="el-GR" sz="4400" b="1" strike="noStrike" spc="-26" dirty="0">
                <a:solidFill>
                  <a:srgbClr val="A2228E"/>
                </a:solidFill>
                <a:latin typeface="Calibri"/>
                <a:ea typeface="DejaVu Sans"/>
              </a:rPr>
              <a:t> </a:t>
            </a:r>
            <a:r>
              <a:rPr lang="el-GR" sz="4400" b="0" strike="noStrike" spc="-11" dirty="0">
                <a:solidFill>
                  <a:srgbClr val="A2228E"/>
                </a:solidFill>
                <a:latin typeface="Calibri"/>
                <a:ea typeface="DejaVu Sans"/>
              </a:rPr>
              <a:t>γνωρίζετε;</a:t>
            </a:r>
            <a:endParaRPr lang="el-GR" sz="4400" b="0" strike="noStrike" spc="-1" dirty="0">
              <a:latin typeface="Arial"/>
            </a:endParaRPr>
          </a:p>
          <a:p>
            <a:pPr marL="1582560" indent="-1227240">
              <a:lnSpc>
                <a:spcPct val="100000"/>
              </a:lnSpc>
              <a:defRPr/>
            </a:pPr>
            <a:r>
              <a:rPr lang="el-GR" sz="4400" b="0" strike="noStrike" spc="-7" dirty="0">
                <a:solidFill>
                  <a:srgbClr val="20409A"/>
                </a:solidFill>
                <a:latin typeface="Calibri"/>
                <a:ea typeface="DejaVu Sans"/>
              </a:rPr>
              <a:t>Που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παράγεται </a:t>
            </a:r>
            <a:r>
              <a:rPr lang="el-GR" sz="4400" b="1" strike="noStrike" spc="-7" dirty="0">
                <a:solidFill>
                  <a:srgbClr val="20409A"/>
                </a:solidFill>
                <a:latin typeface="Calibri"/>
                <a:ea typeface="DejaVu Sans"/>
              </a:rPr>
              <a:t>η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ενέργεια </a:t>
            </a:r>
            <a:r>
              <a:rPr lang="el-GR" sz="4400" b="0" strike="noStrike" spc="-55" dirty="0">
                <a:solidFill>
                  <a:srgbClr val="20409A"/>
                </a:solidFill>
                <a:latin typeface="Calibri"/>
                <a:ea typeface="DejaVu Sans"/>
              </a:rPr>
              <a:t>και  </a:t>
            </a:r>
            <a:r>
              <a:rPr lang="el-GR" sz="4400" b="1" strike="noStrike" spc="-21" dirty="0">
                <a:solidFill>
                  <a:srgbClr val="20409A"/>
                </a:solidFill>
                <a:latin typeface="Calibri"/>
                <a:ea typeface="DejaVu Sans"/>
              </a:rPr>
              <a:t>πώς</a:t>
            </a:r>
            <a:r>
              <a:rPr lang="el-GR" sz="4400" b="1" strike="noStrike" spc="1" dirty="0">
                <a:solidFill>
                  <a:srgbClr val="20409A"/>
                </a:solidFill>
                <a:latin typeface="Calibri"/>
                <a:ea typeface="DejaVu Sans"/>
              </a:rPr>
              <a:t>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αποθηκεύεται;</a:t>
            </a:r>
            <a:endParaRPr lang="el-GR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0840" y="1282680"/>
            <a:ext cx="7871400" cy="34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να πάμε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από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το σπίτι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σχολείο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χρειαζόμαστε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  <a:defRPr/>
            </a:pP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να 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κάνουμε τα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μαθήματά μας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χρειαζόμαστε</a:t>
            </a:r>
            <a:r>
              <a:rPr lang="el-GR" sz="2400" b="1" strike="noStrike" spc="-35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defRPr/>
            </a:pP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να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δουλεύουμε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στον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υπολογιστή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ή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να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ανάβει 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το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φως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 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δωμάτιο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μας χρειάζεται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75000"/>
              </a:lnSpc>
              <a:defRPr/>
            </a:pP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Τι </a:t>
            </a:r>
            <a:r>
              <a:rPr lang="el-GR" sz="2400" b="1" strike="noStrike" spc="-11">
                <a:solidFill>
                  <a:srgbClr val="CE171E"/>
                </a:solidFill>
                <a:latin typeface="Calibri"/>
                <a:ea typeface="DejaVu Sans"/>
              </a:rPr>
              <a:t>είναι,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λοιπόν, </a:t>
            </a:r>
            <a:r>
              <a:rPr lang="el-GR" sz="2400" b="1" strike="noStrike" spc="-1">
                <a:solidFill>
                  <a:srgbClr val="CE171E"/>
                </a:solidFill>
                <a:latin typeface="Calibri"/>
                <a:ea typeface="DejaVu Sans"/>
              </a:rPr>
              <a:t>αυτή η … </a:t>
            </a:r>
            <a:r>
              <a:rPr lang="el-GR" sz="2400" b="1" strike="noStrike" spc="-11">
                <a:solidFill>
                  <a:srgbClr val="CE171E"/>
                </a:solidFill>
                <a:latin typeface="Calibri"/>
                <a:ea typeface="DejaVu Sans"/>
              </a:rPr>
              <a:t>ενέργεια;  </a:t>
            </a:r>
            <a:r>
              <a:rPr lang="el-GR" sz="2400" b="1" strike="noStrike" spc="-1">
                <a:solidFill>
                  <a:srgbClr val="CE171E"/>
                </a:solidFill>
                <a:latin typeface="Calibri"/>
                <a:ea typeface="DejaVu Sans"/>
              </a:rPr>
              <a:t>Και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που μπορούμε να </a:t>
            </a:r>
            <a:r>
              <a:rPr lang="el-GR" sz="2400" b="1" strike="noStrike" spc="-15">
                <a:solidFill>
                  <a:srgbClr val="CE171E"/>
                </a:solidFill>
                <a:latin typeface="Calibri"/>
                <a:ea typeface="DejaVu Sans"/>
              </a:rPr>
              <a:t>την</a:t>
            </a:r>
            <a:r>
              <a:rPr lang="el-GR" sz="2400" b="1" strike="noStrike" spc="-125">
                <a:solidFill>
                  <a:srgbClr val="CE171E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βρούμε;;;</a:t>
            </a:r>
            <a:endParaRPr lang="el-GR" sz="2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7272000" y="4248000"/>
            <a:ext cx="1439280" cy="12765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2447640" y="359280"/>
            <a:ext cx="383976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30859B"/>
                </a:solidFill>
                <a:latin typeface="Calibri"/>
              </a:rPr>
              <a:t>Tι </a:t>
            </a:r>
            <a:r>
              <a:rPr lang="el-GR" sz="4400" b="0" strike="noStrike" spc="-15">
                <a:solidFill>
                  <a:srgbClr val="30859B"/>
                </a:solidFill>
                <a:latin typeface="Calibri"/>
              </a:rPr>
              <a:t>είναι</a:t>
            </a:r>
            <a:r>
              <a:rPr lang="el-GR" sz="4400" b="0" strike="noStrike" spc="-46">
                <a:solidFill>
                  <a:srgbClr val="30859B"/>
                </a:solidFill>
                <a:latin typeface="Calibri"/>
              </a:rPr>
              <a:t> </a:t>
            </a:r>
            <a:r>
              <a:rPr lang="el-GR" sz="4400" b="0" strike="noStrike" spc="-11">
                <a:solidFill>
                  <a:srgbClr val="30859B"/>
                </a:solidFill>
                <a:latin typeface="Calibri"/>
              </a:rPr>
              <a:t>ενέργεια</a:t>
            </a: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36040" y="1531440"/>
            <a:ext cx="7956000" cy="26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6480" rIns="0" bIns="0">
            <a:spAutoFit/>
          </a:bodyPr>
          <a:lstStyle/>
          <a:p>
            <a:pPr marL="12600" indent="-215640">
              <a:lnSpc>
                <a:spcPts val="2769"/>
              </a:lnSpc>
              <a:spcBef>
                <a:spcPts val="760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μπορούν να </a:t>
            </a:r>
            <a:r>
              <a:rPr lang="el-GR" sz="2850" b="1" strike="noStrike" spc="9">
                <a:solidFill>
                  <a:srgbClr val="9933FF"/>
                </a:solidFill>
                <a:latin typeface="Calibri"/>
                <a:ea typeface="DejaVu Sans"/>
              </a:rPr>
              <a:t>δώσουν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ενέργεια :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 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μπαταρία,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το μήλο,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ο</a:t>
            </a:r>
            <a:r>
              <a:rPr lang="el-GR" sz="2850" b="0" strike="noStrike" spc="26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ήλιος</a:t>
            </a:r>
            <a:endParaRPr lang="el-GR" sz="2850" b="0" strike="noStrike" spc="-1">
              <a:latin typeface="Arial"/>
            </a:endParaRPr>
          </a:p>
          <a:p>
            <a:pPr marL="12600" indent="-215640">
              <a:lnSpc>
                <a:spcPts val="2769"/>
              </a:lnSpc>
              <a:spcBef>
                <a:spcPts val="1714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χρειάζεται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να πάρουν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ενέργεια :</a:t>
            </a:r>
            <a:r>
              <a:rPr lang="el-GR" sz="2850" b="1" strike="noStrike" spc="-100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το  </a:t>
            </a:r>
            <a:r>
              <a:rPr lang="el-GR" sz="2850" b="0" strike="noStrike" spc="-11">
                <a:solidFill>
                  <a:srgbClr val="E26C09"/>
                </a:solidFill>
                <a:latin typeface="Calibri"/>
                <a:ea typeface="DejaVu Sans"/>
              </a:rPr>
              <a:t>αυτοκίνητο,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τοστιέρα,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</a:t>
            </a:r>
            <a:r>
              <a:rPr lang="el-GR" sz="2850" b="0" strike="noStrike" spc="15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λάμπα</a:t>
            </a:r>
            <a:endParaRPr lang="el-GR" sz="2850" b="0" strike="noStrike" spc="-1">
              <a:latin typeface="Arial"/>
            </a:endParaRPr>
          </a:p>
          <a:p>
            <a:pPr marL="12600" indent="-215640">
              <a:lnSpc>
                <a:spcPts val="2769"/>
              </a:lnSpc>
              <a:spcBef>
                <a:spcPts val="1721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</a:t>
            </a:r>
            <a:r>
              <a:rPr lang="el-GR" sz="2850" b="1" strike="noStrike" spc="-7">
                <a:solidFill>
                  <a:srgbClr val="9933FF"/>
                </a:solidFill>
                <a:latin typeface="Calibri"/>
                <a:ea typeface="DejaVu Sans"/>
              </a:rPr>
              <a:t>κάνουν </a:t>
            </a:r>
            <a:r>
              <a:rPr lang="el-GR" sz="2850" b="1" strike="noStrike" spc="-21">
                <a:solidFill>
                  <a:srgbClr val="9933FF"/>
                </a:solidFill>
                <a:latin typeface="Calibri"/>
                <a:ea typeface="DejaVu Sans"/>
              </a:rPr>
              <a:t>και </a:t>
            </a:r>
            <a:r>
              <a:rPr lang="el-GR" sz="2850" b="1" strike="noStrike" spc="-7">
                <a:solidFill>
                  <a:srgbClr val="9933FF"/>
                </a:solidFill>
                <a:latin typeface="Calibri"/>
                <a:ea typeface="DejaVu Sans"/>
              </a:rPr>
              <a:t>τα </a:t>
            </a:r>
            <a:r>
              <a:rPr lang="el-GR" sz="2850" b="1" strike="noStrike" spc="9">
                <a:solidFill>
                  <a:srgbClr val="9933FF"/>
                </a:solidFill>
                <a:latin typeface="Calibri"/>
                <a:ea typeface="DejaVu Sans"/>
              </a:rPr>
              <a:t>δύο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: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ο </a:t>
            </a:r>
            <a:r>
              <a:rPr lang="el-GR" sz="2850" b="0" strike="noStrike" spc="7">
                <a:solidFill>
                  <a:srgbClr val="E26C09"/>
                </a:solidFill>
                <a:latin typeface="Calibri"/>
                <a:ea typeface="DejaVu Sans"/>
              </a:rPr>
              <a:t>άνθρωπος </a:t>
            </a:r>
            <a:r>
              <a:rPr lang="el-GR" sz="2850" b="0" strike="noStrike" spc="-26">
                <a:solidFill>
                  <a:srgbClr val="E26C09"/>
                </a:solidFill>
                <a:latin typeface="Calibri"/>
                <a:ea typeface="DejaVu Sans"/>
              </a:rPr>
              <a:t>και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οι 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ζωντανοί</a:t>
            </a:r>
            <a:r>
              <a:rPr lang="el-GR" sz="2850" b="0" strike="noStrike" spc="-15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οργανισμοί</a:t>
            </a:r>
            <a:endParaRPr lang="el-GR" sz="28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942480" y="357120"/>
            <a:ext cx="7262280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defRPr/>
            </a:pPr>
            <a:r>
              <a:rPr lang="el-GR" sz="4000" b="0" strike="noStrike" spc="-11">
                <a:solidFill>
                  <a:srgbClr val="00AFEF"/>
                </a:solidFill>
                <a:latin typeface="Calibri"/>
              </a:rPr>
              <a:t>Παραγωγή </a:t>
            </a:r>
            <a:r>
              <a:rPr lang="el-GR" sz="4000" b="0" strike="noStrike" spc="-26">
                <a:solidFill>
                  <a:srgbClr val="00AFEF"/>
                </a:solidFill>
                <a:latin typeface="Calibri"/>
              </a:rPr>
              <a:t>κι </a:t>
            </a:r>
            <a:r>
              <a:rPr lang="el-GR" sz="4000" b="0" strike="noStrike" spc="-7">
                <a:solidFill>
                  <a:srgbClr val="00AFEF"/>
                </a:solidFill>
                <a:latin typeface="Calibri"/>
              </a:rPr>
              <a:t>ανταλλαγή</a:t>
            </a:r>
            <a:r>
              <a:rPr lang="el-GR" sz="4000" b="0" strike="noStrike" spc="-15">
                <a:solidFill>
                  <a:srgbClr val="00AFEF"/>
                </a:solidFill>
                <a:latin typeface="Calibri"/>
              </a:rPr>
              <a:t> </a:t>
            </a:r>
            <a:r>
              <a:rPr lang="el-GR" sz="4000" b="0" strike="noStrike" spc="-7">
                <a:solidFill>
                  <a:srgbClr val="00AFEF"/>
                </a:solidFill>
                <a:latin typeface="Calibri"/>
              </a:rPr>
              <a:t>ενέργειας</a:t>
            </a:r>
            <a:endParaRPr lang="el-G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09800" y="191160"/>
            <a:ext cx="6911280" cy="12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366640" indent="-235404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000" b="0" strike="noStrike" spc="-7">
                <a:solidFill>
                  <a:srgbClr val="33CCCC"/>
                </a:solidFill>
                <a:latin typeface="Calibri"/>
              </a:rPr>
              <a:t>Ποιά </a:t>
            </a:r>
            <a:r>
              <a:rPr lang="el-GR" sz="4000" b="0" strike="noStrike" spc="-11">
                <a:solidFill>
                  <a:srgbClr val="33CCCC"/>
                </a:solidFill>
                <a:latin typeface="Calibri"/>
              </a:rPr>
              <a:t>μορφή </a:t>
            </a:r>
            <a:r>
              <a:rPr lang="el-GR" sz="4000" b="0" strike="noStrike" spc="-7">
                <a:solidFill>
                  <a:srgbClr val="33CCCC"/>
                </a:solidFill>
                <a:latin typeface="Calibri"/>
              </a:rPr>
              <a:t>της χρησιμοποιούμε  συνέχεια;!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7400"/>
            <a:ext cx="4313520" cy="4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32">
                <a:solidFill>
                  <a:srgbClr val="9933FF"/>
                </a:solidFill>
                <a:latin typeface="Calibri"/>
                <a:ea typeface="DejaVu Sans"/>
              </a:rPr>
              <a:t>Την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ηλεκτρική</a:t>
            </a:r>
            <a:r>
              <a:rPr lang="el-GR" sz="3200" b="0" strike="noStrike" spc="35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ενέργεια!!!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536040" y="2095200"/>
            <a:ext cx="631512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Η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ηλεκτρική ενέργεια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ταξιδεύει μέσα 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από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τα </a:t>
            </a:r>
            <a:r>
              <a:rPr lang="el-GR" sz="3200" b="1" strike="noStrike" spc="-21">
                <a:solidFill>
                  <a:srgbClr val="9933FF"/>
                </a:solidFill>
                <a:latin typeface="Calibri"/>
                <a:ea typeface="DejaVu Sans"/>
              </a:rPr>
              <a:t>καλώδια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που βλέπουμε στους 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δρόμους,</a:t>
            </a:r>
            <a:endParaRPr lang="el-GR" sz="3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μπαίνει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στο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σπίτι μας </a:t>
            </a:r>
            <a:r>
              <a:rPr lang="el-GR" sz="3200" b="0" strike="noStrike" spc="-41">
                <a:solidFill>
                  <a:srgbClr val="9933FF"/>
                </a:solidFill>
                <a:latin typeface="Calibri"/>
                <a:ea typeface="DejaVu Sans"/>
              </a:rPr>
              <a:t>και 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φτάνει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στην </a:t>
            </a:r>
            <a:r>
              <a:rPr lang="el-GR" sz="3200" b="1" strike="noStrike" spc="-21">
                <a:solidFill>
                  <a:srgbClr val="9933FF"/>
                </a:solidFill>
                <a:latin typeface="Calibri"/>
                <a:ea typeface="DejaVu Sans"/>
              </a:rPr>
              <a:t>πρίζα</a:t>
            </a:r>
            <a:r>
              <a:rPr lang="el-GR" sz="3200" b="1" strike="noStrike" spc="-1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μας!!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6864840" y="1405800"/>
            <a:ext cx="2178720" cy="2541960"/>
          </a:xfrm>
          <a:custGeom>
            <a:avLst/>
            <a:gdLst/>
            <a:ahLst/>
            <a:cxnLst/>
            <a:rect l="l" t="t" r="r" b="b"/>
            <a:pathLst>
              <a:path w="2179320" h="2542540" extrusionOk="0">
                <a:moveTo>
                  <a:pt x="1397104" y="2301371"/>
                </a:moveTo>
                <a:lnTo>
                  <a:pt x="831802" y="2301371"/>
                </a:lnTo>
                <a:lnTo>
                  <a:pt x="855427" y="2351221"/>
                </a:lnTo>
                <a:lnTo>
                  <a:pt x="882287" y="2396132"/>
                </a:lnTo>
                <a:lnTo>
                  <a:pt x="912082" y="2435737"/>
                </a:lnTo>
                <a:lnTo>
                  <a:pt x="944512" y="2469670"/>
                </a:lnTo>
                <a:lnTo>
                  <a:pt x="979278" y="2497563"/>
                </a:lnTo>
                <a:lnTo>
                  <a:pt x="1016079" y="2519049"/>
                </a:lnTo>
                <a:lnTo>
                  <a:pt x="1052114" y="2533119"/>
                </a:lnTo>
                <a:lnTo>
                  <a:pt x="1123969" y="2542245"/>
                </a:lnTo>
                <a:lnTo>
                  <a:pt x="1159270" y="2537744"/>
                </a:lnTo>
                <a:lnTo>
                  <a:pt x="1227323" y="2511712"/>
                </a:lnTo>
                <a:lnTo>
                  <a:pt x="1259556" y="2490622"/>
                </a:lnTo>
                <a:lnTo>
                  <a:pt x="1290248" y="2464444"/>
                </a:lnTo>
                <a:lnTo>
                  <a:pt x="1319138" y="2433397"/>
                </a:lnTo>
                <a:lnTo>
                  <a:pt x="1345968" y="2397703"/>
                </a:lnTo>
                <a:lnTo>
                  <a:pt x="1370478" y="2357581"/>
                </a:lnTo>
                <a:lnTo>
                  <a:pt x="1392409" y="2313252"/>
                </a:lnTo>
                <a:lnTo>
                  <a:pt x="1397104" y="2301371"/>
                </a:lnTo>
                <a:close/>
                <a:moveTo>
                  <a:pt x="1808641" y="2078105"/>
                </a:moveTo>
                <a:lnTo>
                  <a:pt x="294084" y="2078105"/>
                </a:lnTo>
                <a:lnTo>
                  <a:pt x="295354" y="2081915"/>
                </a:lnTo>
                <a:lnTo>
                  <a:pt x="320348" y="2142011"/>
                </a:lnTo>
                <a:lnTo>
                  <a:pt x="345290" y="2189974"/>
                </a:lnTo>
                <a:lnTo>
                  <a:pt x="372703" y="2233062"/>
                </a:lnTo>
                <a:lnTo>
                  <a:pt x="402319" y="2271171"/>
                </a:lnTo>
                <a:lnTo>
                  <a:pt x="433871" y="2304194"/>
                </a:lnTo>
                <a:lnTo>
                  <a:pt x="467088" y="2332024"/>
                </a:lnTo>
                <a:lnTo>
                  <a:pt x="501704" y="2354555"/>
                </a:lnTo>
                <a:lnTo>
                  <a:pt x="537447" y="2371682"/>
                </a:lnTo>
                <a:lnTo>
                  <a:pt x="574052" y="2383297"/>
                </a:lnTo>
                <a:lnTo>
                  <a:pt x="648766" y="2389570"/>
                </a:lnTo>
                <a:lnTo>
                  <a:pt x="686339" y="2384014"/>
                </a:lnTo>
                <a:lnTo>
                  <a:pt x="723698" y="2372523"/>
                </a:lnTo>
                <a:lnTo>
                  <a:pt x="760574" y="2354990"/>
                </a:lnTo>
                <a:lnTo>
                  <a:pt x="796698" y="2331308"/>
                </a:lnTo>
                <a:lnTo>
                  <a:pt x="831802" y="2301371"/>
                </a:lnTo>
                <a:lnTo>
                  <a:pt x="1397104" y="2301371"/>
                </a:lnTo>
                <a:lnTo>
                  <a:pt x="1411501" y="2264937"/>
                </a:lnTo>
                <a:lnTo>
                  <a:pt x="1427495" y="2212854"/>
                </a:lnTo>
                <a:lnTo>
                  <a:pt x="1440132" y="2157226"/>
                </a:lnTo>
                <a:lnTo>
                  <a:pt x="1747952" y="2157226"/>
                </a:lnTo>
                <a:lnTo>
                  <a:pt x="1759051" y="2146619"/>
                </a:lnTo>
                <a:lnTo>
                  <a:pt x="1786273" y="2113070"/>
                </a:lnTo>
                <a:lnTo>
                  <a:pt x="1808641" y="2078105"/>
                </a:lnTo>
                <a:close/>
                <a:moveTo>
                  <a:pt x="1747952" y="2157226"/>
                </a:moveTo>
                <a:lnTo>
                  <a:pt x="1440132" y="2157226"/>
                </a:lnTo>
                <a:lnTo>
                  <a:pt x="1475565" y="2187166"/>
                </a:lnTo>
                <a:lnTo>
                  <a:pt x="1513093" y="2209010"/>
                </a:lnTo>
                <a:lnTo>
                  <a:pt x="1552146" y="2222520"/>
                </a:lnTo>
                <a:lnTo>
                  <a:pt x="1592151" y="2227457"/>
                </a:lnTo>
                <a:lnTo>
                  <a:pt x="1628717" y="2224312"/>
                </a:lnTo>
                <a:lnTo>
                  <a:pt x="1663966" y="2214225"/>
                </a:lnTo>
                <a:lnTo>
                  <a:pt x="1697621" y="2197627"/>
                </a:lnTo>
                <a:lnTo>
                  <a:pt x="1729409" y="2174948"/>
                </a:lnTo>
                <a:lnTo>
                  <a:pt x="1747952" y="2157226"/>
                </a:lnTo>
                <a:close/>
                <a:moveTo>
                  <a:pt x="534599" y="222934"/>
                </a:moveTo>
                <a:lnTo>
                  <a:pt x="489283" y="227842"/>
                </a:lnTo>
                <a:lnTo>
                  <a:pt x="422279" y="253420"/>
                </a:lnTo>
                <a:lnTo>
                  <a:pt x="361681" y="298325"/>
                </a:lnTo>
                <a:lnTo>
                  <a:pt x="334151" y="327261"/>
                </a:lnTo>
                <a:lnTo>
                  <a:pt x="308660" y="360111"/>
                </a:lnTo>
                <a:lnTo>
                  <a:pt x="285355" y="396569"/>
                </a:lnTo>
                <a:lnTo>
                  <a:pt x="264382" y="436329"/>
                </a:lnTo>
                <a:lnTo>
                  <a:pt x="245886" y="479084"/>
                </a:lnTo>
                <a:lnTo>
                  <a:pt x="230015" y="524530"/>
                </a:lnTo>
                <a:lnTo>
                  <a:pt x="216914" y="572359"/>
                </a:lnTo>
                <a:lnTo>
                  <a:pt x="206730" y="622267"/>
                </a:lnTo>
                <a:lnTo>
                  <a:pt x="199607" y="673946"/>
                </a:lnTo>
                <a:lnTo>
                  <a:pt x="195692" y="727090"/>
                </a:lnTo>
                <a:lnTo>
                  <a:pt x="195132" y="781395"/>
                </a:lnTo>
                <a:lnTo>
                  <a:pt x="198072" y="836553"/>
                </a:lnTo>
                <a:lnTo>
                  <a:pt x="196294" y="844427"/>
                </a:lnTo>
                <a:lnTo>
                  <a:pt x="155691" y="857391"/>
                </a:lnTo>
                <a:lnTo>
                  <a:pt x="117844" y="881938"/>
                </a:lnTo>
                <a:lnTo>
                  <a:pt x="83649" y="917122"/>
                </a:lnTo>
                <a:lnTo>
                  <a:pt x="54001" y="961999"/>
                </a:lnTo>
                <a:lnTo>
                  <a:pt x="29797" y="1015623"/>
                </a:lnTo>
                <a:lnTo>
                  <a:pt x="15500" y="1062158"/>
                </a:lnTo>
                <a:lnTo>
                  <a:pt x="5849" y="1110313"/>
                </a:lnTo>
                <a:lnTo>
                  <a:pt x="723" y="1159347"/>
                </a:lnTo>
                <a:lnTo>
                  <a:pt x="0" y="1208518"/>
                </a:lnTo>
                <a:lnTo>
                  <a:pt x="3558" y="1257085"/>
                </a:lnTo>
                <a:lnTo>
                  <a:pt x="11277" y="1304307"/>
                </a:lnTo>
                <a:lnTo>
                  <a:pt x="23035" y="1349442"/>
                </a:lnTo>
                <a:lnTo>
                  <a:pt x="38710" y="1391749"/>
                </a:lnTo>
                <a:lnTo>
                  <a:pt x="58182" y="1430486"/>
                </a:lnTo>
                <a:lnTo>
                  <a:pt x="81329" y="1464912"/>
                </a:lnTo>
                <a:lnTo>
                  <a:pt x="108029" y="1494286"/>
                </a:lnTo>
                <a:lnTo>
                  <a:pt x="87882" y="1533870"/>
                </a:lnTo>
                <a:lnTo>
                  <a:pt x="71740" y="1577194"/>
                </a:lnTo>
                <a:lnTo>
                  <a:pt x="59753" y="1623509"/>
                </a:lnTo>
                <a:lnTo>
                  <a:pt x="52073" y="1672067"/>
                </a:lnTo>
                <a:lnTo>
                  <a:pt x="48853" y="1722122"/>
                </a:lnTo>
                <a:lnTo>
                  <a:pt x="50244" y="1772924"/>
                </a:lnTo>
                <a:lnTo>
                  <a:pt x="57274" y="1828491"/>
                </a:lnTo>
                <a:lnTo>
                  <a:pt x="69495" y="1880168"/>
                </a:lnTo>
                <a:lnTo>
                  <a:pt x="86407" y="1927326"/>
                </a:lnTo>
                <a:lnTo>
                  <a:pt x="107510" y="1969337"/>
                </a:lnTo>
                <a:lnTo>
                  <a:pt x="132302" y="2005572"/>
                </a:lnTo>
                <a:lnTo>
                  <a:pt x="160283" y="2035403"/>
                </a:lnTo>
                <a:lnTo>
                  <a:pt x="190952" y="2058200"/>
                </a:lnTo>
                <a:lnTo>
                  <a:pt x="258353" y="2080180"/>
                </a:lnTo>
                <a:lnTo>
                  <a:pt x="294084" y="2078105"/>
                </a:lnTo>
                <a:lnTo>
                  <a:pt x="1808641" y="2078105"/>
                </a:lnTo>
                <a:lnTo>
                  <a:pt x="1832354" y="2032034"/>
                </a:lnTo>
                <a:lnTo>
                  <a:pt x="1850662" y="1985408"/>
                </a:lnTo>
                <a:lnTo>
                  <a:pt x="1865446" y="1935283"/>
                </a:lnTo>
                <a:lnTo>
                  <a:pt x="1876431" y="1882091"/>
                </a:lnTo>
                <a:lnTo>
                  <a:pt x="1883342" y="1826262"/>
                </a:lnTo>
                <a:lnTo>
                  <a:pt x="1885902" y="1768225"/>
                </a:lnTo>
                <a:lnTo>
                  <a:pt x="1928776" y="1753948"/>
                </a:lnTo>
                <a:lnTo>
                  <a:pt x="1970007" y="1731157"/>
                </a:lnTo>
                <a:lnTo>
                  <a:pt x="2009096" y="1700199"/>
                </a:lnTo>
                <a:lnTo>
                  <a:pt x="2045541" y="1661418"/>
                </a:lnTo>
                <a:lnTo>
                  <a:pt x="2070655" y="1627624"/>
                </a:lnTo>
                <a:lnTo>
                  <a:pt x="2093222" y="1590867"/>
                </a:lnTo>
                <a:lnTo>
                  <a:pt x="2113216" y="1551464"/>
                </a:lnTo>
                <a:lnTo>
                  <a:pt x="2130610" y="1509735"/>
                </a:lnTo>
                <a:lnTo>
                  <a:pt x="2145380" y="1466000"/>
                </a:lnTo>
                <a:lnTo>
                  <a:pt x="2157497" y="1420576"/>
                </a:lnTo>
                <a:lnTo>
                  <a:pt x="2166937" y="1373782"/>
                </a:lnTo>
                <a:lnTo>
                  <a:pt x="2173672" y="1325939"/>
                </a:lnTo>
                <a:lnTo>
                  <a:pt x="2177677" y="1277363"/>
                </a:lnTo>
                <a:lnTo>
                  <a:pt x="2178925" y="1228375"/>
                </a:lnTo>
                <a:lnTo>
                  <a:pt x="2177391" y="1179293"/>
                </a:lnTo>
                <a:lnTo>
                  <a:pt x="2173048" y="1130436"/>
                </a:lnTo>
                <a:lnTo>
                  <a:pt x="2165869" y="1082123"/>
                </a:lnTo>
                <a:lnTo>
                  <a:pt x="2155829" y="1034673"/>
                </a:lnTo>
                <a:lnTo>
                  <a:pt x="2142902" y="988405"/>
                </a:lnTo>
                <a:lnTo>
                  <a:pt x="2127060" y="943637"/>
                </a:lnTo>
                <a:lnTo>
                  <a:pt x="2108279" y="900688"/>
                </a:lnTo>
                <a:lnTo>
                  <a:pt x="2111829" y="886879"/>
                </a:lnTo>
                <a:lnTo>
                  <a:pt x="2120598" y="844427"/>
                </a:lnTo>
                <a:lnTo>
                  <a:pt x="2127433" y="791773"/>
                </a:lnTo>
                <a:lnTo>
                  <a:pt x="2130063" y="739355"/>
                </a:lnTo>
                <a:lnTo>
                  <a:pt x="2128664" y="687665"/>
                </a:lnTo>
                <a:lnTo>
                  <a:pt x="2123413" y="637195"/>
                </a:lnTo>
                <a:lnTo>
                  <a:pt x="2114487" y="588439"/>
                </a:lnTo>
                <a:lnTo>
                  <a:pt x="2102063" y="541888"/>
                </a:lnTo>
                <a:lnTo>
                  <a:pt x="2086318" y="498034"/>
                </a:lnTo>
                <a:lnTo>
                  <a:pt x="2067428" y="457372"/>
                </a:lnTo>
                <a:lnTo>
                  <a:pt x="2045570" y="420392"/>
                </a:lnTo>
                <a:lnTo>
                  <a:pt x="2020922" y="387588"/>
                </a:lnTo>
                <a:lnTo>
                  <a:pt x="1993660" y="359453"/>
                </a:lnTo>
                <a:lnTo>
                  <a:pt x="1932003" y="319155"/>
                </a:lnTo>
                <a:lnTo>
                  <a:pt x="1928467" y="297057"/>
                </a:lnTo>
                <a:lnTo>
                  <a:pt x="707088" y="297057"/>
                </a:lnTo>
                <a:lnTo>
                  <a:pt x="666465" y="264841"/>
                </a:lnTo>
                <a:lnTo>
                  <a:pt x="623782" y="241622"/>
                </a:lnTo>
                <a:lnTo>
                  <a:pt x="579629" y="227590"/>
                </a:lnTo>
                <a:lnTo>
                  <a:pt x="534599" y="222934"/>
                </a:lnTo>
                <a:close/>
                <a:moveTo>
                  <a:pt x="958674" y="70574"/>
                </a:moveTo>
                <a:lnTo>
                  <a:pt x="883822" y="81067"/>
                </a:lnTo>
                <a:lnTo>
                  <a:pt x="847980" y="98530"/>
                </a:lnTo>
                <a:lnTo>
                  <a:pt x="813943" y="123772"/>
                </a:lnTo>
                <a:lnTo>
                  <a:pt x="782272" y="156519"/>
                </a:lnTo>
                <a:lnTo>
                  <a:pt x="753532" y="196498"/>
                </a:lnTo>
                <a:lnTo>
                  <a:pt x="728283" y="243435"/>
                </a:lnTo>
                <a:lnTo>
                  <a:pt x="707088" y="297057"/>
                </a:lnTo>
                <a:lnTo>
                  <a:pt x="1928467" y="297057"/>
                </a:lnTo>
                <a:lnTo>
                  <a:pt x="1923660" y="267020"/>
                </a:lnTo>
                <a:lnTo>
                  <a:pt x="1910984" y="217573"/>
                </a:lnTo>
                <a:lnTo>
                  <a:pt x="1902015" y="192917"/>
                </a:lnTo>
                <a:lnTo>
                  <a:pt x="1132919" y="192917"/>
                </a:lnTo>
                <a:lnTo>
                  <a:pt x="1118548" y="172044"/>
                </a:lnTo>
                <a:lnTo>
                  <a:pt x="1087234" y="135535"/>
                </a:lnTo>
                <a:lnTo>
                  <a:pt x="1034000" y="94481"/>
                </a:lnTo>
                <a:lnTo>
                  <a:pt x="996559" y="78091"/>
                </a:lnTo>
                <a:lnTo>
                  <a:pt x="958674" y="70574"/>
                </a:lnTo>
                <a:close/>
                <a:moveTo>
                  <a:pt x="1315065" y="0"/>
                </a:moveTo>
                <a:lnTo>
                  <a:pt x="1277913" y="9087"/>
                </a:lnTo>
                <a:lnTo>
                  <a:pt x="1242367" y="27991"/>
                </a:lnTo>
                <a:lnTo>
                  <a:pt x="1209260" y="56270"/>
                </a:lnTo>
                <a:lnTo>
                  <a:pt x="1179427" y="93479"/>
                </a:lnTo>
                <a:lnTo>
                  <a:pt x="1153702" y="139176"/>
                </a:lnTo>
                <a:lnTo>
                  <a:pt x="1132919" y="192917"/>
                </a:lnTo>
                <a:lnTo>
                  <a:pt x="1902015" y="192917"/>
                </a:lnTo>
                <a:lnTo>
                  <a:pt x="1894211" y="171461"/>
                </a:lnTo>
                <a:lnTo>
                  <a:pt x="1877291" y="136910"/>
                </a:lnTo>
                <a:lnTo>
                  <a:pt x="1504521" y="136910"/>
                </a:lnTo>
                <a:lnTo>
                  <a:pt x="1488142" y="106617"/>
                </a:lnTo>
                <a:lnTo>
                  <a:pt x="1449621" y="55936"/>
                </a:lnTo>
                <a:lnTo>
                  <a:pt x="1390849" y="13049"/>
                </a:lnTo>
                <a:lnTo>
                  <a:pt x="1352988" y="1172"/>
                </a:lnTo>
                <a:lnTo>
                  <a:pt x="1315065" y="0"/>
                </a:lnTo>
                <a:close/>
                <a:moveTo>
                  <a:pt x="1708569" y="765"/>
                </a:moveTo>
                <a:lnTo>
                  <a:pt x="1633939" y="10526"/>
                </a:lnTo>
                <a:lnTo>
                  <a:pt x="1598041" y="28904"/>
                </a:lnTo>
                <a:lnTo>
                  <a:pt x="1564033" y="56155"/>
                </a:lnTo>
                <a:lnTo>
                  <a:pt x="1532623" y="92189"/>
                </a:lnTo>
                <a:lnTo>
                  <a:pt x="1504521" y="136910"/>
                </a:lnTo>
                <a:lnTo>
                  <a:pt x="1877291" y="136910"/>
                </a:lnTo>
                <a:lnTo>
                  <a:pt x="1849326" y="91825"/>
                </a:lnTo>
                <a:lnTo>
                  <a:pt x="1816971" y="55005"/>
                </a:lnTo>
                <a:lnTo>
                  <a:pt x="1782254" y="27617"/>
                </a:lnTo>
                <a:lnTo>
                  <a:pt x="1745884" y="9568"/>
                </a:lnTo>
                <a:lnTo>
                  <a:pt x="1708569" y="7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 flipH="1" flipV="1">
            <a:off x="5256000" y="4586400"/>
            <a:ext cx="144000" cy="1656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5590800" y="4032000"/>
            <a:ext cx="241200" cy="241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6148440" y="3377519"/>
            <a:ext cx="362520" cy="362520"/>
          </a:xfrm>
          <a:custGeom>
            <a:avLst/>
            <a:gdLst/>
            <a:ahLst/>
            <a:cxnLst/>
            <a:rect l="l" t="t" r="r" b="b"/>
            <a:pathLst>
              <a:path w="363220" h="363220" extrusionOk="0">
                <a:moveTo>
                  <a:pt x="181355" y="0"/>
                </a:moveTo>
                <a:lnTo>
                  <a:pt x="133129" y="6484"/>
                </a:lnTo>
                <a:lnTo>
                  <a:pt x="89803" y="24779"/>
                </a:lnTo>
                <a:lnTo>
                  <a:pt x="53101" y="53149"/>
                </a:lnTo>
                <a:lnTo>
                  <a:pt x="24750" y="89859"/>
                </a:lnTo>
                <a:lnTo>
                  <a:pt x="6475" y="133173"/>
                </a:lnTo>
                <a:lnTo>
                  <a:pt x="0" y="181356"/>
                </a:lnTo>
                <a:lnTo>
                  <a:pt x="6475" y="229582"/>
                </a:lnTo>
                <a:lnTo>
                  <a:pt x="24750" y="272908"/>
                </a:lnTo>
                <a:lnTo>
                  <a:pt x="53101" y="309610"/>
                </a:lnTo>
                <a:lnTo>
                  <a:pt x="89803" y="337961"/>
                </a:lnTo>
                <a:lnTo>
                  <a:pt x="133129" y="356236"/>
                </a:lnTo>
                <a:lnTo>
                  <a:pt x="181355" y="362712"/>
                </a:lnTo>
                <a:lnTo>
                  <a:pt x="229538" y="356236"/>
                </a:lnTo>
                <a:lnTo>
                  <a:pt x="272852" y="337961"/>
                </a:lnTo>
                <a:lnTo>
                  <a:pt x="309562" y="309610"/>
                </a:lnTo>
                <a:lnTo>
                  <a:pt x="337932" y="272908"/>
                </a:lnTo>
                <a:lnTo>
                  <a:pt x="356227" y="229582"/>
                </a:lnTo>
                <a:lnTo>
                  <a:pt x="362711" y="181356"/>
                </a:lnTo>
                <a:lnTo>
                  <a:pt x="356227" y="133173"/>
                </a:lnTo>
                <a:lnTo>
                  <a:pt x="337932" y="89859"/>
                </a:lnTo>
                <a:lnTo>
                  <a:pt x="309562" y="53149"/>
                </a:lnTo>
                <a:lnTo>
                  <a:pt x="272852" y="24779"/>
                </a:lnTo>
                <a:lnTo>
                  <a:pt x="229538" y="6484"/>
                </a:lnTo>
                <a:lnTo>
                  <a:pt x="18135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7289280" y="2298960"/>
            <a:ext cx="152784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12600">
              <a:lnSpc>
                <a:spcPct val="101000"/>
              </a:lnSpc>
              <a:spcBef>
                <a:spcPts val="60"/>
              </a:spcBef>
              <a:defRPr/>
            </a:pP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Μεγάλο  τ</a:t>
            </a:r>
            <a:r>
              <a:rPr lang="el-GR" sz="18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α</a:t>
            </a: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ξίδι</a:t>
            </a:r>
            <a:r>
              <a:rPr lang="el-GR" sz="18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!</a:t>
            </a: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!!!</a:t>
            </a:r>
            <a:r>
              <a:rPr lang="el-GR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!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949400" y="462240"/>
            <a:ext cx="52448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201" dirty="0">
                <a:solidFill>
                  <a:srgbClr val="33CCCC"/>
                </a:solidFill>
                <a:latin typeface="Calibri"/>
              </a:rPr>
              <a:t>Το </a:t>
            </a:r>
            <a:r>
              <a:rPr lang="el-GR" sz="4400" b="0" strike="noStrike" spc="-21" dirty="0">
                <a:solidFill>
                  <a:srgbClr val="33CCCC"/>
                </a:solidFill>
                <a:latin typeface="Calibri"/>
              </a:rPr>
              <a:t>ταξίδι </a:t>
            </a:r>
            <a:r>
              <a:rPr lang="el-GR" sz="4400" b="0" strike="noStrike" spc="-7" dirty="0">
                <a:solidFill>
                  <a:srgbClr val="33CCCC"/>
                </a:solidFill>
                <a:latin typeface="Calibri"/>
              </a:rPr>
              <a:t>της</a:t>
            </a:r>
            <a:r>
              <a:rPr lang="el-GR" sz="4400" b="0" strike="noStrike" spc="205" dirty="0">
                <a:solidFill>
                  <a:srgbClr val="33CCCC"/>
                </a:solidFill>
                <a:latin typeface="Calibri"/>
              </a:rPr>
              <a:t> </a:t>
            </a:r>
            <a:r>
              <a:rPr lang="el-GR" sz="4400" b="0" strike="noStrike" spc="-11" dirty="0">
                <a:solidFill>
                  <a:srgbClr val="33CCCC"/>
                </a:solidFill>
                <a:latin typeface="Calibri"/>
              </a:rPr>
              <a:t>ενέργειας</a:t>
            </a:r>
            <a:endParaRPr lang="el-GR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90240" y="1278000"/>
            <a:ext cx="8370000" cy="46537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425600" y="331560"/>
            <a:ext cx="624060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FF0000"/>
                </a:solidFill>
                <a:latin typeface="Calibri"/>
              </a:rPr>
              <a:t>Πώς </a:t>
            </a:r>
            <a:r>
              <a:rPr lang="el-GR" sz="4400" b="0" strike="noStrike" spc="-15">
                <a:solidFill>
                  <a:srgbClr val="FF0000"/>
                </a:solidFill>
                <a:latin typeface="Calibri"/>
              </a:rPr>
              <a:t>παράγεται </a:t>
            </a:r>
            <a:r>
              <a:rPr lang="el-GR" sz="4400" b="0" strike="noStrike" spc="-7">
                <a:solidFill>
                  <a:srgbClr val="FF0000"/>
                </a:solidFill>
                <a:latin typeface="Calibri"/>
              </a:rPr>
              <a:t>η</a:t>
            </a:r>
            <a:r>
              <a:rPr lang="el-GR" sz="4400" b="0" strike="noStrike" spc="-11">
                <a:solidFill>
                  <a:srgbClr val="FF0000"/>
                </a:solidFill>
                <a:latin typeface="Calibri"/>
              </a:rPr>
              <a:t> ενέργεια;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10840" y="1317600"/>
            <a:ext cx="3500640" cy="449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ts val="2735"/>
              </a:lnSpc>
              <a:spcBef>
                <a:spcPts val="99"/>
              </a:spcBef>
              <a:defRPr/>
            </a:pPr>
            <a:r>
              <a:rPr lang="el-GR" sz="2400" b="0" strike="noStrike" spc="-1">
                <a:solidFill>
                  <a:srgbClr val="006FC0"/>
                </a:solidFill>
                <a:latin typeface="Calibri"/>
                <a:ea typeface="DejaVu Sans"/>
              </a:rPr>
              <a:t>Από </a:t>
            </a:r>
            <a:r>
              <a:rPr lang="el-GR" sz="2400" b="1" strike="noStrike" spc="-7">
                <a:solidFill>
                  <a:srgbClr val="006FC0"/>
                </a:solidFill>
                <a:latin typeface="Calibri"/>
                <a:ea typeface="DejaVu Sans"/>
              </a:rPr>
              <a:t>μη Ανανεώσιμες </a:t>
            </a:r>
            <a:r>
              <a:rPr lang="el-GR" sz="2400" b="0" strike="noStrike" spc="-1">
                <a:solidFill>
                  <a:srgbClr val="006FC0"/>
                </a:solidFill>
                <a:latin typeface="Calibri"/>
                <a:ea typeface="DejaVu Sans"/>
              </a:rPr>
              <a:t>ή</a:t>
            </a:r>
            <a:r>
              <a:rPr lang="el-GR" sz="2400" b="0" strike="noStrike" spc="-110">
                <a:solidFill>
                  <a:srgbClr val="006FC0"/>
                </a:solidFill>
                <a:latin typeface="Calibri"/>
                <a:ea typeface="DejaVu Sans"/>
              </a:rPr>
              <a:t> </a:t>
            </a:r>
            <a:r>
              <a:rPr lang="el-GR" sz="2400" b="0" strike="noStrike" spc="-7">
                <a:solidFill>
                  <a:srgbClr val="006FC0"/>
                </a:solidFill>
                <a:latin typeface="Calibri"/>
                <a:ea typeface="DejaVu Sans"/>
              </a:rPr>
              <a:t>από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ts val="2735"/>
              </a:lnSpc>
              <a:defRPr/>
            </a:pPr>
            <a:r>
              <a:rPr lang="el-GR" sz="2400" b="1" strike="noStrike" spc="-7">
                <a:solidFill>
                  <a:srgbClr val="006FC0"/>
                </a:solidFill>
                <a:latin typeface="Calibri"/>
                <a:ea typeface="DejaVu Sans"/>
              </a:rPr>
              <a:t>Ανανεώσιμες</a:t>
            </a:r>
            <a:r>
              <a:rPr lang="el-GR" sz="2400" b="1" strike="noStrike" spc="-32">
                <a:solidFill>
                  <a:srgbClr val="006FC0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006FC0"/>
                </a:solidFill>
                <a:latin typeface="Calibri"/>
                <a:ea typeface="DejaVu Sans"/>
              </a:rPr>
              <a:t>Πηγές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5"/>
              </a:spcBef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Όπως: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735"/>
              </a:lnSpc>
              <a:spcBef>
                <a:spcPts val="1655"/>
              </a:spcBef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Πετρέλαιο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5">
                <a:solidFill>
                  <a:srgbClr val="A2228E"/>
                </a:solidFill>
                <a:latin typeface="Calibri"/>
                <a:ea typeface="DejaVu Sans"/>
              </a:rPr>
              <a:t>Φυσικό </a:t>
            </a:r>
            <a:r>
              <a:rPr lang="el-GR" sz="2400" b="1" strike="noStrike" spc="-1">
                <a:solidFill>
                  <a:srgbClr val="A2228E"/>
                </a:solidFill>
                <a:latin typeface="Calibri"/>
                <a:ea typeface="DejaVu Sans"/>
              </a:rPr>
              <a:t>Αέριο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4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7">
                <a:solidFill>
                  <a:srgbClr val="A2228E"/>
                </a:solidFill>
                <a:latin typeface="Calibri"/>
                <a:ea typeface="DejaVu Sans"/>
              </a:rPr>
              <a:t>Κάρβουνο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4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5">
                <a:solidFill>
                  <a:srgbClr val="A2228E"/>
                </a:solidFill>
                <a:latin typeface="Calibri"/>
                <a:ea typeface="DejaVu Sans"/>
              </a:rPr>
              <a:t>Λιγνίτης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21">
                <a:solidFill>
                  <a:srgbClr val="A2228E"/>
                </a:solidFill>
                <a:latin typeface="Calibri"/>
                <a:ea typeface="DejaVu Sans"/>
              </a:rPr>
              <a:t>Βενζίνη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26">
                <a:solidFill>
                  <a:srgbClr val="A2228E"/>
                </a:solidFill>
                <a:latin typeface="Calibri"/>
                <a:ea typeface="DejaVu Sans"/>
              </a:rPr>
              <a:t>Ξύλο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Ήλιος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">
                <a:solidFill>
                  <a:srgbClr val="A2228E"/>
                </a:solidFill>
                <a:latin typeface="Calibri"/>
                <a:ea typeface="DejaVu Sans"/>
              </a:rPr>
              <a:t>Νερό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735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7">
                <a:solidFill>
                  <a:srgbClr val="A2228E"/>
                </a:solidFill>
                <a:latin typeface="Calibri"/>
                <a:ea typeface="DejaVu Sans"/>
              </a:rPr>
              <a:t>Αέρας</a:t>
            </a:r>
            <a:endParaRPr lang="el-GR" sz="24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800960" y="1860120"/>
            <a:ext cx="4179600" cy="40356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9920"/>
            <a:ext cx="765792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defRPr/>
            </a:pP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Ορυχείο </a:t>
            </a:r>
            <a:r>
              <a:rPr lang="el-GR" sz="2950" b="0" strike="noStrike" spc="-35">
                <a:solidFill>
                  <a:srgbClr val="6F2F9F"/>
                </a:solidFill>
                <a:latin typeface="Calibri"/>
                <a:ea typeface="DejaVu Sans"/>
              </a:rPr>
              <a:t>και </a:t>
            </a: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εργοστάσιο </a:t>
            </a:r>
            <a:r>
              <a:rPr lang="el-GR" sz="2950" b="0" strike="noStrike" spc="-11">
                <a:solidFill>
                  <a:srgbClr val="6F2F9F"/>
                </a:solidFill>
                <a:latin typeface="Calibri"/>
                <a:ea typeface="DejaVu Sans"/>
              </a:rPr>
              <a:t>Λιγνίτη </a:t>
            </a:r>
            <a:r>
              <a:rPr lang="el-GR" sz="2950" b="0" strike="noStrike" spc="7">
                <a:solidFill>
                  <a:srgbClr val="6F2F9F"/>
                </a:solidFill>
                <a:latin typeface="Calibri"/>
                <a:ea typeface="DejaVu Sans"/>
              </a:rPr>
              <a:t>στη</a:t>
            </a:r>
            <a:r>
              <a:rPr lang="el-GR" sz="2950" b="0" strike="noStrike" spc="134">
                <a:solidFill>
                  <a:srgbClr val="6F2F9F"/>
                </a:solidFill>
                <a:latin typeface="Calibri"/>
                <a:ea typeface="DejaVu Sans"/>
              </a:rPr>
              <a:t> </a:t>
            </a: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Μεγαλόπολη</a:t>
            </a:r>
            <a:endParaRPr lang="el-GR" sz="295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864000" y="2664000"/>
            <a:ext cx="4899600" cy="34023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6151320" y="3038400"/>
            <a:ext cx="279576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200" b="1" strike="noStrike" spc="-11">
                <a:solidFill>
                  <a:srgbClr val="E36C09"/>
                </a:solidFill>
                <a:latin typeface="Calibri"/>
                <a:ea typeface="DejaVu Sans"/>
              </a:rPr>
              <a:t>Είναι </a:t>
            </a:r>
            <a:r>
              <a:rPr lang="el-GR" sz="2200" b="1" strike="noStrike" spc="-1">
                <a:solidFill>
                  <a:srgbClr val="E36C09"/>
                </a:solidFill>
                <a:latin typeface="Calibri"/>
                <a:ea typeface="DejaVu Sans"/>
              </a:rPr>
              <a:t>ανανεώσιμη</a:t>
            </a:r>
            <a:r>
              <a:rPr lang="el-GR" sz="2200" b="1" strike="noStrike" spc="-75">
                <a:solidFill>
                  <a:srgbClr val="E36C09"/>
                </a:solidFill>
                <a:latin typeface="Calibri"/>
                <a:ea typeface="DejaVu Sans"/>
              </a:rPr>
              <a:t> </a:t>
            </a:r>
            <a:r>
              <a:rPr lang="el-GR" sz="2200" b="1" strike="noStrike" spc="-15">
                <a:solidFill>
                  <a:srgbClr val="E36C09"/>
                </a:solidFill>
                <a:latin typeface="Calibri"/>
                <a:ea typeface="DejaVu Sans"/>
              </a:rPr>
              <a:t>πηγή  </a:t>
            </a:r>
            <a:r>
              <a:rPr lang="el-GR" sz="2200" b="1" strike="noStrike" spc="-7">
                <a:solidFill>
                  <a:srgbClr val="E36C09"/>
                </a:solidFill>
                <a:latin typeface="Calibri"/>
                <a:ea typeface="DejaVu Sans"/>
              </a:rPr>
              <a:t>ενέργειας;</a:t>
            </a:r>
            <a:endParaRPr lang="el-G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7400"/>
            <a:ext cx="7744320" cy="9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Εργοστάσιο </a:t>
            </a:r>
            <a:r>
              <a:rPr lang="el-GR" sz="3200" b="0" strike="noStrike" spc="-15">
                <a:solidFill>
                  <a:srgbClr val="6F2F9F"/>
                </a:solidFill>
                <a:latin typeface="Calibri"/>
                <a:ea typeface="DejaVu Sans"/>
              </a:rPr>
              <a:t>παραγωγής </a:t>
            </a: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ενέργειας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από </a:t>
            </a:r>
            <a:r>
              <a:rPr lang="el-GR" sz="3200" b="0" strike="noStrike" spc="-26">
                <a:solidFill>
                  <a:srgbClr val="6F2F9F"/>
                </a:solidFill>
                <a:latin typeface="Calibri"/>
                <a:ea typeface="DejaVu Sans"/>
              </a:rPr>
              <a:t>φυσικό 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αέριο </a:t>
            </a:r>
            <a:r>
              <a:rPr lang="el-GR" sz="3200" b="0" strike="noStrike" spc="1">
                <a:solidFill>
                  <a:srgbClr val="6F2F9F"/>
                </a:solidFill>
                <a:latin typeface="Calibri"/>
                <a:ea typeface="DejaVu Sans"/>
              </a:rPr>
              <a:t>στη</a:t>
            </a: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Βοιωτία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500040" y="2928960"/>
            <a:ext cx="8071920" cy="26272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941400" y="5785560"/>
            <a:ext cx="33433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800" b="1" strike="noStrike" spc="-11">
                <a:solidFill>
                  <a:srgbClr val="E36C09"/>
                </a:solidFill>
                <a:latin typeface="Calibri"/>
                <a:ea typeface="DejaVu Sans"/>
              </a:rPr>
              <a:t>Είναι </a:t>
            </a:r>
            <a:r>
              <a:rPr lang="el-GR" sz="1800" b="1" strike="noStrike" spc="-7">
                <a:solidFill>
                  <a:srgbClr val="E36C09"/>
                </a:solidFill>
                <a:latin typeface="Calibri"/>
                <a:ea typeface="DejaVu Sans"/>
              </a:rPr>
              <a:t>ανανεώσιμη </a:t>
            </a:r>
            <a:r>
              <a:rPr lang="el-GR" sz="1800" b="1" strike="noStrike" spc="-11">
                <a:solidFill>
                  <a:srgbClr val="E36C09"/>
                </a:solidFill>
                <a:latin typeface="Calibri"/>
                <a:ea typeface="DejaVu Sans"/>
              </a:rPr>
              <a:t>πηγή</a:t>
            </a:r>
            <a:r>
              <a:rPr lang="el-GR" sz="1800" b="1" strike="noStrike" spc="-46">
                <a:solidFill>
                  <a:srgbClr val="E36C09"/>
                </a:solidFill>
                <a:latin typeface="Calibri"/>
                <a:ea typeface="DejaVu Sans"/>
              </a:rPr>
              <a:t> </a:t>
            </a:r>
            <a:r>
              <a:rPr lang="el-GR" sz="1800" b="1" strike="noStrike" spc="-7">
                <a:solidFill>
                  <a:srgbClr val="E36C09"/>
                </a:solidFill>
                <a:latin typeface="Calibri"/>
                <a:ea typeface="DejaVu Sans"/>
              </a:rPr>
              <a:t>ενέργειας;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DocSecurity>0</DocSecurity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DejaVu Sans</vt:lpstr>
      <vt:lpstr>Segoe UI Symbol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Guest</dc:creator>
  <cp:keywords/>
  <dc:description/>
  <cp:lastModifiedBy>Olga Drossou</cp:lastModifiedBy>
  <cp:revision>7</cp:revision>
  <dcterms:created xsi:type="dcterms:W3CDTF">2020-01-21T18:05:40Z</dcterms:created>
  <dcterms:modified xsi:type="dcterms:W3CDTF">2020-02-04T09:53:38Z</dcterms:modified>
  <cp:category/>
  <dc:identifier/>
  <cp:contentStatus/>
  <dc:language>el-GR</dc:language>
  <cp:version/>
</cp:coreProperties>
</file>