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70" r:id="rId19"/>
    <p:sldId id="271" r:id="rId20"/>
    <p:sldId id="273" r:id="rId21"/>
    <p:sldId id="272" r:id="rId22"/>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4660"/>
  </p:normalViewPr>
  <p:slideViewPr>
    <p:cSldViewPr snapToGrid="0">
      <p:cViewPr varScale="1">
        <p:scale>
          <a:sx n="105" d="100"/>
          <a:sy n="105" d="100"/>
        </p:scale>
        <p:origin x="169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l-GR"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l-GR"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l-GR"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l-GR"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l-GR"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l-GR"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l-GR"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l-GR"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l-GR"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l-GR"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l-GR"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l-GR"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l-GR"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l-GR"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l-GR"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l-GR"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l-GR"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l-GR"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18"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2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2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12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12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
        <p:nvSpPr>
          <p:cNvPr id="1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3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1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13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3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13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13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3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l-GR" sz="3200" b="0" strike="noStrike" spc="-1">
              <a:latin typeface="Arial"/>
            </a:endParaRPr>
          </a:p>
        </p:txBody>
      </p:sp>
      <p:sp>
        <p:nvSpPr>
          <p:cNvPr id="14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4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14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14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
        <p:nvSpPr>
          <p:cNvPr id="14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47"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l-GR" sz="3200" b="0" strike="noStrike" spc="-1">
              <a:latin typeface="Arial"/>
            </a:endParaRPr>
          </a:p>
        </p:txBody>
      </p:sp>
      <p:sp>
        <p:nvSpPr>
          <p:cNvPr id="148"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l-GR" sz="3200" b="0" strike="noStrike" spc="-1">
              <a:latin typeface="Arial"/>
            </a:endParaRPr>
          </a:p>
        </p:txBody>
      </p:sp>
      <p:sp>
        <p:nvSpPr>
          <p:cNvPr id="149"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l-GR" sz="3200" b="0" strike="noStrike" spc="-1">
              <a:latin typeface="Arial"/>
            </a:endParaRPr>
          </a:p>
        </p:txBody>
      </p:sp>
      <p:sp>
        <p:nvSpPr>
          <p:cNvPr id="150"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l-GR" sz="3200" b="0" strike="noStrike" spc="-1">
              <a:latin typeface="Arial"/>
            </a:endParaRPr>
          </a:p>
        </p:txBody>
      </p:sp>
      <p:sp>
        <p:nvSpPr>
          <p:cNvPr id="151"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l-GR" sz="3200" b="0" strike="noStrike" spc="-1">
              <a:latin typeface="Arial"/>
            </a:endParaRPr>
          </a:p>
        </p:txBody>
      </p:sp>
      <p:sp>
        <p:nvSpPr>
          <p:cNvPr id="152"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56"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5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6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16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16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
        <p:nvSpPr>
          <p:cNvPr id="1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6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17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17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7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17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17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7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l-GR" sz="3200" b="0" strike="noStrike" spc="-1">
              <a:latin typeface="Arial"/>
            </a:endParaRPr>
          </a:p>
        </p:txBody>
      </p:sp>
      <p:sp>
        <p:nvSpPr>
          <p:cNvPr id="17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8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18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18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
        <p:nvSpPr>
          <p:cNvPr id="18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l-G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8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l-GR" sz="3200" b="0" strike="noStrike" spc="-1">
              <a:latin typeface="Arial"/>
            </a:endParaRPr>
          </a:p>
        </p:txBody>
      </p:sp>
      <p:sp>
        <p:nvSpPr>
          <p:cNvPr id="18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l-GR" sz="3200" b="0" strike="noStrike" spc="-1">
              <a:latin typeface="Arial"/>
            </a:endParaRPr>
          </a:p>
        </p:txBody>
      </p:sp>
      <p:sp>
        <p:nvSpPr>
          <p:cNvPr id="18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l-GR" sz="3200" b="0" strike="noStrike" spc="-1">
              <a:latin typeface="Arial"/>
            </a:endParaRPr>
          </a:p>
        </p:txBody>
      </p:sp>
      <p:sp>
        <p:nvSpPr>
          <p:cNvPr id="18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l-GR" sz="3200" b="0" strike="noStrike" spc="-1">
              <a:latin typeface="Arial"/>
            </a:endParaRPr>
          </a:p>
        </p:txBody>
      </p:sp>
      <p:sp>
        <p:nvSpPr>
          <p:cNvPr id="18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l-GR" sz="3200" b="0" strike="noStrike" spc="-1">
              <a:latin typeface="Arial"/>
            </a:endParaRPr>
          </a:p>
        </p:txBody>
      </p:sp>
      <p:sp>
        <p:nvSpPr>
          <p:cNvPr id="19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l-GR"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l-GR"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l-GR"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l-GR"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l-GR"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l-GR" sz="4400" b="0" strike="noStrike" spc="-1">
                <a:latin typeface="Arial"/>
              </a:rPr>
              <a:t>Πατήστε για επεξεργασία της μορφής κειμένου του τίτλου</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24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el-GR" sz="4400" b="0" strike="noStrike" spc="-1">
                <a:latin typeface="Arial"/>
              </a:rPr>
              <a:t>Πατήστε για επεξεργασία της μορφής κειμένου του τίτλου</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24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240"/>
            <a:ext cx="8228880" cy="1145160"/>
          </a:xfrm>
          <a:prstGeom prst="rect">
            <a:avLst/>
          </a:prstGeom>
        </p:spPr>
        <p:txBody>
          <a:bodyPr lIns="0" tIns="0" rIns="0" bIns="0" anchor="ctr">
            <a:spAutoFit/>
          </a:bodyPr>
          <a:lstStyle/>
          <a:p>
            <a:r>
              <a:rPr lang="el-GR" sz="1800" b="0" strike="noStrike" spc="-1">
                <a:latin typeface="Arial"/>
              </a:rPr>
              <a:t>Πατήστε για επεξεργασία της μορφής κειμένου του τίτλου</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24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240"/>
            <a:ext cx="8228880" cy="1145160"/>
          </a:xfrm>
          <a:prstGeom prst="rect">
            <a:avLst/>
          </a:prstGeom>
        </p:spPr>
        <p:txBody>
          <a:bodyPr lIns="0" tIns="0" rIns="0" bIns="0" anchor="ctr">
            <a:spAutoFit/>
          </a:bodyPr>
          <a:lstStyle/>
          <a:p>
            <a:r>
              <a:rPr lang="el-GR" sz="1800" b="0" strike="noStrike" spc="-1">
                <a:latin typeface="Arial"/>
              </a:rPr>
              <a:t>Πατήστε για επεξεργασία της μορφής κειμένου του τίτλου</a:t>
            </a:r>
          </a:p>
        </p:txBody>
      </p:sp>
      <p:sp>
        <p:nvSpPr>
          <p:cNvPr id="115" name="PlaceHolder 2"/>
          <p:cNvSpPr>
            <a:spLocks noGrp="1"/>
          </p:cNvSpPr>
          <p:nvPr>
            <p:ph type="body"/>
          </p:nvPr>
        </p:nvSpPr>
        <p:spPr>
          <a:xfrm>
            <a:off x="457200" y="1604520"/>
            <a:ext cx="4015440" cy="397692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l-GR" sz="18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1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18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18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18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18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1800" b="0" strike="noStrike" spc="-1">
                <a:latin typeface="Arial"/>
              </a:rPr>
              <a:t>Έβδομο επίπεδο διάρθρωσης</a:t>
            </a:r>
          </a:p>
        </p:txBody>
      </p:sp>
      <p:sp>
        <p:nvSpPr>
          <p:cNvPr id="116" name="PlaceHolder 3"/>
          <p:cNvSpPr>
            <a:spLocks noGrp="1"/>
          </p:cNvSpPr>
          <p:nvPr>
            <p:ph type="body"/>
          </p:nvPr>
        </p:nvSpPr>
        <p:spPr>
          <a:xfrm>
            <a:off x="4674240" y="1604520"/>
            <a:ext cx="4015440" cy="397692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l-GR" sz="18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1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18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18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18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18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18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240"/>
            <a:ext cx="8228880" cy="1145160"/>
          </a:xfrm>
          <a:prstGeom prst="rect">
            <a:avLst/>
          </a:prstGeom>
        </p:spPr>
        <p:txBody>
          <a:bodyPr lIns="0" tIns="0" rIns="0" bIns="0" anchor="ctr">
            <a:spAutoFit/>
          </a:bodyPr>
          <a:lstStyle/>
          <a:p>
            <a:r>
              <a:rPr lang="el-GR" sz="1800" b="0" strike="noStrike" spc="-1">
                <a:latin typeface="Arial"/>
              </a:rPr>
              <a:t>Πατήστε για επεξεργασία της μορφής κειμένου του τίτλου</a:t>
            </a:r>
          </a:p>
        </p:txBody>
      </p:sp>
      <p:sp>
        <p:nvSpPr>
          <p:cNvPr id="154"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24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nemosananeosis.gr/" TargetMode="External"/><Relationship Id="rId2" Type="http://schemas.openxmlformats.org/officeDocument/2006/relationships/image" Target="../media/image1.png"/><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hyperlink" Target="mailto:windofrenewal@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684000" y="1368000"/>
            <a:ext cx="7774920" cy="1347840"/>
          </a:xfrm>
          <a:prstGeom prst="rect">
            <a:avLst/>
          </a:prstGeom>
          <a:solidFill>
            <a:srgbClr val="D4EA6B"/>
          </a:solidFill>
          <a:ln>
            <a:noFill/>
          </a:ln>
        </p:spPr>
        <p:style>
          <a:lnRef idx="0">
            <a:scrgbClr r="0" g="0" b="0"/>
          </a:lnRef>
          <a:fillRef idx="0">
            <a:scrgbClr r="0" g="0" b="0"/>
          </a:fillRef>
          <a:effectRef idx="0">
            <a:scrgbClr r="0" g="0" b="0"/>
          </a:effectRef>
          <a:fontRef idx="minor"/>
        </p:style>
        <p:txBody>
          <a:bodyPr lIns="0" tIns="7560" rIns="0" bIns="0">
            <a:spAutoFit/>
          </a:bodyPr>
          <a:lstStyle/>
          <a:p>
            <a:pPr marL="551160" indent="-537840" algn="ctr">
              <a:lnSpc>
                <a:spcPct val="100000"/>
              </a:lnSpc>
              <a:spcBef>
                <a:spcPts val="60"/>
              </a:spcBef>
            </a:pPr>
            <a:r>
              <a:rPr lang="el-GR" sz="4400" b="0" strike="noStrike" spc="-15" dirty="0">
                <a:solidFill>
                  <a:srgbClr val="5983B0"/>
                </a:solidFill>
                <a:latin typeface="Calibri"/>
                <a:ea typeface="DejaVu Sans"/>
              </a:rPr>
              <a:t>Κατανάλωση </a:t>
            </a:r>
            <a:r>
              <a:rPr lang="el-GR" sz="4400" b="0" strike="noStrike" spc="-52" dirty="0">
                <a:solidFill>
                  <a:srgbClr val="5983B0"/>
                </a:solidFill>
                <a:latin typeface="Calibri"/>
                <a:ea typeface="DejaVu Sans"/>
              </a:rPr>
              <a:t>και </a:t>
            </a:r>
            <a:r>
              <a:rPr lang="el-GR" sz="4400" b="0" strike="noStrike" spc="-15" dirty="0">
                <a:solidFill>
                  <a:srgbClr val="5983B0"/>
                </a:solidFill>
                <a:latin typeface="Calibri"/>
                <a:ea typeface="DejaVu Sans"/>
              </a:rPr>
              <a:t>Παραγωγή  </a:t>
            </a:r>
            <a:r>
              <a:rPr lang="el-GR" sz="4400" b="0" strike="noStrike" spc="-12" dirty="0">
                <a:solidFill>
                  <a:srgbClr val="5983B0"/>
                </a:solidFill>
                <a:latin typeface="Calibri"/>
                <a:ea typeface="DejaVu Sans"/>
              </a:rPr>
              <a:t>Ενέργειας </a:t>
            </a:r>
            <a:r>
              <a:rPr lang="el-GR" sz="4400" b="0" strike="noStrike" spc="-15" dirty="0">
                <a:solidFill>
                  <a:srgbClr val="5983B0"/>
                </a:solidFill>
                <a:latin typeface="Calibri"/>
                <a:ea typeface="DejaVu Sans"/>
              </a:rPr>
              <a:t>στην </a:t>
            </a:r>
            <a:r>
              <a:rPr lang="el-GR" sz="4400" b="0" strike="noStrike" spc="-26" dirty="0">
                <a:solidFill>
                  <a:srgbClr val="5983B0"/>
                </a:solidFill>
                <a:latin typeface="Calibri"/>
                <a:ea typeface="DejaVu Sans"/>
              </a:rPr>
              <a:t>Ελλάδα</a:t>
            </a:r>
            <a:endParaRPr lang="el-GR" sz="4400" b="0" strike="noStrike" spc="-1" dirty="0">
              <a:latin typeface="Arial"/>
            </a:endParaRPr>
          </a:p>
        </p:txBody>
      </p:sp>
      <p:pic>
        <p:nvPicPr>
          <p:cNvPr id="4" name="Shape 55"/>
          <p:cNvPicPr preferRelativeResize="0"/>
          <p:nvPr/>
        </p:nvPicPr>
        <p:blipFill rotWithShape="1">
          <a:blip r:embed="rId2" cstate="print">
            <a:alphaModFix/>
          </a:blip>
          <a:srcRect/>
          <a:stretch/>
        </p:blipFill>
        <p:spPr>
          <a:xfrm>
            <a:off x="1746324" y="4947057"/>
            <a:ext cx="1271016" cy="1019499"/>
          </a:xfrm>
          <a:prstGeom prst="rect">
            <a:avLst/>
          </a:prstGeom>
          <a:noFill/>
          <a:ln>
            <a:noFill/>
          </a:ln>
        </p:spPr>
      </p:pic>
      <p:sp>
        <p:nvSpPr>
          <p:cNvPr id="6" name="7 - TextBox"/>
          <p:cNvSpPr txBox="1"/>
          <p:nvPr/>
        </p:nvSpPr>
        <p:spPr>
          <a:xfrm>
            <a:off x="1658472" y="4956022"/>
            <a:ext cx="4912658" cy="1077218"/>
          </a:xfrm>
          <a:prstGeom prst="rect">
            <a:avLst/>
          </a:prstGeom>
          <a:noFill/>
          <a:ln>
            <a:solidFill>
              <a:schemeClr val="accent4">
                <a:lumMod val="75000"/>
              </a:schemeClr>
            </a:solidFill>
          </a:ln>
        </p:spPr>
        <p:txBody>
          <a:bodyPr wrap="square" rtlCol="0">
            <a:spAutoFit/>
          </a:bodyPr>
          <a:lstStyle/>
          <a:p>
            <a:pPr algn="ctr"/>
            <a:r>
              <a:rPr lang="el-GR" sz="2000" b="1" dirty="0" smtClean="0">
                <a:solidFill>
                  <a:srgbClr val="0070C0"/>
                </a:solidFill>
              </a:rPr>
              <a:t>            ΑΝΕΜΟΣ ΑΝΑΝΕΩΣΗΣ</a:t>
            </a:r>
          </a:p>
          <a:p>
            <a:pPr algn="ctr"/>
            <a:r>
              <a:rPr lang="el-GR" sz="1100" dirty="0" smtClean="0">
                <a:solidFill>
                  <a:srgbClr val="0070C0"/>
                </a:solidFill>
              </a:rPr>
              <a:t>                 </a:t>
            </a:r>
            <a:r>
              <a:rPr lang="el-GR" sz="1100" dirty="0" err="1" smtClean="0">
                <a:solidFill>
                  <a:srgbClr val="0070C0"/>
                </a:solidFill>
              </a:rPr>
              <a:t>Κοιν.Σ.Επ</a:t>
            </a:r>
            <a:r>
              <a:rPr lang="el-GR" sz="1100" dirty="0" smtClean="0">
                <a:solidFill>
                  <a:srgbClr val="0070C0"/>
                </a:solidFill>
              </a:rPr>
              <a:t> για την κοινωνική και πράσινη οικονομία</a:t>
            </a:r>
          </a:p>
          <a:p>
            <a:pPr algn="ctr"/>
            <a:r>
              <a:rPr lang="en-US" sz="1100" dirty="0" smtClean="0">
                <a:solidFill>
                  <a:srgbClr val="0070C0"/>
                </a:solidFill>
                <a:hlinkClick r:id="rId3"/>
              </a:rPr>
              <a:t>www.anemosananeosis.gr</a:t>
            </a:r>
            <a:endParaRPr lang="en-US" sz="1100" dirty="0" smtClean="0">
              <a:solidFill>
                <a:srgbClr val="0070C0"/>
              </a:solidFill>
            </a:endParaRPr>
          </a:p>
          <a:p>
            <a:pPr algn="ctr"/>
            <a:r>
              <a:rPr lang="en-US" sz="1100" dirty="0" smtClean="0">
                <a:solidFill>
                  <a:srgbClr val="0070C0"/>
                </a:solidFill>
                <a:hlinkClick r:id="rId4"/>
              </a:rPr>
              <a:t>windofrenewal@gmail.com</a:t>
            </a:r>
            <a:r>
              <a:rPr lang="en-US" sz="1100" dirty="0" smtClean="0">
                <a:solidFill>
                  <a:srgbClr val="0070C0"/>
                </a:solidFill>
              </a:rPr>
              <a:t> </a:t>
            </a:r>
          </a:p>
          <a:p>
            <a:pPr algn="ctr"/>
            <a:r>
              <a:rPr lang="en-US" sz="1100" dirty="0" smtClean="0">
                <a:solidFill>
                  <a:srgbClr val="0070C0"/>
                </a:solidFill>
              </a:rPr>
              <a:t>2103810646 </a:t>
            </a:r>
            <a:endParaRPr lang="el-GR" sz="1100" dirty="0">
              <a:solidFill>
                <a:srgbClr val="0070C0"/>
              </a:solidFill>
            </a:endParaRPr>
          </a:p>
        </p:txBody>
      </p:sp>
      <p:sp>
        <p:nvSpPr>
          <p:cNvPr id="2" name="Rectangle 1"/>
          <p:cNvSpPr/>
          <p:nvPr/>
        </p:nvSpPr>
        <p:spPr>
          <a:xfrm>
            <a:off x="2286000" y="3105835"/>
            <a:ext cx="4572000" cy="1077218"/>
          </a:xfrm>
          <a:prstGeom prst="rect">
            <a:avLst/>
          </a:prstGeom>
        </p:spPr>
        <p:txBody>
          <a:bodyPr>
            <a:spAutoFit/>
          </a:bodyPr>
          <a:lstStyle/>
          <a:p>
            <a:pPr algn="ctr"/>
            <a:endParaRPr lang="el-GR" b="1" dirty="0" smtClean="0"/>
          </a:p>
          <a:p>
            <a:pPr algn="ctr"/>
            <a:endParaRPr lang="el-GR" b="1" dirty="0"/>
          </a:p>
          <a:p>
            <a:pPr algn="ctr"/>
            <a:r>
              <a:rPr lang="el-GR" sz="1400" b="1" dirty="0" smtClean="0"/>
              <a:t>Νίκος </a:t>
            </a:r>
            <a:r>
              <a:rPr lang="el-GR" sz="1400" b="1" dirty="0" err="1"/>
              <a:t>Χρυσόγελος</a:t>
            </a:r>
            <a:endParaRPr lang="el-GR" sz="1400" b="1" dirty="0"/>
          </a:p>
          <a:p>
            <a:pPr algn="ctr"/>
            <a:r>
              <a:rPr lang="el-GR" sz="1400" dirty="0"/>
              <a:t>Χημικός περιβαλλοντολόγος </a:t>
            </a:r>
          </a:p>
        </p:txBody>
      </p:sp>
      <p:pic>
        <p:nvPicPr>
          <p:cNvPr id="7" name="Picture 4"/>
          <p:cNvPicPr/>
          <p:nvPr/>
        </p:nvPicPr>
        <p:blipFill>
          <a:blip r:embed="rId5" cstate="print"/>
          <a:stretch/>
        </p:blipFill>
        <p:spPr>
          <a:xfrm>
            <a:off x="6705600" y="4984376"/>
            <a:ext cx="2169459" cy="1030941"/>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576000" y="1941120"/>
            <a:ext cx="884808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l-GR" sz="1800" b="0" strike="noStrike" spc="-1">
              <a:latin typeface="Arial"/>
            </a:endParaRPr>
          </a:p>
          <a:p>
            <a:pPr>
              <a:lnSpc>
                <a:spcPct val="100000"/>
              </a:lnSpc>
            </a:pPr>
            <a:endParaRPr lang="el-GR" sz="1800" b="0" strike="noStrike" spc="-1">
              <a:latin typeface="Arial"/>
            </a:endParaRPr>
          </a:p>
        </p:txBody>
      </p:sp>
      <p:sp>
        <p:nvSpPr>
          <p:cNvPr id="233" name="CustomShape 2"/>
          <p:cNvSpPr/>
          <p:nvPr/>
        </p:nvSpPr>
        <p:spPr>
          <a:xfrm>
            <a:off x="1610167" y="1188022"/>
            <a:ext cx="6478920" cy="2446920"/>
          </a:xfrm>
          <a:prstGeom prst="wedgeRectCallout">
            <a:avLst>
              <a:gd name="adj1" fmla="val -40601"/>
              <a:gd name="adj2" fmla="val 152546"/>
            </a:avLst>
          </a:prstGeom>
          <a:solidFill>
            <a:srgbClr val="FF0000"/>
          </a:solidFill>
          <a:ln>
            <a:solidFill>
              <a:srgbClr val="3465A4"/>
            </a:solidFill>
          </a:ln>
        </p:spPr>
        <p:style>
          <a:lnRef idx="0">
            <a:scrgbClr r="0" g="0" b="0"/>
          </a:lnRef>
          <a:fillRef idx="0">
            <a:scrgbClr r="0" g="0" b="0"/>
          </a:fillRef>
          <a:effectRef idx="0">
            <a:scrgbClr r="0" g="0" b="0"/>
          </a:effectRef>
          <a:fontRef idx="minor"/>
        </p:style>
      </p:sp>
      <p:sp>
        <p:nvSpPr>
          <p:cNvPr id="234" name="CustomShape 3"/>
          <p:cNvSpPr/>
          <p:nvPr/>
        </p:nvSpPr>
        <p:spPr>
          <a:xfrm>
            <a:off x="1872000" y="1656000"/>
            <a:ext cx="5830920" cy="173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1800" b="0" strike="noStrike" spc="-1">
                <a:solidFill>
                  <a:srgbClr val="DEE6EF"/>
                </a:solidFill>
                <a:latin typeface="Arial"/>
                <a:ea typeface="DejaVu Sans"/>
              </a:rPr>
              <a:t> 9 από τους 15 σταθμούς μέτρησης στις Περιφέρειες Κοζάνης και Φλώρινας, υπερέβησαν περισσότερο από 20% τις Ευρωπαϊκές οριακές τιμές εκπομπών (2010).</a:t>
            </a:r>
            <a:endParaRPr lang="el-GR" sz="1800" b="0" strike="noStrike" spc="-1">
              <a:latin typeface="Arial"/>
            </a:endParaRPr>
          </a:p>
          <a:p>
            <a:pPr>
              <a:lnSpc>
                <a:spcPct val="100000"/>
              </a:lnSpc>
            </a:pPr>
            <a:r>
              <a:rPr lang="el-GR" sz="1800" b="0" strike="noStrike" spc="-1">
                <a:solidFill>
                  <a:srgbClr val="DEE6EF"/>
                </a:solidFill>
                <a:latin typeface="Arial"/>
                <a:ea typeface="DejaVu Sans"/>
              </a:rPr>
              <a:t>Όμως,  δεν πραγματοποιήθηκε ολιστική επιδημιολογική μελέτη σχετικά με τον αντίκτυπο στην κατάσταση υγείας των κατοίκων</a:t>
            </a:r>
            <a:endParaRPr lang="el-GR" sz="1800" b="0" strike="noStrike" spc="-1">
              <a:latin typeface="Arial"/>
            </a:endParaRPr>
          </a:p>
        </p:txBody>
      </p:sp>
      <p:pic>
        <p:nvPicPr>
          <p:cNvPr id="5" name="Shape 55"/>
          <p:cNvPicPr preferRelativeResize="0"/>
          <p:nvPr/>
        </p:nvPicPr>
        <p:blipFill rotWithShape="1">
          <a:blip r:embed="rId2" cstate="print">
            <a:alphaModFix/>
          </a:blip>
          <a:srcRect/>
          <a:stretch/>
        </p:blipFill>
        <p:spPr>
          <a:xfrm>
            <a:off x="8104094" y="312304"/>
            <a:ext cx="815788" cy="637955"/>
          </a:xfrm>
          <a:prstGeom prst="rect">
            <a:avLst/>
          </a:prstGeom>
          <a:noFill/>
          <a:ln>
            <a:noFill/>
          </a:ln>
        </p:spPr>
      </p:pic>
      <p:pic>
        <p:nvPicPr>
          <p:cNvPr id="6" name="Picture 4"/>
          <p:cNvPicPr/>
          <p:nvPr/>
        </p:nvPicPr>
        <p:blipFill>
          <a:blip r:embed="rId3" cstate="print"/>
          <a:stretch/>
        </p:blipFill>
        <p:spPr>
          <a:xfrm>
            <a:off x="7024771" y="5686398"/>
            <a:ext cx="1911960" cy="938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288000" y="1434353"/>
            <a:ext cx="8439120" cy="4589809"/>
          </a:xfrm>
          <a:prstGeom prst="rect">
            <a:avLst/>
          </a:prstGeom>
          <a:noFill/>
          <a:ln>
            <a:noFill/>
          </a:ln>
        </p:spPr>
        <p:style>
          <a:lnRef idx="0">
            <a:scrgbClr r="0" g="0" b="0"/>
          </a:lnRef>
          <a:fillRef idx="0">
            <a:scrgbClr r="0" g="0" b="0"/>
          </a:fillRef>
          <a:effectRef idx="0">
            <a:scrgbClr r="0" g="0" b="0"/>
          </a:effectRef>
          <a:fontRef idx="minor"/>
        </p:style>
        <p:txBody>
          <a:bodyPr wrap="square" lIns="0" tIns="11520" rIns="0" bIns="0">
            <a:spAutoFit/>
          </a:bodyPr>
          <a:lstStyle/>
          <a:p>
            <a:pPr marL="405000" indent="-340200">
              <a:lnSpc>
                <a:spcPct val="100000"/>
              </a:lnSpc>
              <a:spcBef>
                <a:spcPts val="91"/>
              </a:spcBef>
              <a:buClr>
                <a:srgbClr val="006666"/>
              </a:buClr>
              <a:buFont typeface="Arial"/>
              <a:buChar char="•"/>
            </a:pPr>
            <a:r>
              <a:rPr lang="el-GR" sz="1800" b="0" strike="noStrike" spc="-7" dirty="0">
                <a:solidFill>
                  <a:srgbClr val="5B277D"/>
                </a:solidFill>
                <a:latin typeface="Calibri"/>
                <a:ea typeface="DejaVu Sans"/>
              </a:rPr>
              <a:t>Στα νησιά η ζήτηση</a:t>
            </a:r>
            <a:r>
              <a:rPr lang="el-GR" sz="1800" b="0" strike="noStrike" spc="-1" dirty="0">
                <a:solidFill>
                  <a:srgbClr val="5B277D"/>
                </a:solidFill>
                <a:latin typeface="Arial"/>
                <a:ea typeface="DejaVu Sans"/>
              </a:rPr>
              <a:t> </a:t>
            </a:r>
            <a:r>
              <a:rPr lang="el-GR" sz="1800" b="0" strike="noStrike" spc="-7" dirty="0">
                <a:solidFill>
                  <a:srgbClr val="5B277D"/>
                </a:solidFill>
                <a:latin typeface="Calibri"/>
                <a:ea typeface="DejaVu Sans"/>
              </a:rPr>
              <a:t>ηλεκτρικής ενέργειας </a:t>
            </a:r>
            <a:r>
              <a:rPr lang="el-GR" sz="1800" b="0" strike="noStrike" spc="-15" dirty="0">
                <a:solidFill>
                  <a:srgbClr val="5B277D"/>
                </a:solidFill>
                <a:latin typeface="Calibri"/>
                <a:ea typeface="DejaVu Sans"/>
              </a:rPr>
              <a:t>καλύπτεται </a:t>
            </a:r>
            <a:r>
              <a:rPr lang="el-GR" sz="1800" b="0" strike="noStrike" spc="-7" dirty="0">
                <a:solidFill>
                  <a:srgbClr val="5B277D"/>
                </a:solidFill>
                <a:latin typeface="Calibri"/>
                <a:ea typeface="DejaVu Sans"/>
              </a:rPr>
              <a:t>από </a:t>
            </a:r>
            <a:r>
              <a:rPr lang="el-GR" sz="1800" b="0" strike="noStrike" spc="-12" dirty="0">
                <a:solidFill>
                  <a:srgbClr val="5B277D"/>
                </a:solidFill>
                <a:latin typeface="Calibri"/>
                <a:ea typeface="DejaVu Sans"/>
              </a:rPr>
              <a:t>τους </a:t>
            </a:r>
            <a:r>
              <a:rPr lang="el-GR" sz="1800" b="0" strike="noStrike" spc="-7" dirty="0">
                <a:solidFill>
                  <a:srgbClr val="5B277D"/>
                </a:solidFill>
                <a:latin typeface="Calibri"/>
                <a:ea typeface="DejaVu Sans"/>
              </a:rPr>
              <a:t>υφιστάμενους  </a:t>
            </a:r>
            <a:r>
              <a:rPr lang="el-GR" sz="1800" b="0" strike="noStrike" spc="-12" dirty="0">
                <a:solidFill>
                  <a:srgbClr val="5B277D"/>
                </a:solidFill>
                <a:latin typeface="Calibri"/>
                <a:ea typeface="DejaVu Sans"/>
              </a:rPr>
              <a:t>αυτόνομους </a:t>
            </a:r>
            <a:r>
              <a:rPr lang="el-GR" sz="1800" b="0" strike="noStrike" spc="-7" dirty="0">
                <a:solidFill>
                  <a:srgbClr val="5B277D"/>
                </a:solidFill>
                <a:latin typeface="Calibri"/>
                <a:ea typeface="DejaVu Sans"/>
              </a:rPr>
              <a:t>σταθμούς ηλεκτροπαραγωγής</a:t>
            </a:r>
            <a:r>
              <a:rPr lang="el-GR" sz="1800" b="1" strike="noStrike" spc="-7" baseline="49000" dirty="0">
                <a:solidFill>
                  <a:srgbClr val="5B277D"/>
                </a:solidFill>
                <a:latin typeface="Calibri"/>
                <a:ea typeface="DejaVu Sans"/>
              </a:rPr>
              <a:t>. </a:t>
            </a:r>
            <a:r>
              <a:rPr lang="el-GR" sz="1800" b="0" strike="noStrike" spc="-7" dirty="0">
                <a:solidFill>
                  <a:srgbClr val="5B277D"/>
                </a:solidFill>
                <a:latin typeface="Calibri"/>
                <a:ea typeface="DejaVu Sans"/>
              </a:rPr>
              <a:t>από </a:t>
            </a:r>
            <a:r>
              <a:rPr lang="el-GR" sz="1800" b="0" strike="noStrike" spc="-12" dirty="0">
                <a:solidFill>
                  <a:srgbClr val="5B277D"/>
                </a:solidFill>
                <a:latin typeface="Calibri"/>
                <a:ea typeface="DejaVu Sans"/>
              </a:rPr>
              <a:t>ορυκτά </a:t>
            </a:r>
            <a:r>
              <a:rPr lang="el-GR" sz="1800" b="0" strike="noStrike" spc="-15" dirty="0">
                <a:solidFill>
                  <a:srgbClr val="5B277D"/>
                </a:solidFill>
                <a:latin typeface="Calibri"/>
                <a:ea typeface="DejaVu Sans"/>
              </a:rPr>
              <a:t>καύσιμα, </a:t>
            </a:r>
            <a:r>
              <a:rPr lang="el-GR" sz="1800" b="0" strike="noStrike" spc="-1" dirty="0">
                <a:solidFill>
                  <a:srgbClr val="5B277D"/>
                </a:solidFill>
                <a:latin typeface="Calibri"/>
                <a:ea typeface="DejaVu Sans"/>
              </a:rPr>
              <a:t>με </a:t>
            </a:r>
            <a:r>
              <a:rPr lang="el-GR" sz="1800" b="1" strike="noStrike" spc="-1" dirty="0">
                <a:solidFill>
                  <a:srgbClr val="5B277D"/>
                </a:solidFill>
                <a:latin typeface="Calibri"/>
                <a:ea typeface="DejaVu Sans"/>
              </a:rPr>
              <a:t>επιπλέον </a:t>
            </a:r>
            <a:r>
              <a:rPr lang="el-GR" sz="1800" b="1" strike="noStrike" spc="-15" dirty="0">
                <a:solidFill>
                  <a:srgbClr val="5B277D"/>
                </a:solidFill>
                <a:latin typeface="Calibri"/>
                <a:ea typeface="DejaVu Sans"/>
              </a:rPr>
              <a:t>κόστος </a:t>
            </a:r>
            <a:r>
              <a:rPr lang="el-GR" sz="1800" b="0" strike="noStrike" spc="-15" dirty="0">
                <a:solidFill>
                  <a:srgbClr val="5B277D"/>
                </a:solidFill>
                <a:latin typeface="Calibri"/>
                <a:ea typeface="DejaVu Sans"/>
              </a:rPr>
              <a:t> </a:t>
            </a:r>
            <a:r>
              <a:rPr lang="el-GR" sz="1800" b="0" strike="noStrike" spc="-7" dirty="0">
                <a:solidFill>
                  <a:srgbClr val="5B277D"/>
                </a:solidFill>
                <a:latin typeface="Calibri"/>
                <a:ea typeface="DejaVu Sans"/>
              </a:rPr>
              <a:t>για </a:t>
            </a:r>
            <a:r>
              <a:rPr lang="el-GR" sz="1800" b="0" strike="noStrike" spc="-12" dirty="0">
                <a:solidFill>
                  <a:srgbClr val="5B277D"/>
                </a:solidFill>
                <a:latin typeface="Calibri"/>
                <a:ea typeface="DejaVu Sans"/>
              </a:rPr>
              <a:t>τους </a:t>
            </a:r>
            <a:r>
              <a:rPr lang="el-GR" sz="1800" b="0" strike="noStrike" spc="-15" dirty="0">
                <a:solidFill>
                  <a:srgbClr val="5B277D"/>
                </a:solidFill>
                <a:latin typeface="Calibri"/>
                <a:ea typeface="DejaVu Sans"/>
              </a:rPr>
              <a:t>καταναλωτές </a:t>
            </a:r>
            <a:r>
              <a:rPr lang="el-GR" sz="1800" b="0" strike="noStrike" spc="-1" dirty="0">
                <a:solidFill>
                  <a:srgbClr val="5B277D"/>
                </a:solidFill>
                <a:latin typeface="Calibri"/>
                <a:ea typeface="DejaVu Sans"/>
              </a:rPr>
              <a:t>περίπου </a:t>
            </a:r>
            <a:r>
              <a:rPr lang="el-GR" sz="1800" b="1" strike="noStrike" spc="-1" dirty="0">
                <a:solidFill>
                  <a:srgbClr val="5B277D"/>
                </a:solidFill>
                <a:latin typeface="Calibri"/>
                <a:ea typeface="DejaVu Sans"/>
              </a:rPr>
              <a:t>0,8-1 </a:t>
            </a:r>
            <a:r>
              <a:rPr lang="el-GR" sz="1800" b="1" strike="noStrike" spc="-7" dirty="0">
                <a:solidFill>
                  <a:srgbClr val="5B277D"/>
                </a:solidFill>
                <a:latin typeface="Calibri"/>
                <a:ea typeface="DejaVu Sans"/>
              </a:rPr>
              <a:t>δις </a:t>
            </a:r>
            <a:r>
              <a:rPr lang="el-GR" sz="1800" b="1" strike="noStrike" spc="-1" dirty="0">
                <a:solidFill>
                  <a:srgbClr val="5B277D"/>
                </a:solidFill>
                <a:latin typeface="Calibri"/>
                <a:ea typeface="DejaVu Sans"/>
              </a:rPr>
              <a:t>ευρώ</a:t>
            </a:r>
            <a:r>
              <a:rPr lang="el-GR" sz="1800" b="1" strike="noStrike" spc="41" dirty="0">
                <a:solidFill>
                  <a:srgbClr val="5B277D"/>
                </a:solidFill>
                <a:latin typeface="Calibri"/>
                <a:ea typeface="DejaVu Sans"/>
              </a:rPr>
              <a:t> </a:t>
            </a:r>
            <a:r>
              <a:rPr lang="el-GR" sz="1800" b="1" strike="noStrike" spc="-1" dirty="0">
                <a:solidFill>
                  <a:srgbClr val="5B277D"/>
                </a:solidFill>
                <a:latin typeface="Calibri"/>
                <a:ea typeface="DejaVu Sans"/>
              </a:rPr>
              <a:t>ετησίως</a:t>
            </a:r>
            <a:r>
              <a:rPr lang="el-GR" sz="1800" b="0" strike="noStrike" spc="-1" dirty="0" smtClean="0">
                <a:solidFill>
                  <a:srgbClr val="5B277D"/>
                </a:solidFill>
                <a:latin typeface="Calibri"/>
                <a:ea typeface="DejaVu Sans"/>
              </a:rPr>
              <a:t>.</a:t>
            </a:r>
            <a:endParaRPr lang="el-GR" sz="1800" b="0" strike="noStrike" spc="-1" dirty="0">
              <a:latin typeface="Arial"/>
            </a:endParaRPr>
          </a:p>
          <a:p>
            <a:pPr marL="405000" indent="-340200">
              <a:lnSpc>
                <a:spcPct val="100000"/>
              </a:lnSpc>
              <a:spcBef>
                <a:spcPts val="1066"/>
              </a:spcBef>
              <a:buClr>
                <a:srgbClr val="006666"/>
              </a:buClr>
              <a:buFont typeface="Arial"/>
              <a:buChar char="•"/>
            </a:pPr>
            <a:r>
              <a:rPr lang="el-GR" sz="1800" b="0" strike="noStrike" spc="-7" dirty="0">
                <a:solidFill>
                  <a:srgbClr val="5B277D"/>
                </a:solidFill>
                <a:latin typeface="Calibri"/>
                <a:ea typeface="DejaVu Sans"/>
              </a:rPr>
              <a:t>Συμφωνία </a:t>
            </a:r>
            <a:r>
              <a:rPr lang="el-GR" sz="1800" b="0" strike="noStrike" spc="-12" dirty="0">
                <a:solidFill>
                  <a:srgbClr val="5B277D"/>
                </a:solidFill>
                <a:latin typeface="Calibri"/>
                <a:ea typeface="DejaVu Sans"/>
              </a:rPr>
              <a:t>μεταξύ </a:t>
            </a:r>
            <a:r>
              <a:rPr lang="el-GR" sz="1800" b="0" strike="noStrike" spc="-7" dirty="0">
                <a:solidFill>
                  <a:srgbClr val="5B277D"/>
                </a:solidFill>
                <a:latin typeface="Calibri"/>
                <a:ea typeface="DejaVu Sans"/>
              </a:rPr>
              <a:t>της ΔΕΗ της Ελληνικής Κυβέρνησης </a:t>
            </a:r>
            <a:r>
              <a:rPr lang="el-GR" sz="1800" b="0" strike="noStrike" spc="-26" dirty="0">
                <a:solidFill>
                  <a:srgbClr val="5B277D"/>
                </a:solidFill>
                <a:latin typeface="Calibri"/>
                <a:ea typeface="DejaVu Sans"/>
              </a:rPr>
              <a:t>και </a:t>
            </a:r>
            <a:r>
              <a:rPr lang="el-GR" sz="1800" b="0" strike="noStrike" spc="-7" dirty="0">
                <a:solidFill>
                  <a:srgbClr val="5B277D"/>
                </a:solidFill>
                <a:latin typeface="Calibri"/>
                <a:ea typeface="DejaVu Sans"/>
              </a:rPr>
              <a:t>της </a:t>
            </a:r>
            <a:r>
              <a:rPr lang="el-GR" sz="1800" b="0" strike="noStrike" spc="-15" dirty="0">
                <a:solidFill>
                  <a:srgbClr val="5B277D"/>
                </a:solidFill>
                <a:latin typeface="Calibri"/>
                <a:ea typeface="DejaVu Sans"/>
              </a:rPr>
              <a:t>Τράπεζας </a:t>
            </a:r>
            <a:r>
              <a:rPr lang="el-GR" sz="1800" b="0" strike="noStrike" spc="-12" dirty="0" err="1">
                <a:solidFill>
                  <a:srgbClr val="5B277D"/>
                </a:solidFill>
                <a:latin typeface="Calibri"/>
                <a:ea typeface="DejaVu Sans"/>
              </a:rPr>
              <a:t>KfW</a:t>
            </a:r>
            <a:r>
              <a:rPr lang="el-GR" sz="1800" b="0" strike="noStrike" spc="-12" dirty="0">
                <a:solidFill>
                  <a:srgbClr val="5B277D"/>
                </a:solidFill>
                <a:latin typeface="Calibri"/>
                <a:ea typeface="DejaVu Sans"/>
              </a:rPr>
              <a:t> </a:t>
            </a:r>
            <a:r>
              <a:rPr lang="el-GR" sz="1800" b="0" strike="noStrike" spc="-7" dirty="0">
                <a:solidFill>
                  <a:srgbClr val="5B277D"/>
                </a:solidFill>
                <a:latin typeface="Calibri"/>
                <a:ea typeface="DejaVu Sans"/>
              </a:rPr>
              <a:t>για  δάνειο ύψους </a:t>
            </a:r>
            <a:r>
              <a:rPr lang="el-GR" sz="1800" b="0" strike="noStrike" spc="-1" dirty="0">
                <a:solidFill>
                  <a:srgbClr val="5B277D"/>
                </a:solidFill>
                <a:latin typeface="Calibri"/>
                <a:ea typeface="DejaVu Sans"/>
              </a:rPr>
              <a:t>0,7 </a:t>
            </a:r>
            <a:r>
              <a:rPr lang="el-GR" sz="1800" b="0" strike="noStrike" spc="-7" dirty="0">
                <a:solidFill>
                  <a:srgbClr val="5B277D"/>
                </a:solidFill>
                <a:latin typeface="Calibri"/>
                <a:ea typeface="DejaVu Sans"/>
              </a:rPr>
              <a:t>δισ. </a:t>
            </a:r>
            <a:r>
              <a:rPr lang="el-GR" sz="1800" b="0" strike="noStrike" spc="-1" dirty="0">
                <a:solidFill>
                  <a:srgbClr val="5B277D"/>
                </a:solidFill>
                <a:latin typeface="Calibri"/>
                <a:ea typeface="DejaVu Sans"/>
              </a:rPr>
              <a:t>ευρώ </a:t>
            </a:r>
            <a:r>
              <a:rPr lang="el-GR" sz="1800" b="0" strike="noStrike" spc="-7" dirty="0">
                <a:solidFill>
                  <a:srgbClr val="5B277D"/>
                </a:solidFill>
                <a:latin typeface="Calibri"/>
                <a:ea typeface="DejaVu Sans"/>
              </a:rPr>
              <a:t>για </a:t>
            </a:r>
            <a:r>
              <a:rPr lang="el-GR" sz="1800" b="0" strike="noStrike" spc="-21" dirty="0">
                <a:solidFill>
                  <a:srgbClr val="5B277D"/>
                </a:solidFill>
                <a:latin typeface="Calibri"/>
                <a:ea typeface="DejaVu Sans"/>
              </a:rPr>
              <a:t>την </a:t>
            </a:r>
            <a:r>
              <a:rPr lang="el-GR" sz="1800" b="0" strike="noStrike" spc="-15" dirty="0">
                <a:solidFill>
                  <a:srgbClr val="5B277D"/>
                </a:solidFill>
                <a:latin typeface="Calibri"/>
                <a:ea typeface="DejaVu Sans"/>
              </a:rPr>
              <a:t>κατασκευή </a:t>
            </a:r>
            <a:r>
              <a:rPr lang="el-GR" sz="1800" b="0" strike="noStrike" spc="-12" dirty="0">
                <a:solidFill>
                  <a:srgbClr val="5B277D"/>
                </a:solidFill>
                <a:latin typeface="Calibri"/>
                <a:ea typeface="DejaVu Sans"/>
              </a:rPr>
              <a:t>νέας μονάδας παραγωγής </a:t>
            </a:r>
            <a:r>
              <a:rPr lang="el-GR" sz="1800" b="0" strike="noStrike" spc="-15" dirty="0">
                <a:solidFill>
                  <a:srgbClr val="5B277D"/>
                </a:solidFill>
                <a:latin typeface="Calibri"/>
                <a:ea typeface="DejaVu Sans"/>
              </a:rPr>
              <a:t>λιγνίτη  (PTOLEMAIDA</a:t>
            </a:r>
            <a:r>
              <a:rPr lang="el-GR" sz="1800" b="0" strike="noStrike" spc="-7" dirty="0">
                <a:solidFill>
                  <a:srgbClr val="5B277D"/>
                </a:solidFill>
                <a:latin typeface="Calibri"/>
                <a:ea typeface="DejaVu Sans"/>
              </a:rPr>
              <a:t> V</a:t>
            </a:r>
            <a:r>
              <a:rPr lang="el-GR" sz="1800" b="0" strike="noStrike" spc="-7" dirty="0" smtClean="0">
                <a:solidFill>
                  <a:srgbClr val="5B277D"/>
                </a:solidFill>
                <a:latin typeface="Calibri"/>
                <a:ea typeface="DejaVu Sans"/>
              </a:rPr>
              <a:t>)</a:t>
            </a:r>
            <a:endParaRPr lang="el-GR" sz="1800" b="0" strike="noStrike" spc="-1" dirty="0">
              <a:latin typeface="Arial"/>
            </a:endParaRPr>
          </a:p>
          <a:p>
            <a:pPr marL="405000" indent="-340200" algn="just">
              <a:lnSpc>
                <a:spcPct val="100000"/>
              </a:lnSpc>
              <a:spcBef>
                <a:spcPts val="1074"/>
              </a:spcBef>
              <a:buClr>
                <a:srgbClr val="006666"/>
              </a:buClr>
              <a:buFont typeface="Arial"/>
              <a:buChar char="•"/>
            </a:pPr>
            <a:r>
              <a:rPr lang="el-GR" sz="1800" b="0" strike="noStrike" spc="-7" dirty="0">
                <a:solidFill>
                  <a:srgbClr val="5B277D"/>
                </a:solidFill>
                <a:latin typeface="Calibri"/>
                <a:ea typeface="DejaVu Sans"/>
              </a:rPr>
              <a:t>Σύμβαση </a:t>
            </a:r>
            <a:r>
              <a:rPr lang="el-GR" sz="1800" b="0" strike="noStrike" spc="-12" dirty="0">
                <a:solidFill>
                  <a:srgbClr val="5B277D"/>
                </a:solidFill>
                <a:latin typeface="Calibri"/>
                <a:ea typeface="DejaVu Sans"/>
              </a:rPr>
              <a:t>μεταξύ </a:t>
            </a:r>
            <a:r>
              <a:rPr lang="el-GR" sz="1800" b="0" strike="noStrike" spc="-7" dirty="0">
                <a:solidFill>
                  <a:srgbClr val="5B277D"/>
                </a:solidFill>
                <a:latin typeface="Calibri"/>
                <a:ea typeface="DejaVu Sans"/>
              </a:rPr>
              <a:t>της </a:t>
            </a:r>
            <a:r>
              <a:rPr lang="el-GR" sz="1800" b="0" strike="noStrike" spc="-7" dirty="0" err="1">
                <a:solidFill>
                  <a:srgbClr val="5B277D"/>
                </a:solidFill>
                <a:latin typeface="Calibri"/>
                <a:ea typeface="DejaVu Sans"/>
              </a:rPr>
              <a:t>ΕΤΕπ</a:t>
            </a:r>
            <a:r>
              <a:rPr lang="el-GR" sz="1800" b="0" strike="noStrike" spc="-7" dirty="0">
                <a:solidFill>
                  <a:srgbClr val="5B277D"/>
                </a:solidFill>
                <a:latin typeface="Calibri"/>
                <a:ea typeface="DejaVu Sans"/>
              </a:rPr>
              <a:t> </a:t>
            </a:r>
            <a:r>
              <a:rPr lang="el-GR" sz="1800" b="0" strike="noStrike" spc="-26" dirty="0">
                <a:solidFill>
                  <a:srgbClr val="5B277D"/>
                </a:solidFill>
                <a:latin typeface="Calibri"/>
                <a:ea typeface="DejaVu Sans"/>
              </a:rPr>
              <a:t>και </a:t>
            </a:r>
            <a:r>
              <a:rPr lang="el-GR" sz="1800" b="0" strike="noStrike" spc="-7" dirty="0">
                <a:solidFill>
                  <a:srgbClr val="5B277D"/>
                </a:solidFill>
                <a:latin typeface="Calibri"/>
                <a:ea typeface="DejaVu Sans"/>
              </a:rPr>
              <a:t>της Ελληνικής </a:t>
            </a:r>
            <a:r>
              <a:rPr lang="el-GR" sz="1800" b="0" strike="noStrike" spc="-12" dirty="0">
                <a:solidFill>
                  <a:srgbClr val="5B277D"/>
                </a:solidFill>
                <a:latin typeface="Calibri"/>
                <a:ea typeface="DejaVu Sans"/>
              </a:rPr>
              <a:t>κυβέρνησης </a:t>
            </a:r>
            <a:r>
              <a:rPr lang="el-GR" sz="1800" b="0" strike="noStrike" spc="-7" dirty="0">
                <a:solidFill>
                  <a:srgbClr val="5B277D"/>
                </a:solidFill>
                <a:latin typeface="Calibri"/>
                <a:ea typeface="DejaVu Sans"/>
              </a:rPr>
              <a:t>για δάνειο ύψους </a:t>
            </a:r>
            <a:r>
              <a:rPr lang="el-GR" sz="1800" b="0" strike="noStrike" spc="-1" dirty="0">
                <a:solidFill>
                  <a:srgbClr val="5B277D"/>
                </a:solidFill>
                <a:latin typeface="Calibri"/>
                <a:ea typeface="DejaVu Sans"/>
              </a:rPr>
              <a:t>190 </a:t>
            </a:r>
            <a:r>
              <a:rPr lang="el-GR" sz="1800" b="0" strike="noStrike" spc="-15" dirty="0">
                <a:solidFill>
                  <a:srgbClr val="5B277D"/>
                </a:solidFill>
                <a:latin typeface="Calibri"/>
                <a:ea typeface="DejaVu Sans"/>
              </a:rPr>
              <a:t>εκατ.  </a:t>
            </a:r>
            <a:r>
              <a:rPr lang="el-GR" sz="1800" b="0" strike="noStrike" spc="-1" dirty="0">
                <a:solidFill>
                  <a:srgbClr val="5B277D"/>
                </a:solidFill>
                <a:latin typeface="Calibri"/>
                <a:ea typeface="DejaVu Sans"/>
              </a:rPr>
              <a:t>ευρώ </a:t>
            </a:r>
            <a:r>
              <a:rPr lang="el-GR" sz="1800" b="0" strike="noStrike" spc="-7" dirty="0">
                <a:solidFill>
                  <a:srgbClr val="5B277D"/>
                </a:solidFill>
                <a:latin typeface="Calibri"/>
                <a:ea typeface="DejaVu Sans"/>
              </a:rPr>
              <a:t>για </a:t>
            </a:r>
            <a:r>
              <a:rPr lang="el-GR" sz="1800" b="0" strike="noStrike" spc="-1" dirty="0">
                <a:solidFill>
                  <a:srgbClr val="5B277D"/>
                </a:solidFill>
                <a:latin typeface="Calibri"/>
                <a:ea typeface="DejaVu Sans"/>
              </a:rPr>
              <a:t>3 </a:t>
            </a:r>
            <a:r>
              <a:rPr lang="el-GR" sz="1800" b="0" strike="noStrike" spc="-7" dirty="0">
                <a:solidFill>
                  <a:srgbClr val="5B277D"/>
                </a:solidFill>
                <a:latin typeface="Calibri"/>
                <a:ea typeface="DejaVu Sans"/>
              </a:rPr>
              <a:t>νέους σταθμούς </a:t>
            </a:r>
            <a:r>
              <a:rPr lang="el-GR" sz="1800" b="0" strike="noStrike" spc="-12" dirty="0">
                <a:solidFill>
                  <a:srgbClr val="5B277D"/>
                </a:solidFill>
                <a:latin typeface="Calibri"/>
                <a:ea typeface="DejaVu Sans"/>
              </a:rPr>
              <a:t>παραγωγής </a:t>
            </a:r>
            <a:r>
              <a:rPr lang="el-GR" sz="1800" b="0" strike="noStrike" spc="-7" dirty="0">
                <a:solidFill>
                  <a:srgbClr val="5B277D"/>
                </a:solidFill>
                <a:latin typeface="Calibri"/>
                <a:ea typeface="DejaVu Sans"/>
              </a:rPr>
              <a:t>ηλεκτρικής ενέργειας από πετρέλαιο </a:t>
            </a:r>
            <a:r>
              <a:rPr lang="el-GR" sz="1800" b="0" strike="noStrike" spc="-12" dirty="0">
                <a:solidFill>
                  <a:srgbClr val="5B277D"/>
                </a:solidFill>
                <a:latin typeface="Calibri"/>
                <a:ea typeface="DejaVu Sans"/>
              </a:rPr>
              <a:t>(Ρόδος,  </a:t>
            </a:r>
            <a:r>
              <a:rPr lang="el-GR" sz="1800" b="0" strike="noStrike" spc="-7" dirty="0">
                <a:solidFill>
                  <a:srgbClr val="5B277D"/>
                </a:solidFill>
                <a:latin typeface="Calibri"/>
                <a:ea typeface="DejaVu Sans"/>
              </a:rPr>
              <a:t>Σαντορίνη, </a:t>
            </a:r>
            <a:r>
              <a:rPr lang="el-GR" sz="1800" b="0" strike="noStrike" spc="-15" dirty="0">
                <a:solidFill>
                  <a:srgbClr val="5B277D"/>
                </a:solidFill>
                <a:latin typeface="Calibri"/>
                <a:ea typeface="DejaVu Sans"/>
              </a:rPr>
              <a:t>Μύκονος</a:t>
            </a:r>
            <a:r>
              <a:rPr lang="el-GR" sz="1800" b="0" strike="noStrike" spc="-15" dirty="0" smtClean="0">
                <a:solidFill>
                  <a:srgbClr val="5B277D"/>
                </a:solidFill>
                <a:latin typeface="Calibri"/>
                <a:ea typeface="DejaVu Sans"/>
              </a:rPr>
              <a:t>)</a:t>
            </a:r>
          </a:p>
          <a:p>
            <a:pPr marL="405000" indent="-340200" algn="just">
              <a:lnSpc>
                <a:spcPct val="100000"/>
              </a:lnSpc>
              <a:spcBef>
                <a:spcPts val="1074"/>
              </a:spcBef>
              <a:buClr>
                <a:srgbClr val="006666"/>
              </a:buClr>
              <a:buFont typeface="Arial"/>
              <a:buChar char="•"/>
            </a:pPr>
            <a:r>
              <a:rPr lang="el-GR" sz="1800" b="0" strike="noStrike" spc="-15" dirty="0" smtClean="0">
                <a:solidFill>
                  <a:srgbClr val="5B277D"/>
                </a:solidFill>
                <a:latin typeface="Calibri"/>
              </a:rPr>
              <a:t>Πρόσφατα διασυνδέθηκαν ορισμένα νησιά των Κυκλάδων με το ηπειρωτικό δίκτυο μέσω καλωδίου που όμως μεταφέρει σε αυτά ηλεκτρική ενέργεια που παράγεται με φυσικό αέριο, αντί να έχουμε </a:t>
            </a:r>
            <a:r>
              <a:rPr lang="el-GR" sz="1800" b="1" strike="noStrike" spc="-15" dirty="0" smtClean="0">
                <a:solidFill>
                  <a:srgbClr val="5B277D"/>
                </a:solidFill>
                <a:latin typeface="Calibri"/>
              </a:rPr>
              <a:t>εξαγωγή ηλεκτρικής ενέργειας από ΑΠΕ από τα νησιά προς την ηπειρωτική Ελλάδα, με παραγωγούς κυρίως τις νησιωτικές κοινωνίες </a:t>
            </a:r>
            <a:r>
              <a:rPr lang="el-GR" sz="1800" b="0" strike="noStrike" spc="-15" dirty="0" smtClean="0">
                <a:solidFill>
                  <a:srgbClr val="5B277D"/>
                </a:solidFill>
                <a:latin typeface="Calibri"/>
              </a:rPr>
              <a:t>(πχ μέσω ενεργειακών συνεταιρισμών) για να παραμένει ο πλούτος και οι αποφάσεις στις νησιωτικές κοινωνίες (για κοινωνικές  και περιβαλλοντικές επενδύσεις)</a:t>
            </a:r>
            <a:endParaRPr lang="el-GR" sz="1800" b="0" strike="noStrike" spc="-1" dirty="0">
              <a:latin typeface="Arial"/>
            </a:endParaRPr>
          </a:p>
        </p:txBody>
      </p:sp>
      <p:sp>
        <p:nvSpPr>
          <p:cNvPr id="237" name="CustomShape 2"/>
          <p:cNvSpPr/>
          <p:nvPr/>
        </p:nvSpPr>
        <p:spPr>
          <a:xfrm>
            <a:off x="459720" y="315720"/>
            <a:ext cx="8223120" cy="743760"/>
          </a:xfrm>
          <a:prstGeom prst="rect">
            <a:avLst/>
          </a:prstGeom>
          <a:solidFill>
            <a:srgbClr val="5B277D"/>
          </a:solidFill>
          <a:ln>
            <a:noFill/>
          </a:ln>
        </p:spPr>
        <p:style>
          <a:lnRef idx="0">
            <a:scrgbClr r="0" g="0" b="0"/>
          </a:lnRef>
          <a:fillRef idx="0">
            <a:scrgbClr r="0" g="0" b="0"/>
          </a:fillRef>
          <a:effectRef idx="0">
            <a:scrgbClr r="0" g="0" b="0"/>
          </a:effectRef>
          <a:fontRef idx="minor"/>
        </p:style>
        <p:txBody>
          <a:bodyPr lIns="0" tIns="12600" rIns="0" bIns="0">
            <a:spAutoFit/>
          </a:bodyPr>
          <a:lstStyle/>
          <a:p>
            <a:pPr marL="12600" algn="ctr">
              <a:lnSpc>
                <a:spcPct val="100000"/>
              </a:lnSpc>
              <a:spcBef>
                <a:spcPts val="99"/>
              </a:spcBef>
            </a:pPr>
            <a:r>
              <a:rPr lang="el-GR" sz="2400" b="0" strike="noStrike" spc="-21">
                <a:solidFill>
                  <a:srgbClr val="DEE6EF"/>
                </a:solidFill>
                <a:latin typeface="Calibri"/>
                <a:ea typeface="DejaVu Sans"/>
              </a:rPr>
              <a:t>Βασικά </a:t>
            </a:r>
            <a:r>
              <a:rPr lang="el-GR" sz="2400" b="0" strike="noStrike" spc="-15">
                <a:solidFill>
                  <a:srgbClr val="DEE6EF"/>
                </a:solidFill>
                <a:latin typeface="Calibri"/>
                <a:ea typeface="DejaVu Sans"/>
              </a:rPr>
              <a:t>ζητήματα </a:t>
            </a:r>
            <a:r>
              <a:rPr lang="el-GR" sz="2400" b="0" strike="noStrike" spc="-1">
                <a:solidFill>
                  <a:srgbClr val="DEE6EF"/>
                </a:solidFill>
                <a:latin typeface="Calibri"/>
                <a:ea typeface="DejaVu Sans"/>
              </a:rPr>
              <a:t>που </a:t>
            </a:r>
            <a:r>
              <a:rPr lang="el-GR" sz="2400" b="0" strike="noStrike" spc="-7">
                <a:solidFill>
                  <a:srgbClr val="DEE6EF"/>
                </a:solidFill>
                <a:latin typeface="Calibri"/>
                <a:ea typeface="DejaVu Sans"/>
              </a:rPr>
              <a:t>αφορούν </a:t>
            </a:r>
            <a:r>
              <a:rPr lang="el-GR" sz="2400" b="0" strike="noStrike" spc="-21">
                <a:solidFill>
                  <a:srgbClr val="DEE6EF"/>
                </a:solidFill>
                <a:latin typeface="Calibri"/>
                <a:ea typeface="DejaVu Sans"/>
              </a:rPr>
              <a:t>την </a:t>
            </a:r>
            <a:r>
              <a:rPr lang="el-GR" sz="2400" b="0" strike="noStrike" spc="-12">
                <a:solidFill>
                  <a:srgbClr val="DEE6EF"/>
                </a:solidFill>
                <a:latin typeface="Calibri"/>
                <a:ea typeface="DejaVu Sans"/>
              </a:rPr>
              <a:t>παραγωγή </a:t>
            </a:r>
            <a:r>
              <a:rPr lang="el-GR" sz="2400" b="0" strike="noStrike" spc="-7">
                <a:solidFill>
                  <a:srgbClr val="DEE6EF"/>
                </a:solidFill>
                <a:latin typeface="Calibri"/>
                <a:ea typeface="DejaVu Sans"/>
              </a:rPr>
              <a:t>ηλεκτρικής  ενέργειας</a:t>
            </a:r>
            <a:endParaRPr lang="el-GR" sz="2400" b="0" strike="noStrike" spc="-1">
              <a:latin typeface="Arial"/>
            </a:endParaRPr>
          </a:p>
        </p:txBody>
      </p:sp>
      <p:pic>
        <p:nvPicPr>
          <p:cNvPr id="238" name="Picture 4"/>
          <p:cNvPicPr/>
          <p:nvPr/>
        </p:nvPicPr>
        <p:blipFill>
          <a:blip r:embed="rId2" cstate="print"/>
          <a:stretch/>
        </p:blipFill>
        <p:spPr>
          <a:xfrm>
            <a:off x="7230960" y="5920200"/>
            <a:ext cx="1911960" cy="938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459720" y="315720"/>
            <a:ext cx="8223120" cy="3780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gn="ctr">
              <a:lnSpc>
                <a:spcPct val="100000"/>
              </a:lnSpc>
              <a:spcBef>
                <a:spcPts val="99"/>
              </a:spcBef>
            </a:pPr>
            <a:r>
              <a:rPr lang="el-GR" sz="2400" b="1" strike="noStrike" spc="-1">
                <a:solidFill>
                  <a:srgbClr val="127622"/>
                </a:solidFill>
                <a:latin typeface="Calibri"/>
                <a:ea typeface="DejaVu Sans"/>
              </a:rPr>
              <a:t>Ενέργεια στα χέρια των καταναλωτών; </a:t>
            </a:r>
            <a:endParaRPr lang="el-GR" sz="2400" b="1" strike="noStrike" spc="-1">
              <a:solidFill>
                <a:srgbClr val="127622"/>
              </a:solidFill>
              <a:latin typeface="Arial"/>
            </a:endParaRPr>
          </a:p>
        </p:txBody>
      </p:sp>
      <p:sp>
        <p:nvSpPr>
          <p:cNvPr id="240" name="CustomShape 2"/>
          <p:cNvSpPr/>
          <p:nvPr/>
        </p:nvSpPr>
        <p:spPr>
          <a:xfrm>
            <a:off x="987840" y="4536000"/>
            <a:ext cx="7291080" cy="1687541"/>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gn="just">
              <a:lnSpc>
                <a:spcPct val="100000"/>
              </a:lnSpc>
              <a:spcBef>
                <a:spcPts val="99"/>
              </a:spcBef>
            </a:pPr>
            <a:r>
              <a:rPr lang="el-GR" sz="1800" b="0" strike="noStrike" spc="-1" dirty="0">
                <a:solidFill>
                  <a:srgbClr val="000000"/>
                </a:solidFill>
                <a:latin typeface="Arial"/>
                <a:ea typeface="DejaVu Sans"/>
              </a:rPr>
              <a:t>Οι </a:t>
            </a:r>
            <a:r>
              <a:rPr lang="el-GR" sz="1800" b="0" strike="noStrike" spc="-12" dirty="0">
                <a:solidFill>
                  <a:srgbClr val="000000"/>
                </a:solidFill>
                <a:latin typeface="Arial"/>
                <a:ea typeface="DejaVu Sans"/>
              </a:rPr>
              <a:t>αλλαγές </a:t>
            </a:r>
            <a:r>
              <a:rPr lang="el-GR" sz="1800" b="0" strike="noStrike" spc="-7" dirty="0">
                <a:solidFill>
                  <a:srgbClr val="000000"/>
                </a:solidFill>
                <a:latin typeface="Arial"/>
                <a:ea typeface="DejaVu Sans"/>
              </a:rPr>
              <a:t>στην </a:t>
            </a:r>
            <a:r>
              <a:rPr lang="el-GR" sz="1800" b="0" strike="noStrike" spc="-12" dirty="0">
                <a:solidFill>
                  <a:srgbClr val="000000"/>
                </a:solidFill>
                <a:latin typeface="Arial"/>
                <a:ea typeface="DejaVu Sans"/>
              </a:rPr>
              <a:t>τεχνολογία και </a:t>
            </a:r>
            <a:r>
              <a:rPr lang="el-GR" sz="1800" b="0" strike="noStrike" spc="-1" dirty="0">
                <a:solidFill>
                  <a:srgbClr val="000000"/>
                </a:solidFill>
                <a:latin typeface="Arial"/>
                <a:ea typeface="DejaVu Sans"/>
              </a:rPr>
              <a:t>η </a:t>
            </a:r>
            <a:r>
              <a:rPr lang="el-GR" sz="1800" b="0" strike="noStrike" spc="-12" dirty="0">
                <a:solidFill>
                  <a:srgbClr val="000000"/>
                </a:solidFill>
                <a:latin typeface="Arial"/>
                <a:ea typeface="DejaVu Sans"/>
              </a:rPr>
              <a:t>ελάττωση του </a:t>
            </a:r>
            <a:r>
              <a:rPr lang="el-GR" sz="1800" b="0" strike="noStrike" spc="-15" dirty="0">
                <a:solidFill>
                  <a:srgbClr val="000000"/>
                </a:solidFill>
                <a:latin typeface="Arial"/>
                <a:ea typeface="DejaVu Sans"/>
              </a:rPr>
              <a:t>κόστους </a:t>
            </a:r>
            <a:r>
              <a:rPr lang="el-GR" sz="1800" b="0" strike="noStrike" spc="-12" dirty="0">
                <a:solidFill>
                  <a:srgbClr val="000000"/>
                </a:solidFill>
                <a:latin typeface="Arial"/>
                <a:ea typeface="DejaVu Sans"/>
              </a:rPr>
              <a:t>παραγωγής  </a:t>
            </a:r>
            <a:r>
              <a:rPr lang="el-GR" sz="1800" b="0" strike="noStrike" spc="-7" dirty="0">
                <a:solidFill>
                  <a:srgbClr val="000000"/>
                </a:solidFill>
                <a:latin typeface="Arial"/>
                <a:ea typeface="DejaVu Sans"/>
              </a:rPr>
              <a:t>ενέργειας, οδηγούν </a:t>
            </a:r>
            <a:r>
              <a:rPr lang="el-GR" sz="1800" b="0" strike="noStrike" spc="-12" dirty="0">
                <a:solidFill>
                  <a:srgbClr val="000000"/>
                </a:solidFill>
                <a:latin typeface="Arial"/>
                <a:ea typeface="DejaVu Sans"/>
              </a:rPr>
              <a:t>σταδιακά στο </a:t>
            </a:r>
            <a:r>
              <a:rPr lang="el-GR" sz="1800" b="0" strike="noStrike" spc="-1" dirty="0">
                <a:solidFill>
                  <a:srgbClr val="000000"/>
                </a:solidFill>
                <a:latin typeface="Arial"/>
                <a:ea typeface="DejaVu Sans"/>
              </a:rPr>
              <a:t>νέο </a:t>
            </a:r>
            <a:r>
              <a:rPr lang="el-GR" sz="1800" b="0" strike="noStrike" spc="-12" dirty="0">
                <a:solidFill>
                  <a:srgbClr val="000000"/>
                </a:solidFill>
                <a:latin typeface="Arial"/>
                <a:ea typeface="DejaVu Sans"/>
              </a:rPr>
              <a:t>μοντέλο </a:t>
            </a:r>
            <a:r>
              <a:rPr lang="el-GR" sz="1800" b="0" strike="noStrike" spc="-7" dirty="0">
                <a:solidFill>
                  <a:srgbClr val="000000"/>
                </a:solidFill>
                <a:latin typeface="Arial"/>
                <a:ea typeface="DejaVu Sans"/>
              </a:rPr>
              <a:t>παραγωγής ενέργειας,  </a:t>
            </a:r>
            <a:r>
              <a:rPr lang="el-GR" sz="1800" b="0" strike="noStrike" spc="-15" dirty="0">
                <a:solidFill>
                  <a:srgbClr val="000000"/>
                </a:solidFill>
                <a:latin typeface="Arial"/>
                <a:ea typeface="DejaVu Sans"/>
              </a:rPr>
              <a:t>όπου </a:t>
            </a:r>
            <a:r>
              <a:rPr lang="el-GR" sz="1800" b="0" strike="noStrike" spc="-7" dirty="0">
                <a:solidFill>
                  <a:srgbClr val="000000"/>
                </a:solidFill>
                <a:latin typeface="Arial"/>
                <a:ea typeface="DejaVu Sans"/>
              </a:rPr>
              <a:t>οι </a:t>
            </a:r>
            <a:r>
              <a:rPr lang="el-GR" sz="1800" b="0" strike="noStrike" spc="-15" dirty="0">
                <a:solidFill>
                  <a:srgbClr val="000000"/>
                </a:solidFill>
                <a:latin typeface="Arial"/>
                <a:ea typeface="DejaVu Sans"/>
              </a:rPr>
              <a:t>καταναλωτές </a:t>
            </a:r>
            <a:r>
              <a:rPr lang="el-GR" sz="1800" b="0" strike="noStrike" spc="-12" dirty="0">
                <a:solidFill>
                  <a:srgbClr val="000000"/>
                </a:solidFill>
                <a:latin typeface="Arial"/>
                <a:ea typeface="DejaVu Sans"/>
              </a:rPr>
              <a:t>παράγουν και αποθηκεύουν </a:t>
            </a:r>
            <a:r>
              <a:rPr lang="el-GR" sz="1800" b="0" strike="noStrike" spc="-7" dirty="0">
                <a:solidFill>
                  <a:srgbClr val="000000"/>
                </a:solidFill>
                <a:latin typeface="Arial"/>
                <a:ea typeface="DejaVu Sans"/>
              </a:rPr>
              <a:t>την </a:t>
            </a:r>
            <a:r>
              <a:rPr lang="el-GR" sz="1800" b="0" strike="noStrike" spc="-1" dirty="0">
                <a:solidFill>
                  <a:srgbClr val="000000"/>
                </a:solidFill>
                <a:latin typeface="Arial"/>
                <a:ea typeface="DejaVu Sans"/>
              </a:rPr>
              <a:t>ενέργειά </a:t>
            </a:r>
            <a:r>
              <a:rPr lang="el-GR" sz="1800" b="0" strike="noStrike" spc="-12" dirty="0">
                <a:solidFill>
                  <a:srgbClr val="000000"/>
                </a:solidFill>
                <a:latin typeface="Arial"/>
                <a:ea typeface="DejaVu Sans"/>
              </a:rPr>
              <a:t>τους.  </a:t>
            </a:r>
            <a:endParaRPr lang="el-GR" sz="1800" b="0" strike="noStrike" spc="-12" dirty="0" smtClean="0">
              <a:solidFill>
                <a:srgbClr val="000000"/>
              </a:solidFill>
              <a:latin typeface="Arial"/>
              <a:ea typeface="DejaVu Sans"/>
            </a:endParaRPr>
          </a:p>
          <a:p>
            <a:pPr marL="12600" algn="just">
              <a:lnSpc>
                <a:spcPct val="100000"/>
              </a:lnSpc>
              <a:spcBef>
                <a:spcPts val="99"/>
              </a:spcBef>
            </a:pPr>
            <a:r>
              <a:rPr lang="el-GR" sz="1800" b="0" strike="noStrike" spc="-26" dirty="0" smtClean="0">
                <a:solidFill>
                  <a:srgbClr val="000000"/>
                </a:solidFill>
                <a:latin typeface="Arial"/>
                <a:ea typeface="DejaVu Sans"/>
              </a:rPr>
              <a:t>Στην </a:t>
            </a:r>
            <a:r>
              <a:rPr lang="el-GR" sz="1800" b="0" strike="noStrike" spc="-7" dirty="0">
                <a:solidFill>
                  <a:srgbClr val="000000"/>
                </a:solidFill>
                <a:latin typeface="Arial"/>
                <a:ea typeface="DejaVu Sans"/>
              </a:rPr>
              <a:t>Ευρώπη </a:t>
            </a:r>
            <a:r>
              <a:rPr lang="el-GR" sz="1800" b="0" strike="noStrike" spc="-1" dirty="0">
                <a:solidFill>
                  <a:srgbClr val="000000"/>
                </a:solidFill>
                <a:latin typeface="Arial"/>
                <a:ea typeface="DejaVu Sans"/>
              </a:rPr>
              <a:t>η </a:t>
            </a:r>
            <a:r>
              <a:rPr lang="el-GR" sz="1800" b="0" strike="noStrike" spc="-7" dirty="0">
                <a:solidFill>
                  <a:srgbClr val="000000"/>
                </a:solidFill>
                <a:latin typeface="Arial"/>
                <a:ea typeface="DejaVu Sans"/>
              </a:rPr>
              <a:t>Ένωση </a:t>
            </a:r>
            <a:r>
              <a:rPr lang="el-GR" sz="1800" b="0" strike="noStrike" spc="-12" dirty="0">
                <a:solidFill>
                  <a:srgbClr val="000000"/>
                </a:solidFill>
                <a:latin typeface="Arial"/>
                <a:ea typeface="DejaVu Sans"/>
              </a:rPr>
              <a:t>Συνεταιρισμών </a:t>
            </a:r>
            <a:r>
              <a:rPr lang="el-GR" sz="1800" b="0" strike="noStrike" spc="-1" dirty="0">
                <a:solidFill>
                  <a:srgbClr val="000000"/>
                </a:solidFill>
                <a:latin typeface="Arial"/>
                <a:ea typeface="DejaVu Sans"/>
              </a:rPr>
              <a:t>ενέργειας </a:t>
            </a:r>
            <a:r>
              <a:rPr lang="el-GR" sz="1800" b="0" strike="noStrike" spc="-7" dirty="0" err="1" smtClean="0">
                <a:solidFill>
                  <a:srgbClr val="000000"/>
                </a:solidFill>
                <a:latin typeface="Arial"/>
                <a:ea typeface="DejaVu Sans"/>
              </a:rPr>
              <a:t>REScoop</a:t>
            </a:r>
            <a:r>
              <a:rPr lang="el-GR" sz="1800" b="0" strike="noStrike" spc="-7" dirty="0" smtClean="0">
                <a:solidFill>
                  <a:srgbClr val="000000"/>
                </a:solidFill>
                <a:latin typeface="Arial"/>
                <a:ea typeface="DejaVu Sans"/>
              </a:rPr>
              <a:t>.</a:t>
            </a:r>
            <a:r>
              <a:rPr lang="en-US" sz="1800" b="0" strike="noStrike" spc="-7" dirty="0" err="1" smtClean="0">
                <a:solidFill>
                  <a:srgbClr val="000000"/>
                </a:solidFill>
                <a:latin typeface="Arial"/>
                <a:ea typeface="DejaVu Sans"/>
              </a:rPr>
              <a:t>eu</a:t>
            </a:r>
            <a:r>
              <a:rPr lang="el-GR" sz="1800" b="0" strike="noStrike" spc="-15" dirty="0" smtClean="0">
                <a:solidFill>
                  <a:srgbClr val="000000"/>
                </a:solidFill>
                <a:latin typeface="Arial"/>
                <a:ea typeface="DejaVu Sans"/>
              </a:rPr>
              <a:t> </a:t>
            </a:r>
            <a:r>
              <a:rPr lang="el-GR" sz="1800" b="0" strike="noStrike" spc="-1" dirty="0">
                <a:solidFill>
                  <a:srgbClr val="000000"/>
                </a:solidFill>
                <a:latin typeface="Arial"/>
                <a:ea typeface="DejaVu Sans"/>
              </a:rPr>
              <a:t>έχει</a:t>
            </a:r>
            <a:endParaRPr lang="el-GR" sz="1800" b="0" strike="noStrike" spc="-1" dirty="0">
              <a:latin typeface="Arial"/>
            </a:endParaRPr>
          </a:p>
          <a:p>
            <a:pPr marL="12600" algn="just">
              <a:lnSpc>
                <a:spcPct val="100000"/>
              </a:lnSpc>
            </a:pPr>
            <a:r>
              <a:rPr lang="el-GR" sz="1800" b="0" strike="noStrike" spc="-7" dirty="0">
                <a:solidFill>
                  <a:srgbClr val="000000"/>
                </a:solidFill>
                <a:latin typeface="Arial"/>
                <a:ea typeface="DejaVu Sans"/>
              </a:rPr>
              <a:t>1.000.000 μέλη </a:t>
            </a:r>
            <a:r>
              <a:rPr lang="el-GR" sz="1800" b="0" strike="noStrike" spc="-12" dirty="0">
                <a:solidFill>
                  <a:srgbClr val="000000"/>
                </a:solidFill>
                <a:latin typeface="Arial"/>
                <a:ea typeface="DejaVu Sans"/>
              </a:rPr>
              <a:t>που </a:t>
            </a:r>
            <a:r>
              <a:rPr lang="el-GR" sz="1800" b="1" strike="noStrike" spc="-12" dirty="0">
                <a:solidFill>
                  <a:srgbClr val="000000"/>
                </a:solidFill>
                <a:latin typeface="Arial"/>
                <a:ea typeface="DejaVu Sans"/>
              </a:rPr>
              <a:t>παράγουν και καταναλώνουν </a:t>
            </a:r>
            <a:r>
              <a:rPr lang="el-GR" sz="1800" b="1" strike="noStrike" spc="-7" dirty="0">
                <a:solidFill>
                  <a:srgbClr val="000000"/>
                </a:solidFill>
                <a:latin typeface="Arial"/>
                <a:ea typeface="DejaVu Sans"/>
              </a:rPr>
              <a:t>τη </a:t>
            </a:r>
            <a:r>
              <a:rPr lang="el-GR" sz="1800" b="1" strike="noStrike" spc="-1" dirty="0">
                <a:solidFill>
                  <a:srgbClr val="000000"/>
                </a:solidFill>
                <a:latin typeface="Arial"/>
                <a:ea typeface="DejaVu Sans"/>
              </a:rPr>
              <a:t>δική </a:t>
            </a:r>
            <a:r>
              <a:rPr lang="el-GR" sz="1800" b="1" strike="noStrike" spc="-12" dirty="0">
                <a:solidFill>
                  <a:srgbClr val="000000"/>
                </a:solidFill>
                <a:latin typeface="Arial"/>
                <a:ea typeface="DejaVu Sans"/>
              </a:rPr>
              <a:t>τους</a:t>
            </a:r>
            <a:r>
              <a:rPr lang="el-GR" sz="1800" b="1" strike="noStrike" spc="-52" dirty="0">
                <a:solidFill>
                  <a:srgbClr val="000000"/>
                </a:solidFill>
                <a:latin typeface="Arial"/>
                <a:ea typeface="DejaVu Sans"/>
              </a:rPr>
              <a:t> </a:t>
            </a:r>
            <a:r>
              <a:rPr lang="el-GR" sz="1800" b="1" strike="noStrike" spc="-1" dirty="0">
                <a:solidFill>
                  <a:srgbClr val="000000"/>
                </a:solidFill>
                <a:latin typeface="Arial"/>
                <a:ea typeface="DejaVu Sans"/>
              </a:rPr>
              <a:t>ενέργεια</a:t>
            </a:r>
            <a:r>
              <a:rPr lang="el-GR" sz="1800" b="0" strike="noStrike" spc="-1" dirty="0">
                <a:solidFill>
                  <a:srgbClr val="000000"/>
                </a:solidFill>
                <a:latin typeface="Arial"/>
                <a:ea typeface="DejaVu Sans"/>
              </a:rPr>
              <a:t>.</a:t>
            </a:r>
            <a:endParaRPr lang="el-GR" sz="1800" b="0" strike="noStrike" spc="-1" dirty="0">
              <a:latin typeface="Arial"/>
            </a:endParaRPr>
          </a:p>
        </p:txBody>
      </p:sp>
      <p:sp>
        <p:nvSpPr>
          <p:cNvPr id="241" name="CustomShape 3"/>
          <p:cNvSpPr/>
          <p:nvPr/>
        </p:nvSpPr>
        <p:spPr>
          <a:xfrm>
            <a:off x="1071360" y="1143000"/>
            <a:ext cx="6680520" cy="331992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pic>
        <p:nvPicPr>
          <p:cNvPr id="5" name="Shape 55"/>
          <p:cNvPicPr preferRelativeResize="0"/>
          <p:nvPr/>
        </p:nvPicPr>
        <p:blipFill rotWithShape="1">
          <a:blip r:embed="rId3" cstate="print">
            <a:alphaModFix/>
          </a:blip>
          <a:srcRect/>
          <a:stretch/>
        </p:blipFill>
        <p:spPr>
          <a:xfrm>
            <a:off x="8104094" y="312304"/>
            <a:ext cx="815788" cy="6379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ustomShape 1"/>
          <p:cNvSpPr/>
          <p:nvPr/>
        </p:nvSpPr>
        <p:spPr>
          <a:xfrm>
            <a:off x="576000" y="1595718"/>
            <a:ext cx="7716353" cy="2411563"/>
          </a:xfrm>
          <a:prstGeom prst="rect">
            <a:avLst/>
          </a:prstGeom>
          <a:solidFill>
            <a:srgbClr val="8D1D75"/>
          </a:solidFill>
          <a:ln>
            <a:noFill/>
          </a:ln>
        </p:spPr>
        <p:style>
          <a:lnRef idx="0">
            <a:scrgbClr r="0" g="0" b="0"/>
          </a:lnRef>
          <a:fillRef idx="0">
            <a:scrgbClr r="0" g="0" b="0"/>
          </a:fillRef>
          <a:effectRef idx="0">
            <a:scrgbClr r="0" g="0" b="0"/>
          </a:effectRef>
          <a:fontRef idx="minor"/>
        </p:style>
        <p:txBody>
          <a:bodyPr wrap="square" lIns="0" tIns="10800" rIns="0" bIns="0">
            <a:spAutoFit/>
          </a:bodyPr>
          <a:lstStyle/>
          <a:p>
            <a:pPr marL="12600">
              <a:lnSpc>
                <a:spcPct val="100000"/>
              </a:lnSpc>
              <a:spcBef>
                <a:spcPts val="85"/>
              </a:spcBef>
            </a:pPr>
            <a:r>
              <a:rPr lang="el-GR" sz="1800" b="0" strike="noStrike" spc="-7" dirty="0">
                <a:solidFill>
                  <a:srgbClr val="DEE6EF"/>
                </a:solidFill>
                <a:latin typeface="Calibri"/>
                <a:ea typeface="DejaVu Sans"/>
              </a:rPr>
              <a:t>Με βάση το </a:t>
            </a:r>
            <a:r>
              <a:rPr lang="el-GR" sz="1800" b="0" strike="noStrike" spc="-15" dirty="0" smtClean="0">
                <a:solidFill>
                  <a:srgbClr val="DEE6EF"/>
                </a:solidFill>
                <a:latin typeface="Calibri"/>
                <a:ea typeface="DejaVu Sans"/>
              </a:rPr>
              <a:t>Ευρωπαϊκό </a:t>
            </a:r>
            <a:r>
              <a:rPr lang="el-GR" sz="1800" b="0" strike="noStrike" spc="-12" dirty="0">
                <a:solidFill>
                  <a:srgbClr val="DEE6EF"/>
                </a:solidFill>
                <a:latin typeface="Calibri"/>
                <a:ea typeface="DejaVu Sans"/>
              </a:rPr>
              <a:t>Παρατηρητήριο </a:t>
            </a:r>
            <a:r>
              <a:rPr lang="el-GR" sz="1800" b="0" strike="noStrike" spc="-7" dirty="0">
                <a:solidFill>
                  <a:srgbClr val="DEE6EF"/>
                </a:solidFill>
                <a:latin typeface="Calibri"/>
                <a:ea typeface="DejaVu Sans"/>
              </a:rPr>
              <a:t>για </a:t>
            </a:r>
            <a:r>
              <a:rPr lang="el-GR" sz="1800" b="0" strike="noStrike" spc="-21" dirty="0">
                <a:solidFill>
                  <a:srgbClr val="DEE6EF"/>
                </a:solidFill>
                <a:latin typeface="Calibri"/>
                <a:ea typeface="DejaVu Sans"/>
              </a:rPr>
              <a:t>την</a:t>
            </a:r>
            <a:r>
              <a:rPr lang="el-GR" sz="1800" b="0" strike="noStrike" spc="355" dirty="0">
                <a:solidFill>
                  <a:srgbClr val="DEE6EF"/>
                </a:solidFill>
                <a:latin typeface="Calibri"/>
                <a:ea typeface="DejaVu Sans"/>
              </a:rPr>
              <a:t> </a:t>
            </a:r>
            <a:r>
              <a:rPr lang="el-GR" sz="1800" b="0" strike="noStrike" spc="-7" dirty="0">
                <a:solidFill>
                  <a:srgbClr val="DEE6EF"/>
                </a:solidFill>
                <a:latin typeface="Calibri"/>
                <a:ea typeface="DejaVu Sans"/>
              </a:rPr>
              <a:t>Ενεργειακή  </a:t>
            </a:r>
            <a:r>
              <a:rPr lang="el-GR" sz="1800" b="0" strike="noStrike" spc="-12" dirty="0">
                <a:solidFill>
                  <a:srgbClr val="DEE6EF"/>
                </a:solidFill>
                <a:latin typeface="Calibri"/>
                <a:ea typeface="DejaVu Sans"/>
              </a:rPr>
              <a:t>Φτώχεια το </a:t>
            </a:r>
            <a:r>
              <a:rPr lang="el-GR" sz="1800" b="0" strike="noStrike" spc="-7" dirty="0">
                <a:solidFill>
                  <a:srgbClr val="DEE6EF"/>
                </a:solidFill>
                <a:latin typeface="Calibri"/>
                <a:ea typeface="DejaVu Sans"/>
              </a:rPr>
              <a:t>2016</a:t>
            </a:r>
            <a:r>
              <a:rPr lang="el-GR" sz="1800" b="0" strike="noStrike" spc="9" dirty="0">
                <a:solidFill>
                  <a:srgbClr val="DEE6EF"/>
                </a:solidFill>
                <a:latin typeface="Calibri"/>
                <a:ea typeface="DejaVu Sans"/>
              </a:rPr>
              <a:t> </a:t>
            </a:r>
            <a:r>
              <a:rPr lang="el-GR" sz="1800" b="0" strike="noStrike" spc="-1" dirty="0">
                <a:solidFill>
                  <a:srgbClr val="DEE6EF"/>
                </a:solidFill>
                <a:latin typeface="Calibri"/>
                <a:ea typeface="DejaVu Sans"/>
              </a:rPr>
              <a:t>:</a:t>
            </a:r>
            <a:endParaRPr lang="el-GR" sz="1800" b="0" strike="noStrike" spc="-1" dirty="0">
              <a:latin typeface="Arial"/>
            </a:endParaRPr>
          </a:p>
          <a:p>
            <a:pPr marL="12600">
              <a:lnSpc>
                <a:spcPct val="100000"/>
              </a:lnSpc>
              <a:spcBef>
                <a:spcPts val="6"/>
              </a:spcBef>
            </a:pPr>
            <a:endParaRPr lang="el-GR" sz="1800" b="0" strike="noStrike" spc="-1" dirty="0">
              <a:latin typeface="Arial"/>
            </a:endParaRPr>
          </a:p>
          <a:p>
            <a:pPr marL="12600" indent="-214920">
              <a:lnSpc>
                <a:spcPct val="100000"/>
              </a:lnSpc>
              <a:spcBef>
                <a:spcPts val="6"/>
              </a:spcBef>
              <a:buClr>
                <a:srgbClr val="000000"/>
              </a:buClr>
              <a:buFont typeface="Arial"/>
              <a:buChar char="∙"/>
            </a:pPr>
            <a:r>
              <a:rPr lang="el-GR" sz="2000" b="0" strike="noStrike" spc="-7" dirty="0">
                <a:solidFill>
                  <a:srgbClr val="DEE6EF"/>
                </a:solidFill>
                <a:latin typeface="Calibri"/>
                <a:ea typeface="DejaVu Sans"/>
              </a:rPr>
              <a:t> Περίπου </a:t>
            </a:r>
            <a:r>
              <a:rPr lang="el-GR" sz="2000" b="0" strike="noStrike" spc="-12" dirty="0">
                <a:solidFill>
                  <a:srgbClr val="DEE6EF"/>
                </a:solidFill>
                <a:latin typeface="Calibri"/>
                <a:ea typeface="DejaVu Sans"/>
              </a:rPr>
              <a:t>το </a:t>
            </a:r>
            <a:r>
              <a:rPr lang="el-GR" sz="2000" b="1" strike="noStrike" spc="-7" dirty="0">
                <a:solidFill>
                  <a:srgbClr val="DEE6EF"/>
                </a:solidFill>
                <a:latin typeface="Calibri"/>
                <a:ea typeface="DejaVu Sans"/>
              </a:rPr>
              <a:t>29% </a:t>
            </a:r>
            <a:r>
              <a:rPr lang="el-GR" sz="2000" b="0" strike="noStrike" spc="-12" dirty="0">
                <a:solidFill>
                  <a:srgbClr val="DEE6EF"/>
                </a:solidFill>
                <a:latin typeface="Calibri"/>
                <a:ea typeface="DejaVu Sans"/>
              </a:rPr>
              <a:t>του </a:t>
            </a:r>
            <a:r>
              <a:rPr lang="el-GR" sz="2000" b="0" strike="noStrike" spc="-7" dirty="0">
                <a:solidFill>
                  <a:srgbClr val="DEE6EF"/>
                </a:solidFill>
                <a:latin typeface="Calibri"/>
                <a:ea typeface="DejaVu Sans"/>
              </a:rPr>
              <a:t>πληθυσμού </a:t>
            </a:r>
            <a:r>
              <a:rPr lang="el-GR" sz="2000" spc="-7" dirty="0" smtClean="0">
                <a:solidFill>
                  <a:srgbClr val="DEE6EF"/>
                </a:solidFill>
                <a:latin typeface="Calibri"/>
                <a:ea typeface="DejaVu Sans"/>
              </a:rPr>
              <a:t>της χώρας </a:t>
            </a:r>
            <a:r>
              <a:rPr lang="el-GR" sz="2000" b="0" strike="noStrike" spc="-7" dirty="0" smtClean="0">
                <a:solidFill>
                  <a:srgbClr val="DEE6EF"/>
                </a:solidFill>
                <a:latin typeface="Calibri"/>
                <a:ea typeface="DejaVu Sans"/>
              </a:rPr>
              <a:t>έχει </a:t>
            </a:r>
            <a:r>
              <a:rPr lang="el-GR" sz="2000" b="0" strike="noStrike" spc="-12" dirty="0">
                <a:solidFill>
                  <a:srgbClr val="DEE6EF"/>
                </a:solidFill>
                <a:latin typeface="Calibri"/>
                <a:ea typeface="DejaVu Sans"/>
              </a:rPr>
              <a:t>αδυναμία </a:t>
            </a:r>
            <a:r>
              <a:rPr lang="el-GR" sz="2000" b="0" strike="noStrike" spc="-1" dirty="0">
                <a:solidFill>
                  <a:srgbClr val="DEE6EF"/>
                </a:solidFill>
                <a:latin typeface="Calibri"/>
                <a:ea typeface="DejaVu Sans"/>
              </a:rPr>
              <a:t>να </a:t>
            </a:r>
            <a:r>
              <a:rPr lang="el-GR" sz="2000" b="0" strike="noStrike" spc="-7" dirty="0">
                <a:solidFill>
                  <a:srgbClr val="DEE6EF"/>
                </a:solidFill>
                <a:latin typeface="Calibri"/>
                <a:ea typeface="DejaVu Sans"/>
              </a:rPr>
              <a:t>κρατήσει το σπίτι </a:t>
            </a:r>
            <a:r>
              <a:rPr lang="el-GR" sz="2000" b="0" strike="noStrike" spc="-12" dirty="0">
                <a:solidFill>
                  <a:srgbClr val="DEE6EF"/>
                </a:solidFill>
                <a:latin typeface="Calibri"/>
                <a:ea typeface="DejaVu Sans"/>
              </a:rPr>
              <a:t>του  </a:t>
            </a:r>
            <a:r>
              <a:rPr lang="el-GR" sz="2000" b="0" strike="noStrike" spc="-15" dirty="0" smtClean="0">
                <a:solidFill>
                  <a:srgbClr val="DEE6EF"/>
                </a:solidFill>
                <a:latin typeface="Calibri"/>
                <a:ea typeface="DejaVu Sans"/>
              </a:rPr>
              <a:t>επαρκώς </a:t>
            </a:r>
            <a:r>
              <a:rPr lang="el-GR" sz="2000" b="0" strike="noStrike" spc="-12" dirty="0">
                <a:solidFill>
                  <a:srgbClr val="DEE6EF"/>
                </a:solidFill>
                <a:latin typeface="Calibri"/>
                <a:ea typeface="DejaVu Sans"/>
              </a:rPr>
              <a:t>ζεστό</a:t>
            </a:r>
            <a:endParaRPr lang="el-GR" sz="2000" b="0" strike="noStrike" spc="-1" dirty="0">
              <a:latin typeface="Arial"/>
            </a:endParaRPr>
          </a:p>
          <a:p>
            <a:pPr marL="128160" indent="-114840">
              <a:lnSpc>
                <a:spcPct val="100000"/>
              </a:lnSpc>
              <a:buClr>
                <a:srgbClr val="000000"/>
              </a:buClr>
              <a:buFont typeface="Arial"/>
              <a:buChar char="∙"/>
            </a:pPr>
            <a:r>
              <a:rPr lang="el-GR" sz="2000" b="1" strike="noStrike" spc="-1" dirty="0">
                <a:solidFill>
                  <a:srgbClr val="DEE6EF"/>
                </a:solidFill>
                <a:latin typeface="Calibri"/>
                <a:ea typeface="DejaVu Sans"/>
              </a:rPr>
              <a:t>35,6% </a:t>
            </a:r>
            <a:r>
              <a:rPr lang="el-GR" sz="2000" b="0" strike="noStrike" spc="-12" dirty="0">
                <a:solidFill>
                  <a:srgbClr val="DEE6EF"/>
                </a:solidFill>
                <a:latin typeface="Calibri"/>
                <a:ea typeface="DejaVu Sans"/>
              </a:rPr>
              <a:t>του </a:t>
            </a:r>
            <a:r>
              <a:rPr lang="el-GR" sz="2000" b="0" strike="noStrike" spc="-7" dirty="0">
                <a:solidFill>
                  <a:srgbClr val="DEE6EF"/>
                </a:solidFill>
                <a:latin typeface="Calibri"/>
                <a:ea typeface="DejaVu Sans"/>
              </a:rPr>
              <a:t>πληθυσμού </a:t>
            </a:r>
            <a:r>
              <a:rPr lang="el-GR" sz="2000" b="0" strike="noStrike" spc="-12" dirty="0">
                <a:solidFill>
                  <a:srgbClr val="DEE6EF"/>
                </a:solidFill>
                <a:latin typeface="Calibri"/>
                <a:ea typeface="DejaVu Sans"/>
              </a:rPr>
              <a:t>βρίσκεται </a:t>
            </a:r>
            <a:r>
              <a:rPr lang="el-GR" sz="2000" b="0" strike="noStrike" spc="-21" dirty="0">
                <a:solidFill>
                  <a:srgbClr val="DEE6EF"/>
                </a:solidFill>
                <a:latin typeface="Calibri"/>
                <a:ea typeface="DejaVu Sans"/>
              </a:rPr>
              <a:t>κάτω </a:t>
            </a:r>
            <a:r>
              <a:rPr lang="el-GR" sz="2000" b="0" strike="noStrike" spc="-7" dirty="0">
                <a:solidFill>
                  <a:srgbClr val="DEE6EF"/>
                </a:solidFill>
                <a:latin typeface="Calibri"/>
                <a:ea typeface="DejaVu Sans"/>
              </a:rPr>
              <a:t>από </a:t>
            </a:r>
            <a:r>
              <a:rPr lang="el-GR" sz="2000" b="0" strike="noStrike" spc="-12" dirty="0">
                <a:solidFill>
                  <a:srgbClr val="DEE6EF"/>
                </a:solidFill>
                <a:latin typeface="Calibri"/>
                <a:ea typeface="DejaVu Sans"/>
              </a:rPr>
              <a:t>το </a:t>
            </a:r>
            <a:r>
              <a:rPr lang="el-GR" sz="2000" b="0" strike="noStrike" spc="-7" dirty="0">
                <a:solidFill>
                  <a:srgbClr val="DEE6EF"/>
                </a:solidFill>
                <a:latin typeface="Calibri"/>
                <a:ea typeface="DejaVu Sans"/>
              </a:rPr>
              <a:t>όριο </a:t>
            </a:r>
            <a:r>
              <a:rPr lang="el-GR" sz="2000" b="0" strike="noStrike" spc="-12" dirty="0">
                <a:solidFill>
                  <a:srgbClr val="DEE6EF"/>
                </a:solidFill>
                <a:latin typeface="Calibri"/>
                <a:ea typeface="DejaVu Sans"/>
              </a:rPr>
              <a:t>κινδύνου </a:t>
            </a:r>
            <a:r>
              <a:rPr lang="el-GR" sz="2000" b="0" strike="noStrike" spc="-7" dirty="0">
                <a:solidFill>
                  <a:srgbClr val="DEE6EF"/>
                </a:solidFill>
                <a:latin typeface="Calibri"/>
                <a:ea typeface="DejaVu Sans"/>
              </a:rPr>
              <a:t>ενεργειακής</a:t>
            </a:r>
            <a:r>
              <a:rPr lang="el-GR" sz="2000" b="0" strike="noStrike" spc="94" dirty="0">
                <a:solidFill>
                  <a:srgbClr val="DEE6EF"/>
                </a:solidFill>
                <a:latin typeface="Calibri"/>
                <a:ea typeface="DejaVu Sans"/>
              </a:rPr>
              <a:t> </a:t>
            </a:r>
            <a:r>
              <a:rPr lang="el-GR" sz="2000" b="0" strike="noStrike" spc="-7" dirty="0">
                <a:solidFill>
                  <a:srgbClr val="DEE6EF"/>
                </a:solidFill>
                <a:latin typeface="Calibri"/>
                <a:ea typeface="DejaVu Sans"/>
              </a:rPr>
              <a:t>φτώχειας</a:t>
            </a:r>
            <a:endParaRPr lang="el-GR" sz="2000" b="0" strike="noStrike" spc="-1" dirty="0">
              <a:latin typeface="Arial"/>
            </a:endParaRPr>
          </a:p>
          <a:p>
            <a:pPr marL="128160" indent="-114840">
              <a:lnSpc>
                <a:spcPct val="100000"/>
              </a:lnSpc>
              <a:buClr>
                <a:srgbClr val="000000"/>
              </a:buClr>
              <a:buFont typeface="Arial"/>
              <a:buChar char="∙"/>
            </a:pPr>
            <a:r>
              <a:rPr lang="el-GR" sz="2000" b="1" strike="noStrike" spc="-1" dirty="0">
                <a:solidFill>
                  <a:srgbClr val="DEE6EF"/>
                </a:solidFill>
                <a:latin typeface="Calibri"/>
                <a:ea typeface="DejaVu Sans"/>
              </a:rPr>
              <a:t>36,2% </a:t>
            </a:r>
            <a:r>
              <a:rPr lang="el-GR" sz="2000" b="0" strike="noStrike" spc="-12" dirty="0">
                <a:solidFill>
                  <a:srgbClr val="DEE6EF"/>
                </a:solidFill>
                <a:latin typeface="Calibri"/>
                <a:ea typeface="DejaVu Sans"/>
              </a:rPr>
              <a:t>του </a:t>
            </a:r>
            <a:r>
              <a:rPr lang="el-GR" sz="2000" b="0" strike="noStrike" spc="-7" dirty="0">
                <a:solidFill>
                  <a:srgbClr val="DEE6EF"/>
                </a:solidFill>
                <a:latin typeface="Calibri"/>
                <a:ea typeface="DejaVu Sans"/>
              </a:rPr>
              <a:t>πληθυσμού έχει </a:t>
            </a:r>
            <a:r>
              <a:rPr lang="el-GR" sz="2000" b="0" strike="noStrike" spc="-15" dirty="0">
                <a:solidFill>
                  <a:srgbClr val="DEE6EF"/>
                </a:solidFill>
                <a:latin typeface="Calibri"/>
                <a:ea typeface="DejaVu Sans"/>
              </a:rPr>
              <a:t>δυσκολία </a:t>
            </a:r>
            <a:r>
              <a:rPr lang="el-GR" sz="2000" b="0" strike="noStrike" spc="-1" dirty="0">
                <a:solidFill>
                  <a:srgbClr val="DEE6EF"/>
                </a:solidFill>
                <a:latin typeface="Calibri"/>
                <a:ea typeface="DejaVu Sans"/>
              </a:rPr>
              <a:t>να πληρώσει </a:t>
            </a:r>
            <a:r>
              <a:rPr lang="el-GR" sz="2000" b="0" strike="noStrike" spc="-12" dirty="0">
                <a:solidFill>
                  <a:srgbClr val="DEE6EF"/>
                </a:solidFill>
                <a:latin typeface="Calibri"/>
                <a:ea typeface="DejaVu Sans"/>
              </a:rPr>
              <a:t>τους λογαριασμούς</a:t>
            </a:r>
            <a:r>
              <a:rPr lang="el-GR" sz="2000" b="0" strike="noStrike" spc="41" dirty="0">
                <a:solidFill>
                  <a:srgbClr val="DEE6EF"/>
                </a:solidFill>
                <a:latin typeface="Calibri"/>
                <a:ea typeface="DejaVu Sans"/>
              </a:rPr>
              <a:t> </a:t>
            </a:r>
            <a:r>
              <a:rPr lang="el-GR" sz="2000" b="0" strike="noStrike" spc="-12" dirty="0">
                <a:solidFill>
                  <a:srgbClr val="DEE6EF"/>
                </a:solidFill>
                <a:latin typeface="Calibri"/>
                <a:ea typeface="DejaVu Sans"/>
              </a:rPr>
              <a:t>του</a:t>
            </a:r>
            <a:endParaRPr lang="el-GR" sz="2000" b="0" strike="noStrike" spc="-1" dirty="0">
              <a:latin typeface="Arial"/>
            </a:endParaRPr>
          </a:p>
        </p:txBody>
      </p:sp>
      <p:sp>
        <p:nvSpPr>
          <p:cNvPr id="244" name="CustomShape 2"/>
          <p:cNvSpPr/>
          <p:nvPr/>
        </p:nvSpPr>
        <p:spPr>
          <a:xfrm>
            <a:off x="590400" y="432000"/>
            <a:ext cx="7688520" cy="740520"/>
          </a:xfrm>
          <a:prstGeom prst="rect">
            <a:avLst/>
          </a:prstGeom>
          <a:solidFill>
            <a:srgbClr val="8D1D75"/>
          </a:solidFill>
          <a:ln>
            <a:noFill/>
          </a:ln>
        </p:spPr>
        <p:style>
          <a:lnRef idx="0">
            <a:scrgbClr r="0" g="0" b="0"/>
          </a:lnRef>
          <a:fillRef idx="0">
            <a:scrgbClr r="0" g="0" b="0"/>
          </a:fillRef>
          <a:effectRef idx="0">
            <a:scrgbClr r="0" g="0" b="0"/>
          </a:effectRef>
          <a:fontRef idx="minor"/>
        </p:style>
        <p:txBody>
          <a:bodyPr lIns="0" tIns="9360" rIns="0" bIns="0">
            <a:spAutoFit/>
          </a:bodyPr>
          <a:lstStyle/>
          <a:p>
            <a:pPr marL="12600">
              <a:lnSpc>
                <a:spcPct val="100000"/>
              </a:lnSpc>
              <a:spcBef>
                <a:spcPts val="74"/>
              </a:spcBef>
            </a:pPr>
            <a:r>
              <a:rPr lang="el-GR" sz="2400" b="0" strike="noStrike" spc="-1">
                <a:solidFill>
                  <a:srgbClr val="DEE6EF"/>
                </a:solidFill>
                <a:latin typeface="Calibri"/>
                <a:ea typeface="DejaVu Sans"/>
              </a:rPr>
              <a:t>Η </a:t>
            </a:r>
            <a:r>
              <a:rPr lang="el-GR" sz="2400" b="0" strike="noStrike" spc="-15">
                <a:solidFill>
                  <a:srgbClr val="DEE6EF"/>
                </a:solidFill>
                <a:latin typeface="Calibri"/>
                <a:ea typeface="DejaVu Sans"/>
              </a:rPr>
              <a:t>Ελλάδα </a:t>
            </a:r>
            <a:r>
              <a:rPr lang="el-GR" sz="2400" b="0" strike="noStrike" spc="-1">
                <a:solidFill>
                  <a:srgbClr val="DEE6EF"/>
                </a:solidFill>
                <a:latin typeface="Calibri"/>
                <a:ea typeface="DejaVu Sans"/>
              </a:rPr>
              <a:t>πρώτη </a:t>
            </a:r>
            <a:r>
              <a:rPr lang="el-GR" sz="2400" b="0" strike="noStrike" spc="-12">
                <a:solidFill>
                  <a:srgbClr val="DEE6EF"/>
                </a:solidFill>
                <a:latin typeface="Calibri"/>
                <a:ea typeface="DejaVu Sans"/>
              </a:rPr>
              <a:t>στην </a:t>
            </a:r>
            <a:r>
              <a:rPr lang="el-GR" sz="2400" b="0" strike="noStrike" spc="-7">
                <a:solidFill>
                  <a:srgbClr val="DEE6EF"/>
                </a:solidFill>
                <a:latin typeface="Calibri"/>
                <a:ea typeface="DejaVu Sans"/>
              </a:rPr>
              <a:t>Ευρώπη </a:t>
            </a:r>
            <a:r>
              <a:rPr lang="el-GR" sz="2400" b="0" strike="noStrike" spc="-15">
                <a:solidFill>
                  <a:srgbClr val="DEE6EF"/>
                </a:solidFill>
                <a:latin typeface="Calibri"/>
                <a:ea typeface="DejaVu Sans"/>
              </a:rPr>
              <a:t>στην </a:t>
            </a:r>
            <a:r>
              <a:rPr lang="el-GR" sz="2400" b="0" strike="noStrike" spc="-21">
                <a:solidFill>
                  <a:srgbClr val="DEE6EF"/>
                </a:solidFill>
                <a:latin typeface="Calibri"/>
                <a:ea typeface="DejaVu Sans"/>
              </a:rPr>
              <a:t>δυσκολία </a:t>
            </a:r>
            <a:r>
              <a:rPr lang="el-GR" sz="2400" b="0" strike="noStrike" spc="-12">
                <a:solidFill>
                  <a:srgbClr val="DEE6EF"/>
                </a:solidFill>
                <a:latin typeface="Calibri"/>
                <a:ea typeface="DejaVu Sans"/>
              </a:rPr>
              <a:t>των </a:t>
            </a:r>
            <a:r>
              <a:rPr lang="el-GR" sz="2400" b="0" strike="noStrike" spc="-15">
                <a:solidFill>
                  <a:srgbClr val="DEE6EF"/>
                </a:solidFill>
                <a:latin typeface="Calibri"/>
                <a:ea typeface="DejaVu Sans"/>
              </a:rPr>
              <a:t>πολιτών </a:t>
            </a:r>
            <a:r>
              <a:rPr lang="el-GR" sz="2400" b="0" strike="noStrike" spc="-1">
                <a:solidFill>
                  <a:srgbClr val="DEE6EF"/>
                </a:solidFill>
                <a:latin typeface="Calibri"/>
                <a:ea typeface="DejaVu Sans"/>
              </a:rPr>
              <a:t>να  πληρώσουν </a:t>
            </a:r>
            <a:r>
              <a:rPr lang="el-GR" sz="2400" b="0" strike="noStrike" spc="-12">
                <a:solidFill>
                  <a:srgbClr val="DEE6EF"/>
                </a:solidFill>
                <a:latin typeface="Calibri"/>
                <a:ea typeface="DejaVu Sans"/>
              </a:rPr>
              <a:t>τους λογαριασμούς</a:t>
            </a:r>
            <a:r>
              <a:rPr lang="el-GR" sz="2400" b="0" strike="noStrike" spc="-60">
                <a:solidFill>
                  <a:srgbClr val="DEE6EF"/>
                </a:solidFill>
                <a:latin typeface="Calibri"/>
                <a:ea typeface="DejaVu Sans"/>
              </a:rPr>
              <a:t> </a:t>
            </a:r>
            <a:r>
              <a:rPr lang="el-GR" sz="2400" b="0" strike="noStrike" spc="-12">
                <a:solidFill>
                  <a:srgbClr val="DEE6EF"/>
                </a:solidFill>
                <a:latin typeface="Calibri"/>
                <a:ea typeface="DejaVu Sans"/>
              </a:rPr>
              <a:t>τους</a:t>
            </a:r>
            <a:endParaRPr lang="el-GR" sz="2400" b="0" strike="noStrike" spc="-1">
              <a:latin typeface="Arial"/>
            </a:endParaRPr>
          </a:p>
        </p:txBody>
      </p:sp>
      <p:sp>
        <p:nvSpPr>
          <p:cNvPr id="4" name="CustomShape 1"/>
          <p:cNvSpPr/>
          <p:nvPr/>
        </p:nvSpPr>
        <p:spPr>
          <a:xfrm>
            <a:off x="1091873" y="4105836"/>
            <a:ext cx="6384692" cy="2026024"/>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pic>
        <p:nvPicPr>
          <p:cNvPr id="5" name="Shape 55"/>
          <p:cNvPicPr preferRelativeResize="0"/>
          <p:nvPr/>
        </p:nvPicPr>
        <p:blipFill rotWithShape="1">
          <a:blip r:embed="rId3" cstate="print">
            <a:alphaModFix/>
          </a:blip>
          <a:srcRect/>
          <a:stretch/>
        </p:blipFill>
        <p:spPr>
          <a:xfrm>
            <a:off x="8417858" y="312304"/>
            <a:ext cx="726142" cy="637955"/>
          </a:xfrm>
          <a:prstGeom prst="rect">
            <a:avLst/>
          </a:prstGeom>
          <a:noFill/>
          <a:ln>
            <a:noFill/>
          </a:ln>
        </p:spPr>
      </p:pic>
      <p:pic>
        <p:nvPicPr>
          <p:cNvPr id="6" name="Picture 4"/>
          <p:cNvPicPr/>
          <p:nvPr/>
        </p:nvPicPr>
        <p:blipFill>
          <a:blip r:embed="rId4" cstate="print"/>
          <a:stretch/>
        </p:blipFill>
        <p:spPr>
          <a:xfrm>
            <a:off x="7431740" y="6131858"/>
            <a:ext cx="1712259" cy="726141"/>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1513080" y="441360"/>
            <a:ext cx="6116760" cy="382055"/>
          </a:xfrm>
          <a:prstGeom prst="rect">
            <a:avLst/>
          </a:prstGeom>
          <a:noFill/>
          <a:ln>
            <a:noFill/>
          </a:ln>
        </p:spPr>
        <p:style>
          <a:lnRef idx="0">
            <a:scrgbClr r="0" g="0" b="0"/>
          </a:lnRef>
          <a:fillRef idx="0">
            <a:scrgbClr r="0" g="0" b="0"/>
          </a:fillRef>
          <a:effectRef idx="0">
            <a:scrgbClr r="0" g="0" b="0"/>
          </a:effectRef>
          <a:fontRef idx="minor"/>
        </p:style>
        <p:txBody>
          <a:bodyPr wrap="square" lIns="0" tIns="12600" rIns="0" bIns="0">
            <a:spAutoFit/>
          </a:bodyPr>
          <a:lstStyle/>
          <a:p>
            <a:pPr marL="12600" algn="ctr">
              <a:lnSpc>
                <a:spcPct val="100000"/>
              </a:lnSpc>
              <a:spcBef>
                <a:spcPts val="99"/>
              </a:spcBef>
            </a:pPr>
            <a:r>
              <a:rPr lang="el-GR" sz="2400" b="1" strike="noStrike" spc="-7" dirty="0">
                <a:solidFill>
                  <a:srgbClr val="127622"/>
                </a:solidFill>
                <a:latin typeface="Calibri"/>
                <a:ea typeface="DejaVu Sans"/>
              </a:rPr>
              <a:t>Ποια η κατάσταση στα σχολεία?</a:t>
            </a:r>
            <a:endParaRPr lang="el-GR" sz="2400" b="0" strike="noStrike" spc="-1" dirty="0">
              <a:solidFill>
                <a:srgbClr val="127622"/>
              </a:solidFill>
              <a:latin typeface="Arial"/>
            </a:endParaRPr>
          </a:p>
        </p:txBody>
      </p:sp>
      <p:sp>
        <p:nvSpPr>
          <p:cNvPr id="251" name="CustomShape 2"/>
          <p:cNvSpPr/>
          <p:nvPr/>
        </p:nvSpPr>
        <p:spPr>
          <a:xfrm>
            <a:off x="650160" y="986118"/>
            <a:ext cx="7884240" cy="4997613"/>
          </a:xfrm>
          <a:prstGeom prst="rect">
            <a:avLst/>
          </a:prstGeom>
          <a:noFill/>
          <a:ln>
            <a:solidFill>
              <a:schemeClr val="accent6">
                <a:lumMod val="75000"/>
              </a:schemeClr>
            </a:solidFill>
          </a:ln>
        </p:spPr>
        <p:style>
          <a:lnRef idx="0">
            <a:scrgbClr r="0" g="0" b="0"/>
          </a:lnRef>
          <a:fillRef idx="0">
            <a:scrgbClr r="0" g="0" b="0"/>
          </a:fillRef>
          <a:effectRef idx="0">
            <a:scrgbClr r="0" g="0" b="0"/>
          </a:effectRef>
          <a:fontRef idx="minor"/>
        </p:style>
        <p:txBody>
          <a:bodyPr wrap="square" lIns="0" tIns="11520" rIns="0" bIns="0">
            <a:spAutoFit/>
          </a:bodyPr>
          <a:lstStyle/>
          <a:p>
            <a:pPr marL="12600" indent="-214920" algn="just">
              <a:lnSpc>
                <a:spcPct val="100000"/>
              </a:lnSpc>
              <a:spcBef>
                <a:spcPts val="91"/>
              </a:spcBef>
              <a:buClr>
                <a:srgbClr val="000000"/>
              </a:buClr>
              <a:buFont typeface="Symbol"/>
              <a:buChar char=""/>
            </a:pPr>
            <a:r>
              <a:rPr lang="el-GR" sz="1800" b="0" strike="noStrike" spc="-1" dirty="0" smtClean="0">
                <a:solidFill>
                  <a:srgbClr val="000000"/>
                </a:solidFill>
                <a:latin typeface="Calibri"/>
                <a:ea typeface="DejaVu Sans"/>
              </a:rPr>
              <a:t>Από τα χρήματα </a:t>
            </a:r>
            <a:r>
              <a:rPr lang="el-GR" spc="-1" dirty="0" smtClean="0">
                <a:solidFill>
                  <a:srgbClr val="000000"/>
                </a:solidFill>
                <a:latin typeface="Calibri"/>
                <a:ea typeface="DejaVu Sans"/>
              </a:rPr>
              <a:t>που πηγαίνουν από το κράτος και τους Δήμους στα σχολεία για τις ανάγκες τους, </a:t>
            </a:r>
            <a:r>
              <a:rPr lang="el-GR" sz="1800" b="0" strike="noStrike" spc="-1" dirty="0" smtClean="0">
                <a:solidFill>
                  <a:srgbClr val="000000"/>
                </a:solidFill>
                <a:latin typeface="Calibri"/>
                <a:ea typeface="DejaVu Sans"/>
              </a:rPr>
              <a:t>ένα μεγάλο ποσοστό (50-120%) </a:t>
            </a:r>
            <a:r>
              <a:rPr lang="el-GR" spc="-12" dirty="0" smtClean="0">
                <a:solidFill>
                  <a:srgbClr val="000000"/>
                </a:solidFill>
                <a:latin typeface="Calibri"/>
                <a:ea typeface="DejaVu Sans"/>
              </a:rPr>
              <a:t>δαπανάται για</a:t>
            </a:r>
            <a:r>
              <a:rPr lang="el-GR" sz="1800" b="0" strike="noStrike" spc="-7" dirty="0" smtClean="0">
                <a:solidFill>
                  <a:srgbClr val="000000"/>
                </a:solidFill>
                <a:latin typeface="Calibri"/>
                <a:ea typeface="DejaVu Sans"/>
              </a:rPr>
              <a:t> </a:t>
            </a:r>
            <a:r>
              <a:rPr lang="el-GR" sz="1800" b="0" strike="noStrike" spc="-21" dirty="0">
                <a:solidFill>
                  <a:srgbClr val="000000"/>
                </a:solidFill>
                <a:latin typeface="Calibri"/>
                <a:ea typeface="DejaVu Sans"/>
              </a:rPr>
              <a:t>την </a:t>
            </a:r>
            <a:r>
              <a:rPr lang="el-GR" sz="1800" b="0" strike="noStrike" spc="-1" dirty="0">
                <a:solidFill>
                  <a:srgbClr val="000000"/>
                </a:solidFill>
                <a:latin typeface="Calibri"/>
                <a:ea typeface="DejaVu Sans"/>
              </a:rPr>
              <a:t>πληρωμή </a:t>
            </a:r>
            <a:r>
              <a:rPr lang="el-GR" sz="1800" b="0" strike="noStrike" spc="-7" dirty="0">
                <a:solidFill>
                  <a:srgbClr val="000000"/>
                </a:solidFill>
                <a:latin typeface="Calibri"/>
                <a:ea typeface="DejaVu Sans"/>
              </a:rPr>
              <a:t>των </a:t>
            </a:r>
            <a:r>
              <a:rPr lang="el-GR" sz="1800" b="0" strike="noStrike" spc="-12" dirty="0">
                <a:solidFill>
                  <a:srgbClr val="000000"/>
                </a:solidFill>
                <a:latin typeface="Calibri"/>
                <a:ea typeface="DejaVu Sans"/>
              </a:rPr>
              <a:t>λογαριασμών </a:t>
            </a:r>
            <a:r>
              <a:rPr lang="el-GR" sz="1800" b="0" strike="noStrike" spc="-21" dirty="0">
                <a:solidFill>
                  <a:srgbClr val="000000"/>
                </a:solidFill>
                <a:latin typeface="Calibri"/>
                <a:ea typeface="DejaVu Sans"/>
              </a:rPr>
              <a:t>κοινής  </a:t>
            </a:r>
            <a:r>
              <a:rPr lang="el-GR" sz="1800" b="0" strike="noStrike" spc="-7" dirty="0">
                <a:solidFill>
                  <a:srgbClr val="000000"/>
                </a:solidFill>
                <a:latin typeface="Calibri"/>
                <a:ea typeface="DejaVu Sans"/>
              </a:rPr>
              <a:t>ωφέλειας:</a:t>
            </a:r>
            <a:endParaRPr lang="el-GR" sz="1800" b="0" strike="noStrike" spc="-1" dirty="0">
              <a:latin typeface="Arial"/>
            </a:endParaRPr>
          </a:p>
          <a:p>
            <a:pPr>
              <a:lnSpc>
                <a:spcPct val="100000"/>
              </a:lnSpc>
              <a:spcBef>
                <a:spcPts val="34"/>
              </a:spcBef>
            </a:pPr>
            <a:endParaRPr lang="el-GR" sz="1800" b="0" strike="noStrike" spc="-1" dirty="0">
              <a:latin typeface="Arial"/>
            </a:endParaRPr>
          </a:p>
          <a:p>
            <a:pPr marL="178920" indent="-165600" algn="just">
              <a:lnSpc>
                <a:spcPct val="100000"/>
              </a:lnSpc>
              <a:buClr>
                <a:srgbClr val="000000"/>
              </a:buClr>
              <a:buFont typeface="Calibri"/>
              <a:buChar char="•"/>
            </a:pPr>
            <a:r>
              <a:rPr lang="el-GR" sz="1800" b="0" u="sng" strike="noStrike" spc="-12" dirty="0">
                <a:solidFill>
                  <a:srgbClr val="000000"/>
                </a:solidFill>
                <a:uFillTx/>
                <a:latin typeface="Calibri"/>
                <a:ea typeface="DejaVu Sans"/>
              </a:rPr>
              <a:t>Δηλαδή</a:t>
            </a:r>
            <a:r>
              <a:rPr lang="el-GR" sz="1800" b="0" strike="noStrike" spc="-12" dirty="0">
                <a:solidFill>
                  <a:srgbClr val="000000"/>
                </a:solidFill>
                <a:latin typeface="Calibri"/>
                <a:ea typeface="DejaVu Sans"/>
              </a:rPr>
              <a:t>:</a:t>
            </a:r>
            <a:endParaRPr lang="el-GR" sz="1800" b="0" strike="noStrike" spc="-1" dirty="0">
              <a:latin typeface="Arial"/>
            </a:endParaRPr>
          </a:p>
          <a:p>
            <a:pPr marL="178920" indent="-165600" algn="just">
              <a:lnSpc>
                <a:spcPct val="100000"/>
              </a:lnSpc>
              <a:buClr>
                <a:srgbClr val="000000"/>
              </a:buClr>
              <a:buFont typeface="Calibri"/>
              <a:buChar char="•"/>
            </a:pPr>
            <a:r>
              <a:rPr lang="el-GR" sz="1800" b="0" strike="noStrike" spc="-7" dirty="0">
                <a:solidFill>
                  <a:srgbClr val="527C4D"/>
                </a:solidFill>
                <a:latin typeface="Calibri"/>
                <a:ea typeface="DejaVu Sans"/>
              </a:rPr>
              <a:t>ρεύμα, </a:t>
            </a:r>
            <a:endParaRPr lang="el-GR" sz="1800" b="0" strike="noStrike" spc="-1" dirty="0">
              <a:latin typeface="Arial"/>
            </a:endParaRPr>
          </a:p>
          <a:p>
            <a:pPr marL="178920" indent="-165600" algn="just">
              <a:lnSpc>
                <a:spcPct val="100000"/>
              </a:lnSpc>
              <a:buClr>
                <a:srgbClr val="000000"/>
              </a:buClr>
              <a:buFont typeface="Calibri"/>
              <a:buChar char="•"/>
            </a:pPr>
            <a:r>
              <a:rPr lang="el-GR" sz="1800" b="0" strike="noStrike" spc="-15" dirty="0">
                <a:solidFill>
                  <a:srgbClr val="30859B"/>
                </a:solidFill>
                <a:latin typeface="Calibri"/>
                <a:ea typeface="DejaVu Sans"/>
              </a:rPr>
              <a:t>φυσικό </a:t>
            </a:r>
            <a:r>
              <a:rPr lang="el-GR" sz="1800" b="0" strike="noStrike" spc="-7" dirty="0">
                <a:solidFill>
                  <a:srgbClr val="30859B"/>
                </a:solidFill>
                <a:latin typeface="Calibri"/>
                <a:ea typeface="DejaVu Sans"/>
              </a:rPr>
              <a:t>αέριο </a:t>
            </a:r>
            <a:r>
              <a:rPr lang="el-GR" sz="1800" b="0" strike="noStrike" spc="-1" dirty="0">
                <a:solidFill>
                  <a:srgbClr val="30859B"/>
                </a:solidFill>
                <a:latin typeface="Calibri"/>
                <a:ea typeface="DejaVu Sans"/>
              </a:rPr>
              <a:t>/ </a:t>
            </a:r>
            <a:r>
              <a:rPr lang="el-GR" sz="1800" b="0" strike="noStrike" spc="-12" dirty="0">
                <a:solidFill>
                  <a:srgbClr val="30859B"/>
                </a:solidFill>
                <a:latin typeface="Calibri"/>
                <a:ea typeface="DejaVu Sans"/>
              </a:rPr>
              <a:t>πετρέλαιο, </a:t>
            </a:r>
            <a:endParaRPr lang="el-GR" sz="1800" b="0" strike="noStrike" spc="-1" dirty="0">
              <a:latin typeface="Arial"/>
            </a:endParaRPr>
          </a:p>
          <a:p>
            <a:pPr marL="178920" indent="-165600" algn="just">
              <a:lnSpc>
                <a:spcPct val="100000"/>
              </a:lnSpc>
              <a:buClr>
                <a:srgbClr val="000000"/>
              </a:buClr>
              <a:buFont typeface="Calibri"/>
              <a:buChar char="•"/>
            </a:pPr>
            <a:r>
              <a:rPr lang="el-GR" sz="1800" b="0" strike="noStrike" spc="-12" dirty="0">
                <a:solidFill>
                  <a:srgbClr val="5F4879"/>
                </a:solidFill>
                <a:latin typeface="Calibri"/>
                <a:ea typeface="DejaVu Sans"/>
              </a:rPr>
              <a:t>τηλέφωνο </a:t>
            </a:r>
            <a:endParaRPr lang="el-GR" sz="1800" b="0" strike="noStrike" spc="-1" dirty="0">
              <a:latin typeface="Arial"/>
            </a:endParaRPr>
          </a:p>
          <a:p>
            <a:pPr marL="178920" indent="-165600" algn="just">
              <a:lnSpc>
                <a:spcPct val="100000"/>
              </a:lnSpc>
              <a:buClr>
                <a:srgbClr val="000000"/>
              </a:buClr>
              <a:buFont typeface="Calibri"/>
              <a:buChar char="•"/>
            </a:pPr>
            <a:r>
              <a:rPr lang="el-GR" sz="1800" b="0" strike="noStrike" spc="-1" dirty="0">
                <a:solidFill>
                  <a:srgbClr val="E26C09"/>
                </a:solidFill>
                <a:latin typeface="Calibri"/>
                <a:ea typeface="DejaVu Sans"/>
              </a:rPr>
              <a:t>νερό</a:t>
            </a:r>
            <a:endParaRPr lang="el-GR" sz="1800" b="0" strike="noStrike" spc="-1" dirty="0">
              <a:latin typeface="Arial"/>
            </a:endParaRPr>
          </a:p>
          <a:p>
            <a:pPr>
              <a:lnSpc>
                <a:spcPct val="100000"/>
              </a:lnSpc>
              <a:spcBef>
                <a:spcPts val="6"/>
              </a:spcBef>
            </a:pPr>
            <a:endParaRPr lang="el-GR" sz="1800" b="0" strike="noStrike" spc="-1" dirty="0">
              <a:latin typeface="Arial"/>
            </a:endParaRPr>
          </a:p>
          <a:p>
            <a:pPr marL="12600" indent="-165600" algn="just">
              <a:lnSpc>
                <a:spcPct val="100000"/>
              </a:lnSpc>
              <a:buClr>
                <a:srgbClr val="000000"/>
              </a:buClr>
              <a:buFont typeface="Calibri"/>
              <a:buChar char="•"/>
            </a:pPr>
            <a:r>
              <a:rPr lang="el-GR" sz="1800" b="0" strike="noStrike" spc="-7" dirty="0">
                <a:solidFill>
                  <a:srgbClr val="000000"/>
                </a:solidFill>
                <a:latin typeface="Calibri"/>
                <a:ea typeface="DejaVu Sans"/>
              </a:rPr>
              <a:t>Τα σχολεία της </a:t>
            </a:r>
            <a:r>
              <a:rPr lang="el-GR" sz="1800" b="0" strike="noStrike" spc="-12" dirty="0">
                <a:solidFill>
                  <a:srgbClr val="000000"/>
                </a:solidFill>
                <a:latin typeface="Calibri"/>
                <a:ea typeface="DejaVu Sans"/>
              </a:rPr>
              <a:t>Αθήνας </a:t>
            </a:r>
            <a:r>
              <a:rPr lang="el-GR" sz="1800" b="0" strike="noStrike" spc="-1" dirty="0">
                <a:solidFill>
                  <a:srgbClr val="000000"/>
                </a:solidFill>
                <a:latin typeface="Calibri"/>
                <a:ea typeface="DejaVu Sans"/>
              </a:rPr>
              <a:t>πληρώνουν στη </a:t>
            </a:r>
            <a:r>
              <a:rPr lang="el-GR" sz="1800" b="0" strike="noStrike" spc="-7" dirty="0">
                <a:solidFill>
                  <a:srgbClr val="000000"/>
                </a:solidFill>
                <a:latin typeface="Calibri"/>
                <a:ea typeface="DejaVu Sans"/>
              </a:rPr>
              <a:t>ΔΕΗ από </a:t>
            </a:r>
            <a:r>
              <a:rPr lang="el-GR" sz="1800" b="0" strike="noStrike" spc="-1" dirty="0">
                <a:solidFill>
                  <a:srgbClr val="000000"/>
                </a:solidFill>
                <a:latin typeface="Calibri"/>
                <a:ea typeface="DejaVu Sans"/>
              </a:rPr>
              <a:t>1.000 έως 25.000 </a:t>
            </a:r>
            <a:r>
              <a:rPr lang="el-GR" sz="1800" b="0" strike="noStrike" spc="-7" dirty="0">
                <a:solidFill>
                  <a:srgbClr val="000000"/>
                </a:solidFill>
                <a:latin typeface="Calibri"/>
                <a:ea typeface="DejaVu Sans"/>
              </a:rPr>
              <a:t>(</a:t>
            </a:r>
            <a:r>
              <a:rPr lang="el-GR" sz="1800" b="0" strike="noStrike" spc="-7" dirty="0" err="1">
                <a:solidFill>
                  <a:srgbClr val="000000"/>
                </a:solidFill>
                <a:latin typeface="Calibri"/>
                <a:ea typeface="DejaVu Sans"/>
              </a:rPr>
              <a:t>Γκράβα</a:t>
            </a:r>
            <a:r>
              <a:rPr lang="el-GR" sz="1800" b="0" strike="noStrike" spc="-7" dirty="0">
                <a:solidFill>
                  <a:srgbClr val="000000"/>
                </a:solidFill>
                <a:latin typeface="Calibri"/>
                <a:ea typeface="DejaVu Sans"/>
              </a:rPr>
              <a:t>)  </a:t>
            </a:r>
            <a:r>
              <a:rPr lang="el-GR" sz="1800" b="0" strike="noStrike" spc="-1" dirty="0">
                <a:solidFill>
                  <a:srgbClr val="000000"/>
                </a:solidFill>
                <a:latin typeface="Calibri"/>
                <a:ea typeface="DejaVu Sans"/>
              </a:rPr>
              <a:t>ευρώ </a:t>
            </a:r>
            <a:r>
              <a:rPr lang="el-GR" sz="1800" b="0" strike="noStrike" spc="-12" dirty="0">
                <a:solidFill>
                  <a:srgbClr val="000000"/>
                </a:solidFill>
                <a:latin typeface="Calibri"/>
                <a:ea typeface="DejaVu Sans"/>
              </a:rPr>
              <a:t>το</a:t>
            </a:r>
            <a:r>
              <a:rPr lang="el-GR" sz="1800" b="0" strike="noStrike" spc="-7" dirty="0">
                <a:solidFill>
                  <a:srgbClr val="000000"/>
                </a:solidFill>
                <a:latin typeface="Calibri"/>
                <a:ea typeface="DejaVu Sans"/>
              </a:rPr>
              <a:t> </a:t>
            </a:r>
            <a:r>
              <a:rPr lang="el-GR" sz="1800" b="0" strike="noStrike" spc="-7" dirty="0" smtClean="0">
                <a:solidFill>
                  <a:srgbClr val="000000"/>
                </a:solidFill>
                <a:latin typeface="Calibri"/>
                <a:ea typeface="DejaVu Sans"/>
              </a:rPr>
              <a:t>χρόνο!</a:t>
            </a:r>
            <a:r>
              <a:rPr lang="el-GR" spc="-1" dirty="0">
                <a:solidFill>
                  <a:srgbClr val="000000"/>
                </a:solidFill>
                <a:latin typeface="Arial"/>
                <a:ea typeface="DejaVu Sans"/>
              </a:rPr>
              <a:t> </a:t>
            </a:r>
            <a:r>
              <a:rPr lang="el-GR" sz="1800" b="0" strike="noStrike" spc="-7" dirty="0" smtClean="0">
                <a:solidFill>
                  <a:srgbClr val="000000"/>
                </a:solidFill>
                <a:latin typeface="Calibri"/>
                <a:ea typeface="DejaVu Sans"/>
              </a:rPr>
              <a:t>Κατά </a:t>
            </a:r>
            <a:r>
              <a:rPr lang="el-GR" sz="1800" b="0" strike="noStrike" spc="-12" dirty="0">
                <a:solidFill>
                  <a:srgbClr val="000000"/>
                </a:solidFill>
                <a:latin typeface="Calibri"/>
                <a:ea typeface="DejaVu Sans"/>
              </a:rPr>
              <a:t>μέσο </a:t>
            </a:r>
            <a:r>
              <a:rPr lang="el-GR" sz="1800" b="0" strike="noStrike" spc="-7" dirty="0">
                <a:solidFill>
                  <a:srgbClr val="000000"/>
                </a:solidFill>
                <a:latin typeface="Calibri"/>
                <a:ea typeface="DejaVu Sans"/>
              </a:rPr>
              <a:t>όρο</a:t>
            </a:r>
            <a:r>
              <a:rPr lang="el-GR" sz="1800" b="0" strike="noStrike" spc="-7" dirty="0">
                <a:solidFill>
                  <a:srgbClr val="E26C09"/>
                </a:solidFill>
                <a:latin typeface="Calibri"/>
                <a:ea typeface="DejaVu Sans"/>
              </a:rPr>
              <a:t> </a:t>
            </a:r>
            <a:r>
              <a:rPr lang="el-GR" sz="1800" b="1" strike="noStrike" spc="-12" dirty="0">
                <a:solidFill>
                  <a:srgbClr val="6F2F9F"/>
                </a:solidFill>
                <a:latin typeface="Calibri"/>
                <a:ea typeface="DejaVu Sans"/>
              </a:rPr>
              <a:t>πληρώνουν </a:t>
            </a:r>
            <a:r>
              <a:rPr lang="el-GR" sz="1800" b="1" strike="noStrike" spc="-1" dirty="0">
                <a:solidFill>
                  <a:srgbClr val="6F2F9F"/>
                </a:solidFill>
                <a:latin typeface="Calibri"/>
                <a:ea typeface="DejaVu Sans"/>
              </a:rPr>
              <a:t>ΔΕΗ 4.000 ευρώ </a:t>
            </a:r>
            <a:r>
              <a:rPr lang="el-GR" sz="1800" b="1" strike="noStrike" spc="-12" dirty="0">
                <a:solidFill>
                  <a:srgbClr val="6F2F9F"/>
                </a:solidFill>
                <a:latin typeface="Calibri"/>
                <a:ea typeface="DejaVu Sans"/>
              </a:rPr>
              <a:t>το</a:t>
            </a:r>
            <a:r>
              <a:rPr lang="el-GR" sz="1800" b="1" strike="noStrike" spc="-1" dirty="0">
                <a:solidFill>
                  <a:srgbClr val="6F2F9F"/>
                </a:solidFill>
                <a:latin typeface="Calibri"/>
                <a:ea typeface="DejaVu Sans"/>
              </a:rPr>
              <a:t> </a:t>
            </a:r>
            <a:r>
              <a:rPr lang="el-GR" sz="1800" b="1" strike="noStrike" spc="-7" dirty="0">
                <a:solidFill>
                  <a:srgbClr val="6F2F9F"/>
                </a:solidFill>
                <a:latin typeface="Calibri"/>
                <a:ea typeface="DejaVu Sans"/>
              </a:rPr>
              <a:t>χρόνο</a:t>
            </a:r>
            <a:r>
              <a:rPr lang="el-GR" sz="1800" b="1" strike="noStrike" spc="-7" dirty="0" smtClean="0">
                <a:solidFill>
                  <a:srgbClr val="6F2F9F"/>
                </a:solidFill>
                <a:latin typeface="Calibri"/>
                <a:ea typeface="DejaVu Sans"/>
              </a:rPr>
              <a:t>!</a:t>
            </a:r>
          </a:p>
          <a:p>
            <a:pPr marL="93240" indent="-79920" algn="just">
              <a:lnSpc>
                <a:spcPct val="100000"/>
              </a:lnSpc>
              <a:buClr>
                <a:srgbClr val="000000"/>
              </a:buClr>
              <a:buSzPct val="94000"/>
              <a:buFont typeface="Arial"/>
              <a:buChar char="•"/>
            </a:pPr>
            <a:endParaRPr lang="el-GR" b="1" spc="-7" dirty="0" smtClean="0">
              <a:solidFill>
                <a:srgbClr val="6F2F9F"/>
              </a:solidFill>
              <a:latin typeface="Calibri"/>
            </a:endParaRPr>
          </a:p>
          <a:p>
            <a:pPr marL="93240" indent="-79920" algn="just">
              <a:lnSpc>
                <a:spcPct val="100000"/>
              </a:lnSpc>
              <a:buClr>
                <a:srgbClr val="000000"/>
              </a:buClr>
              <a:buSzPct val="94000"/>
              <a:buFont typeface="Arial"/>
              <a:buChar char="•"/>
            </a:pPr>
            <a:r>
              <a:rPr lang="el-GR" sz="1800" strike="noStrike" spc="-7" dirty="0" smtClean="0">
                <a:latin typeface="Calibri"/>
              </a:rPr>
              <a:t>Κι όμως τα σχολεία θα μπορούσαν να μειώσουν εύκολα την κατανάλωση ενέργειας και δαπανών για αυτή, να βελτιώσουν την ποιότητα του χώρου μαθημάτων και να καλύπτουν τις ανάγκες τους από ανανεώσιμες πηγές και ίσως να τροφοδοτούν με ενέργεια και τη γειτονιά, συμβάλλοντας στην προστασία του κλίματος. </a:t>
            </a:r>
            <a:r>
              <a:rPr lang="el-GR" sz="1800" b="1" strike="noStrike" spc="-7" dirty="0" smtClean="0">
                <a:latin typeface="Calibri"/>
              </a:rPr>
              <a:t>Μπορεί λοιπόν το σχολείο μας να γίνει ένα «κλιματικό σχολείο»</a:t>
            </a:r>
            <a:endParaRPr lang="el-GR" sz="1800" b="0" strike="noStrike" spc="-1" dirty="0">
              <a:latin typeface="Arial"/>
            </a:endParaRPr>
          </a:p>
        </p:txBody>
      </p:sp>
      <p:pic>
        <p:nvPicPr>
          <p:cNvPr id="252" name="Picture 4"/>
          <p:cNvPicPr/>
          <p:nvPr/>
        </p:nvPicPr>
        <p:blipFill>
          <a:blip r:embed="rId2" cstate="print"/>
          <a:stretch/>
        </p:blipFill>
        <p:spPr>
          <a:xfrm>
            <a:off x="7230960" y="5920920"/>
            <a:ext cx="1911960" cy="938880"/>
          </a:xfrm>
          <a:prstGeom prst="rect">
            <a:avLst/>
          </a:prstGeom>
          <a:ln>
            <a:noFill/>
          </a:ln>
        </p:spPr>
      </p:pic>
      <p:pic>
        <p:nvPicPr>
          <p:cNvPr id="5" name="Shape 55"/>
          <p:cNvPicPr preferRelativeResize="0"/>
          <p:nvPr/>
        </p:nvPicPr>
        <p:blipFill rotWithShape="1">
          <a:blip r:embed="rId3" cstate="print">
            <a:alphaModFix/>
          </a:blip>
          <a:srcRect/>
          <a:stretch/>
        </p:blipFill>
        <p:spPr>
          <a:xfrm>
            <a:off x="8130988" y="204727"/>
            <a:ext cx="815788" cy="6379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793080" y="435240"/>
            <a:ext cx="3557880" cy="3780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nSpc>
                <a:spcPct val="100000"/>
              </a:lnSpc>
              <a:spcBef>
                <a:spcPts val="99"/>
              </a:spcBef>
            </a:pPr>
            <a:r>
              <a:rPr lang="el-GR" sz="2400" b="0" strike="noStrike" spc="-7">
                <a:solidFill>
                  <a:srgbClr val="000000"/>
                </a:solidFill>
                <a:latin typeface="Calibri"/>
                <a:ea typeface="DejaVu Sans"/>
              </a:rPr>
              <a:t>Λογαριασμός ΔΕΗ</a:t>
            </a:r>
            <a:r>
              <a:rPr lang="el-GR" sz="2400" b="0" strike="noStrike" spc="-92">
                <a:solidFill>
                  <a:srgbClr val="000000"/>
                </a:solidFill>
                <a:latin typeface="Calibri"/>
                <a:ea typeface="DejaVu Sans"/>
              </a:rPr>
              <a:t> </a:t>
            </a:r>
            <a:r>
              <a:rPr lang="el-GR" sz="2400" b="0" strike="noStrike" spc="-7">
                <a:solidFill>
                  <a:srgbClr val="000000"/>
                </a:solidFill>
                <a:latin typeface="Calibri"/>
                <a:ea typeface="DejaVu Sans"/>
              </a:rPr>
              <a:t>σχολείου:</a:t>
            </a:r>
            <a:endParaRPr lang="el-GR" sz="2400" b="0" strike="noStrike" spc="-1">
              <a:latin typeface="Arial"/>
            </a:endParaRPr>
          </a:p>
        </p:txBody>
      </p:sp>
      <p:sp>
        <p:nvSpPr>
          <p:cNvPr id="254" name="CustomShape 2"/>
          <p:cNvSpPr/>
          <p:nvPr/>
        </p:nvSpPr>
        <p:spPr>
          <a:xfrm>
            <a:off x="167040" y="1214640"/>
            <a:ext cx="8797680" cy="407052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pic>
        <p:nvPicPr>
          <p:cNvPr id="4" name="Shape 55"/>
          <p:cNvPicPr preferRelativeResize="0"/>
          <p:nvPr/>
        </p:nvPicPr>
        <p:blipFill rotWithShape="1">
          <a:blip r:embed="rId3" cstate="print">
            <a:alphaModFix/>
          </a:blip>
          <a:srcRect/>
          <a:stretch/>
        </p:blipFill>
        <p:spPr>
          <a:xfrm>
            <a:off x="8122024" y="312304"/>
            <a:ext cx="797858" cy="637955"/>
          </a:xfrm>
          <a:prstGeom prst="rect">
            <a:avLst/>
          </a:prstGeom>
          <a:noFill/>
          <a:ln>
            <a:noFill/>
          </a:ln>
        </p:spPr>
      </p:pic>
      <p:pic>
        <p:nvPicPr>
          <p:cNvPr id="5" name="Picture 4"/>
          <p:cNvPicPr/>
          <p:nvPr/>
        </p:nvPicPr>
        <p:blipFill>
          <a:blip r:embed="rId4" cstate="print"/>
          <a:stretch/>
        </p:blipFill>
        <p:spPr>
          <a:xfrm>
            <a:off x="6997877" y="5692588"/>
            <a:ext cx="1814429" cy="807184"/>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1515035" y="600635"/>
            <a:ext cx="6266329" cy="443610"/>
          </a:xfrm>
          <a:prstGeom prst="rect">
            <a:avLst/>
          </a:prstGeom>
          <a:noFill/>
          <a:ln>
            <a:noFill/>
          </a:ln>
        </p:spPr>
        <p:style>
          <a:lnRef idx="0">
            <a:scrgbClr r="0" g="0" b="0"/>
          </a:lnRef>
          <a:fillRef idx="0">
            <a:scrgbClr r="0" g="0" b="0"/>
          </a:fillRef>
          <a:effectRef idx="0">
            <a:scrgbClr r="0" g="0" b="0"/>
          </a:effectRef>
          <a:fontRef idx="minor"/>
        </p:style>
        <p:txBody>
          <a:bodyPr wrap="square" lIns="0" tIns="12600" rIns="0" bIns="0">
            <a:spAutoFit/>
          </a:bodyPr>
          <a:lstStyle/>
          <a:p>
            <a:pPr marL="12600" algn="ctr">
              <a:lnSpc>
                <a:spcPct val="100000"/>
              </a:lnSpc>
              <a:spcBef>
                <a:spcPts val="99"/>
              </a:spcBef>
            </a:pPr>
            <a:r>
              <a:rPr lang="el-GR" sz="2800" b="1" strike="noStrike" spc="-12" dirty="0" smtClean="0">
                <a:solidFill>
                  <a:srgbClr val="127622"/>
                </a:solidFill>
                <a:latin typeface="Calibri"/>
                <a:ea typeface="DejaVu Sans"/>
              </a:rPr>
              <a:t>Κλι</a:t>
            </a:r>
            <a:r>
              <a:rPr lang="el-GR" sz="2800" b="1" spc="-12" dirty="0" smtClean="0">
                <a:solidFill>
                  <a:srgbClr val="127622"/>
                </a:solidFill>
                <a:latin typeface="Calibri"/>
                <a:ea typeface="DejaVu Sans"/>
              </a:rPr>
              <a:t>ματικά Σχολεία; Ναι, ευχαρίστως</a:t>
            </a:r>
            <a:endParaRPr lang="el-GR" sz="2800" b="0" strike="noStrike" spc="-1" dirty="0">
              <a:solidFill>
                <a:srgbClr val="127622"/>
              </a:solidFill>
              <a:latin typeface="Arial"/>
            </a:endParaRPr>
          </a:p>
        </p:txBody>
      </p:sp>
      <p:pic>
        <p:nvPicPr>
          <p:cNvPr id="4" name="Shape 55"/>
          <p:cNvPicPr preferRelativeResize="0"/>
          <p:nvPr/>
        </p:nvPicPr>
        <p:blipFill rotWithShape="1">
          <a:blip r:embed="rId2" cstate="print">
            <a:alphaModFix/>
          </a:blip>
          <a:srcRect/>
          <a:stretch/>
        </p:blipFill>
        <p:spPr>
          <a:xfrm>
            <a:off x="8104094" y="312304"/>
            <a:ext cx="815788" cy="637955"/>
          </a:xfrm>
          <a:prstGeom prst="rect">
            <a:avLst/>
          </a:prstGeom>
          <a:noFill/>
          <a:ln>
            <a:noFill/>
          </a:ln>
        </p:spPr>
      </p:pic>
      <p:sp>
        <p:nvSpPr>
          <p:cNvPr id="5" name="4 - Ορθογώνιο"/>
          <p:cNvSpPr/>
          <p:nvPr/>
        </p:nvSpPr>
        <p:spPr>
          <a:xfrm>
            <a:off x="457200" y="1120588"/>
            <a:ext cx="8122024" cy="1477328"/>
          </a:xfrm>
          <a:prstGeom prst="rect">
            <a:avLst/>
          </a:prstGeom>
        </p:spPr>
        <p:txBody>
          <a:bodyPr wrap="square">
            <a:spAutoFit/>
          </a:bodyPr>
          <a:lstStyle/>
          <a:p>
            <a:pPr marL="93240" indent="-79920" algn="just">
              <a:lnSpc>
                <a:spcPct val="100000"/>
              </a:lnSpc>
              <a:buClr>
                <a:srgbClr val="000000"/>
              </a:buClr>
              <a:buSzPct val="94000"/>
            </a:pPr>
            <a:r>
              <a:rPr lang="en-US" spc="-7" dirty="0" smtClean="0">
                <a:latin typeface="Calibri"/>
              </a:rPr>
              <a:t> </a:t>
            </a:r>
            <a:r>
              <a:rPr lang="el-GR" spc="-7" dirty="0" smtClean="0">
                <a:latin typeface="Calibri"/>
              </a:rPr>
              <a:t>Κι όμως τα σχολεία θα μπορούσαν να μειώσουν εύκολα την κατανάλωση ενέργειας και δαπανών για αυτή, να βελτιώσουν την ποιότητα του χώρου μαθημάτων και να καλύπτουν τις ανάγκες τους από ανανεώσιμες πηγές και ίσως να τροφοδοτούν με ενέργεια και τη γειτονιά, συμβάλλοντας στην προστασία του κλίματος. </a:t>
            </a:r>
          </a:p>
          <a:p>
            <a:pPr marL="93240" indent="-79920" algn="just">
              <a:lnSpc>
                <a:spcPct val="100000"/>
              </a:lnSpc>
              <a:buClr>
                <a:srgbClr val="000000"/>
              </a:buClr>
              <a:buSzPct val="94000"/>
            </a:pPr>
            <a:r>
              <a:rPr lang="en-US" b="1" spc="-7" dirty="0" smtClean="0">
                <a:latin typeface="Calibri"/>
              </a:rPr>
              <a:t>  </a:t>
            </a:r>
            <a:r>
              <a:rPr lang="el-GR" b="1" spc="-7" dirty="0" smtClean="0">
                <a:latin typeface="Calibri"/>
              </a:rPr>
              <a:t>Μπορεί</a:t>
            </a:r>
            <a:r>
              <a:rPr lang="en-US" b="1" spc="-7" dirty="0" smtClean="0">
                <a:latin typeface="Calibri"/>
              </a:rPr>
              <a:t>, </a:t>
            </a:r>
            <a:r>
              <a:rPr lang="el-GR" b="1" spc="-7" dirty="0" smtClean="0">
                <a:latin typeface="Calibri"/>
              </a:rPr>
              <a:t>λοιπόν</a:t>
            </a:r>
            <a:r>
              <a:rPr lang="en-US" b="1" spc="-7" dirty="0" smtClean="0">
                <a:latin typeface="Calibri"/>
              </a:rPr>
              <a:t>,</a:t>
            </a:r>
            <a:r>
              <a:rPr lang="el-GR" b="1" spc="-7" dirty="0" smtClean="0">
                <a:latin typeface="Calibri"/>
              </a:rPr>
              <a:t> το σχολείο μας να γίνει ένα «κλιματικό σχολείο»</a:t>
            </a:r>
            <a:endParaRPr lang="el-GR" spc="-1" dirty="0"/>
          </a:p>
        </p:txBody>
      </p:sp>
      <p:pic>
        <p:nvPicPr>
          <p:cNvPr id="7" name="Picture 4"/>
          <p:cNvPicPr/>
          <p:nvPr/>
        </p:nvPicPr>
        <p:blipFill>
          <a:blip r:embed="rId3" cstate="print"/>
          <a:stretch/>
        </p:blipFill>
        <p:spPr>
          <a:xfrm>
            <a:off x="7646893" y="5692588"/>
            <a:ext cx="1326777" cy="807184"/>
          </a:xfrm>
          <a:prstGeom prst="rect">
            <a:avLst/>
          </a:prstGeom>
          <a:ln>
            <a:noFill/>
          </a:ln>
        </p:spPr>
      </p:pic>
      <p:pic>
        <p:nvPicPr>
          <p:cNvPr id="8" name="7 - Εικόνα" descr="Document-page-005.jpg"/>
          <p:cNvPicPr>
            <a:picLocks noChangeAspect="1"/>
          </p:cNvPicPr>
          <p:nvPr/>
        </p:nvPicPr>
        <p:blipFill>
          <a:blip r:embed="rId4" cstate="print"/>
          <a:stretch>
            <a:fillRect/>
          </a:stretch>
        </p:blipFill>
        <p:spPr>
          <a:xfrm>
            <a:off x="242046" y="3068169"/>
            <a:ext cx="1909483" cy="1432113"/>
          </a:xfrm>
          <a:prstGeom prst="rect">
            <a:avLst/>
          </a:prstGeom>
        </p:spPr>
      </p:pic>
      <p:pic>
        <p:nvPicPr>
          <p:cNvPr id="10" name="9 - Εικόνα" descr="20190211_181248.jpg"/>
          <p:cNvPicPr>
            <a:picLocks noChangeAspect="1"/>
          </p:cNvPicPr>
          <p:nvPr/>
        </p:nvPicPr>
        <p:blipFill>
          <a:blip r:embed="rId5" cstate="print"/>
          <a:stretch>
            <a:fillRect/>
          </a:stretch>
        </p:blipFill>
        <p:spPr>
          <a:xfrm>
            <a:off x="170329" y="4542864"/>
            <a:ext cx="1999130" cy="1499348"/>
          </a:xfrm>
          <a:prstGeom prst="rect">
            <a:avLst/>
          </a:prstGeom>
        </p:spPr>
      </p:pic>
      <p:pic>
        <p:nvPicPr>
          <p:cNvPr id="11" name="10 - Εικόνα" descr="20190130_194953.jpg"/>
          <p:cNvPicPr>
            <a:picLocks noChangeAspect="1"/>
          </p:cNvPicPr>
          <p:nvPr/>
        </p:nvPicPr>
        <p:blipFill>
          <a:blip r:embed="rId6" cstate="print"/>
          <a:stretch>
            <a:fillRect/>
          </a:stretch>
        </p:blipFill>
        <p:spPr>
          <a:xfrm>
            <a:off x="2250143" y="3056963"/>
            <a:ext cx="1936376" cy="1452282"/>
          </a:xfrm>
          <a:prstGeom prst="rect">
            <a:avLst/>
          </a:prstGeom>
        </p:spPr>
      </p:pic>
      <p:pic>
        <p:nvPicPr>
          <p:cNvPr id="13" name="12 - Εικόνα" descr="ΓΩΝΙΑ ΠΡΟΓΡΑΜΜΑΤΟΣ (3).jpg"/>
          <p:cNvPicPr>
            <a:picLocks noChangeAspect="1"/>
          </p:cNvPicPr>
          <p:nvPr/>
        </p:nvPicPr>
        <p:blipFill>
          <a:blip r:embed="rId7"/>
          <a:stretch>
            <a:fillRect/>
          </a:stretch>
        </p:blipFill>
        <p:spPr>
          <a:xfrm>
            <a:off x="4223217" y="3026334"/>
            <a:ext cx="3477465" cy="2457824"/>
          </a:xfrm>
          <a:prstGeom prst="rect">
            <a:avLst/>
          </a:prstGeom>
        </p:spPr>
      </p:pic>
      <p:pic>
        <p:nvPicPr>
          <p:cNvPr id="14" name="13 - Εικόνα" descr="img155.jpg"/>
          <p:cNvPicPr>
            <a:picLocks noChangeAspect="1"/>
          </p:cNvPicPr>
          <p:nvPr/>
        </p:nvPicPr>
        <p:blipFill>
          <a:blip r:embed="rId8"/>
          <a:stretch>
            <a:fillRect/>
          </a:stretch>
        </p:blipFill>
        <p:spPr>
          <a:xfrm>
            <a:off x="2315493" y="4563034"/>
            <a:ext cx="1812753" cy="1812753"/>
          </a:xfrm>
          <a:prstGeom prst="rect">
            <a:avLst/>
          </a:prstGeom>
        </p:spPr>
      </p:pic>
      <p:pic>
        <p:nvPicPr>
          <p:cNvPr id="15" name="14 - Εικόνα" descr="20190526_103931.jpg"/>
          <p:cNvPicPr>
            <a:picLocks noChangeAspect="1"/>
          </p:cNvPicPr>
          <p:nvPr/>
        </p:nvPicPr>
        <p:blipFill>
          <a:blip r:embed="rId9" cstate="print"/>
          <a:stretch>
            <a:fillRect/>
          </a:stretch>
        </p:blipFill>
        <p:spPr>
          <a:xfrm>
            <a:off x="6033249" y="5535705"/>
            <a:ext cx="1595716" cy="1196787"/>
          </a:xfrm>
          <a:prstGeom prst="rect">
            <a:avLst/>
          </a:prstGeom>
        </p:spPr>
      </p:pic>
      <p:pic>
        <p:nvPicPr>
          <p:cNvPr id="16" name="15 - Εικόνα" descr="Document-page-024.jpg"/>
          <p:cNvPicPr>
            <a:picLocks noChangeAspect="1"/>
          </p:cNvPicPr>
          <p:nvPr/>
        </p:nvPicPr>
        <p:blipFill>
          <a:blip r:embed="rId10" cstate="print"/>
          <a:stretch>
            <a:fillRect/>
          </a:stretch>
        </p:blipFill>
        <p:spPr>
          <a:xfrm>
            <a:off x="4258236" y="5513294"/>
            <a:ext cx="1649505" cy="12371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1809360" y="1218240"/>
            <a:ext cx="5524560" cy="43884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gn="ctr">
              <a:lnSpc>
                <a:spcPct val="100000"/>
              </a:lnSpc>
              <a:spcBef>
                <a:spcPts val="99"/>
              </a:spcBef>
            </a:pPr>
            <a:r>
              <a:rPr lang="el-GR" sz="2800" b="1" strike="noStrike" spc="-12">
                <a:solidFill>
                  <a:srgbClr val="127622"/>
                </a:solidFill>
                <a:latin typeface="Calibri"/>
                <a:ea typeface="DejaVu Sans"/>
              </a:rPr>
              <a:t>Ευχαριστούμε </a:t>
            </a:r>
            <a:r>
              <a:rPr lang="el-GR" sz="2800" b="1" strike="noStrike" spc="-7">
                <a:solidFill>
                  <a:srgbClr val="127622"/>
                </a:solidFill>
                <a:latin typeface="Calibri"/>
                <a:ea typeface="DejaVu Sans"/>
              </a:rPr>
              <a:t>για </a:t>
            </a:r>
            <a:r>
              <a:rPr lang="el-GR" sz="2800" b="1" strike="noStrike" spc="-21">
                <a:solidFill>
                  <a:srgbClr val="127622"/>
                </a:solidFill>
                <a:latin typeface="Calibri"/>
                <a:ea typeface="DejaVu Sans"/>
              </a:rPr>
              <a:t>την </a:t>
            </a:r>
            <a:r>
              <a:rPr lang="el-GR" sz="2800" b="1" strike="noStrike" spc="-1">
                <a:solidFill>
                  <a:srgbClr val="127622"/>
                </a:solidFill>
                <a:latin typeface="Calibri"/>
                <a:ea typeface="DejaVu Sans"/>
              </a:rPr>
              <a:t>προσοχή</a:t>
            </a:r>
            <a:r>
              <a:rPr lang="el-GR" sz="2800" b="1" strike="noStrike" spc="-114">
                <a:solidFill>
                  <a:srgbClr val="127622"/>
                </a:solidFill>
                <a:latin typeface="Calibri"/>
                <a:ea typeface="DejaVu Sans"/>
              </a:rPr>
              <a:t> </a:t>
            </a:r>
            <a:r>
              <a:rPr lang="el-GR" sz="2800" b="1" strike="noStrike" spc="-1">
                <a:solidFill>
                  <a:srgbClr val="127622"/>
                </a:solidFill>
                <a:latin typeface="Calibri"/>
                <a:ea typeface="DejaVu Sans"/>
              </a:rPr>
              <a:t>σας!</a:t>
            </a:r>
            <a:endParaRPr lang="el-GR" sz="2800" b="0" strike="noStrike" spc="-1">
              <a:solidFill>
                <a:srgbClr val="127622"/>
              </a:solidFill>
              <a:latin typeface="Arial"/>
            </a:endParaRPr>
          </a:p>
        </p:txBody>
      </p:sp>
      <p:sp>
        <p:nvSpPr>
          <p:cNvPr id="257" name="CustomShape 2"/>
          <p:cNvSpPr/>
          <p:nvPr/>
        </p:nvSpPr>
        <p:spPr>
          <a:xfrm>
            <a:off x="3705480" y="3379680"/>
            <a:ext cx="1731960" cy="158724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pic>
        <p:nvPicPr>
          <p:cNvPr id="4" name="Shape 55"/>
          <p:cNvPicPr preferRelativeResize="0"/>
          <p:nvPr/>
        </p:nvPicPr>
        <p:blipFill rotWithShape="1">
          <a:blip r:embed="rId3" cstate="print">
            <a:alphaModFix/>
          </a:blip>
          <a:srcRect/>
          <a:stretch/>
        </p:blipFill>
        <p:spPr>
          <a:xfrm>
            <a:off x="8104094" y="312304"/>
            <a:ext cx="815788" cy="637955"/>
          </a:xfrm>
          <a:prstGeom prst="rect">
            <a:avLst/>
          </a:prstGeom>
          <a:noFill/>
          <a:ln>
            <a:noFill/>
          </a:ln>
        </p:spPr>
      </p:pic>
      <p:pic>
        <p:nvPicPr>
          <p:cNvPr id="5" name="Picture 4"/>
          <p:cNvPicPr/>
          <p:nvPr/>
        </p:nvPicPr>
        <p:blipFill>
          <a:blip r:embed="rId4" cstate="print"/>
          <a:stretch/>
        </p:blipFill>
        <p:spPr>
          <a:xfrm>
            <a:off x="6997877" y="5692588"/>
            <a:ext cx="1814429" cy="807184"/>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1793160" y="227520"/>
            <a:ext cx="5556600" cy="7437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gn="ctr">
              <a:lnSpc>
                <a:spcPct val="100000"/>
              </a:lnSpc>
              <a:spcBef>
                <a:spcPts val="99"/>
              </a:spcBef>
            </a:pPr>
            <a:r>
              <a:rPr lang="el-GR" sz="2400" b="1" strike="noStrike" spc="-7">
                <a:solidFill>
                  <a:srgbClr val="77BC65"/>
                </a:solidFill>
                <a:latin typeface="Calibri"/>
                <a:ea typeface="DejaVu Sans"/>
              </a:rPr>
              <a:t> </a:t>
            </a:r>
            <a:r>
              <a:rPr lang="el-GR" sz="2400" b="1" strike="noStrike" spc="-7">
                <a:solidFill>
                  <a:srgbClr val="127622"/>
                </a:solidFill>
                <a:latin typeface="Calibri"/>
                <a:ea typeface="DejaVu Sans"/>
              </a:rPr>
              <a:t>Προσφορά </a:t>
            </a:r>
            <a:r>
              <a:rPr lang="el-GR" sz="2400" b="1" strike="noStrike" spc="-32">
                <a:solidFill>
                  <a:srgbClr val="127622"/>
                </a:solidFill>
                <a:latin typeface="Calibri"/>
                <a:ea typeface="DejaVu Sans"/>
              </a:rPr>
              <a:t>και </a:t>
            </a:r>
            <a:r>
              <a:rPr lang="el-GR" sz="2400" b="1" strike="noStrike" spc="-12">
                <a:solidFill>
                  <a:srgbClr val="127622"/>
                </a:solidFill>
                <a:latin typeface="Calibri"/>
                <a:ea typeface="DejaVu Sans"/>
              </a:rPr>
              <a:t>ζήτηση </a:t>
            </a:r>
            <a:r>
              <a:rPr lang="el-GR" sz="2400" b="1" strike="noStrike" spc="-7">
                <a:solidFill>
                  <a:srgbClr val="127622"/>
                </a:solidFill>
                <a:latin typeface="Calibri"/>
                <a:ea typeface="DejaVu Sans"/>
              </a:rPr>
              <a:t>ενέργειας για </a:t>
            </a:r>
            <a:r>
              <a:rPr lang="el-GR" sz="2400" b="1" strike="noStrike" spc="-12">
                <a:solidFill>
                  <a:srgbClr val="127622"/>
                </a:solidFill>
                <a:latin typeface="Calibri"/>
                <a:ea typeface="DejaVu Sans"/>
              </a:rPr>
              <a:t>το </a:t>
            </a:r>
            <a:r>
              <a:rPr lang="el-GR" sz="2400" b="1" strike="noStrike" spc="-1">
                <a:solidFill>
                  <a:srgbClr val="127622"/>
                </a:solidFill>
                <a:latin typeface="Calibri"/>
                <a:ea typeface="DejaVu Sans"/>
              </a:rPr>
              <a:t>2015  </a:t>
            </a:r>
            <a:r>
              <a:rPr lang="el-GR" sz="2400" b="1" strike="noStrike" spc="-15">
                <a:solidFill>
                  <a:srgbClr val="127622"/>
                </a:solidFill>
                <a:latin typeface="Calibri"/>
                <a:ea typeface="DejaVu Sans"/>
              </a:rPr>
              <a:t>(πηγή </a:t>
            </a:r>
            <a:r>
              <a:rPr lang="el-GR" sz="2400" b="1" strike="noStrike" spc="-12">
                <a:solidFill>
                  <a:srgbClr val="127622"/>
                </a:solidFill>
                <a:latin typeface="Calibri"/>
                <a:ea typeface="DejaVu Sans"/>
              </a:rPr>
              <a:t>International Energy</a:t>
            </a:r>
            <a:r>
              <a:rPr lang="el-GR" sz="2400" b="1" strike="noStrike" spc="1">
                <a:solidFill>
                  <a:srgbClr val="127622"/>
                </a:solidFill>
                <a:latin typeface="Calibri"/>
                <a:ea typeface="DejaVu Sans"/>
              </a:rPr>
              <a:t> </a:t>
            </a:r>
            <a:r>
              <a:rPr lang="el-GR" sz="2400" b="1" strike="noStrike" spc="-7">
                <a:solidFill>
                  <a:srgbClr val="127622"/>
                </a:solidFill>
                <a:latin typeface="Calibri"/>
                <a:ea typeface="DejaVu Sans"/>
              </a:rPr>
              <a:t>Agency)</a:t>
            </a:r>
            <a:endParaRPr lang="el-GR" sz="2400" b="1" strike="noStrike" spc="-1">
              <a:latin typeface="Arial"/>
            </a:endParaRPr>
          </a:p>
        </p:txBody>
      </p:sp>
      <p:sp>
        <p:nvSpPr>
          <p:cNvPr id="194" name="CustomShape 2"/>
          <p:cNvSpPr/>
          <p:nvPr/>
        </p:nvSpPr>
        <p:spPr>
          <a:xfrm>
            <a:off x="648000" y="1512000"/>
            <a:ext cx="7484040" cy="3966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gn="just">
              <a:lnSpc>
                <a:spcPct val="100000"/>
              </a:lnSpc>
              <a:spcBef>
                <a:spcPts val="99"/>
              </a:spcBef>
            </a:pPr>
            <a:r>
              <a:rPr lang="el-GR" sz="1800" b="0" strike="noStrike" spc="-80" dirty="0">
                <a:solidFill>
                  <a:srgbClr val="000000"/>
                </a:solidFill>
                <a:latin typeface="Calibri"/>
                <a:ea typeface="DejaVu Sans"/>
              </a:rPr>
              <a:t>Το </a:t>
            </a:r>
            <a:r>
              <a:rPr lang="el-GR" sz="1800" b="0" strike="noStrike" spc="-1" dirty="0">
                <a:solidFill>
                  <a:srgbClr val="000000"/>
                </a:solidFill>
                <a:latin typeface="Calibri"/>
                <a:ea typeface="DejaVu Sans"/>
              </a:rPr>
              <a:t>2015 από το σύνολο της πρωτογενούς ενέργειας που χρειάστηκε, η  Ελλάδα παρήγαγε μόνη της μόνο </a:t>
            </a:r>
            <a:r>
              <a:rPr lang="el-GR" sz="1800" b="1" strike="noStrike" spc="-1" dirty="0">
                <a:solidFill>
                  <a:srgbClr val="000000"/>
                </a:solidFill>
                <a:latin typeface="Calibri"/>
                <a:ea typeface="DejaVu Sans"/>
              </a:rPr>
              <a:t>το 1/3</a:t>
            </a:r>
            <a:r>
              <a:rPr lang="el-GR" sz="1800" b="0" strike="noStrike" spc="-1" dirty="0">
                <a:solidFill>
                  <a:srgbClr val="000000"/>
                </a:solidFill>
                <a:latin typeface="Calibri"/>
                <a:ea typeface="DejaVu Sans"/>
              </a:rPr>
              <a:t> αυτής </a:t>
            </a:r>
            <a:endParaRPr lang="el-GR" sz="1800" b="0" strike="noStrike" spc="-1" dirty="0">
              <a:latin typeface="Arial"/>
            </a:endParaRPr>
          </a:p>
          <a:p>
            <a:pPr marL="12600" algn="just">
              <a:lnSpc>
                <a:spcPct val="100000"/>
              </a:lnSpc>
              <a:spcBef>
                <a:spcPts val="99"/>
              </a:spcBef>
            </a:pPr>
            <a:endParaRPr lang="el-GR" sz="1800" b="0" strike="noStrike" spc="-1" dirty="0">
              <a:latin typeface="Arial"/>
            </a:endParaRPr>
          </a:p>
          <a:p>
            <a:pPr marL="12600" algn="just">
              <a:lnSpc>
                <a:spcPct val="100000"/>
              </a:lnSpc>
              <a:spcBef>
                <a:spcPts val="99"/>
              </a:spcBef>
            </a:pPr>
            <a:r>
              <a:rPr lang="el-GR" sz="1800" b="0" strike="noStrike" spc="-1">
                <a:solidFill>
                  <a:srgbClr val="000000"/>
                </a:solidFill>
                <a:latin typeface="Calibri"/>
                <a:ea typeface="DejaVu Sans"/>
              </a:rPr>
              <a:t>Μέχρι να </a:t>
            </a:r>
            <a:r>
              <a:rPr lang="el-GR" sz="1800" b="0" strike="noStrike" spc="-12">
                <a:solidFill>
                  <a:srgbClr val="000000"/>
                </a:solidFill>
                <a:latin typeface="Calibri"/>
                <a:ea typeface="DejaVu Sans"/>
              </a:rPr>
              <a:t>φτάσει </a:t>
            </a:r>
            <a:r>
              <a:rPr lang="el-GR" sz="1800" b="0" strike="noStrike" spc="-1">
                <a:solidFill>
                  <a:srgbClr val="000000"/>
                </a:solidFill>
                <a:latin typeface="Calibri"/>
                <a:ea typeface="DejaVu Sans"/>
              </a:rPr>
              <a:t>η </a:t>
            </a:r>
            <a:r>
              <a:rPr lang="el-GR" sz="1800" b="0" strike="noStrike" spc="-12">
                <a:solidFill>
                  <a:srgbClr val="000000"/>
                </a:solidFill>
                <a:latin typeface="Calibri"/>
                <a:ea typeface="DejaVu Sans"/>
              </a:rPr>
              <a:t>παραγωγή </a:t>
            </a:r>
            <a:r>
              <a:rPr lang="el-GR" sz="1800" b="0" strike="noStrike" spc="-1">
                <a:solidFill>
                  <a:srgbClr val="000000"/>
                </a:solidFill>
                <a:latin typeface="Calibri"/>
                <a:ea typeface="DejaVu Sans"/>
              </a:rPr>
              <a:t>στον </a:t>
            </a:r>
            <a:r>
              <a:rPr lang="el-GR" sz="1800" b="0" strike="noStrike" spc="-21">
                <a:solidFill>
                  <a:srgbClr val="000000"/>
                </a:solidFill>
                <a:latin typeface="Calibri"/>
                <a:ea typeface="DejaVu Sans"/>
              </a:rPr>
              <a:t>τελικό </a:t>
            </a:r>
            <a:r>
              <a:rPr lang="el-GR" sz="1800" b="0" strike="noStrike" spc="-15">
                <a:solidFill>
                  <a:srgbClr val="000000"/>
                </a:solidFill>
                <a:latin typeface="Calibri"/>
                <a:ea typeface="DejaVu Sans"/>
              </a:rPr>
              <a:t>καταναλωτή </a:t>
            </a:r>
            <a:r>
              <a:rPr lang="el-GR" sz="1800" b="0" strike="noStrike" spc="-7">
                <a:solidFill>
                  <a:srgbClr val="000000"/>
                </a:solidFill>
                <a:latin typeface="Calibri"/>
                <a:ea typeface="DejaVu Sans"/>
              </a:rPr>
              <a:t>ενέργειας </a:t>
            </a:r>
            <a:r>
              <a:rPr lang="el-GR" sz="1800" b="0" strike="noStrike" spc="-15">
                <a:solidFill>
                  <a:srgbClr val="000000"/>
                </a:solidFill>
                <a:latin typeface="Calibri"/>
                <a:ea typeface="DejaVu Sans"/>
              </a:rPr>
              <a:t>είχαμε </a:t>
            </a:r>
            <a:r>
              <a:rPr lang="el-GR" sz="1800" b="1" strike="noStrike" spc="-12">
                <a:solidFill>
                  <a:srgbClr val="000000"/>
                </a:solidFill>
                <a:latin typeface="Calibri"/>
                <a:ea typeface="DejaVu Sans"/>
              </a:rPr>
              <a:t>απώλειες </a:t>
            </a:r>
            <a:r>
              <a:rPr lang="el-GR" sz="1800" b="1" strike="noStrike" spc="-1">
                <a:solidFill>
                  <a:srgbClr val="000000"/>
                </a:solidFill>
                <a:latin typeface="Calibri"/>
                <a:ea typeface="DejaVu Sans"/>
              </a:rPr>
              <a:t>της </a:t>
            </a:r>
            <a:r>
              <a:rPr lang="el-GR" sz="1800" b="1" strike="noStrike" spc="-7">
                <a:solidFill>
                  <a:srgbClr val="000000"/>
                </a:solidFill>
                <a:latin typeface="Calibri"/>
                <a:ea typeface="DejaVu Sans"/>
              </a:rPr>
              <a:t>τάξης </a:t>
            </a:r>
            <a:r>
              <a:rPr lang="el-GR" sz="1800" b="1" strike="noStrike" spc="-12">
                <a:solidFill>
                  <a:srgbClr val="000000"/>
                </a:solidFill>
                <a:latin typeface="Calibri"/>
                <a:ea typeface="DejaVu Sans"/>
              </a:rPr>
              <a:t>του</a:t>
            </a:r>
            <a:r>
              <a:rPr lang="el-GR" sz="1800" b="1" strike="noStrike" spc="120">
                <a:solidFill>
                  <a:srgbClr val="000000"/>
                </a:solidFill>
                <a:latin typeface="Calibri"/>
                <a:ea typeface="DejaVu Sans"/>
              </a:rPr>
              <a:t> </a:t>
            </a:r>
            <a:r>
              <a:rPr lang="el-GR" sz="1800" b="1" strike="noStrike" spc="-1">
                <a:solidFill>
                  <a:srgbClr val="000000"/>
                </a:solidFill>
                <a:latin typeface="Calibri"/>
                <a:ea typeface="DejaVu Sans"/>
              </a:rPr>
              <a:t>25%.</a:t>
            </a:r>
            <a:endParaRPr lang="el-GR" sz="1800" b="0" strike="noStrike" spc="-1">
              <a:latin typeface="Arial"/>
            </a:endParaRPr>
          </a:p>
          <a:p>
            <a:pPr marL="12600" algn="just">
              <a:lnSpc>
                <a:spcPct val="100000"/>
              </a:lnSpc>
              <a:spcBef>
                <a:spcPts val="99"/>
              </a:spcBef>
            </a:pPr>
            <a:endParaRPr lang="el-GR" sz="1800" b="0" strike="noStrike" spc="-1" dirty="0">
              <a:latin typeface="Arial"/>
            </a:endParaRPr>
          </a:p>
          <a:p>
            <a:pPr marL="12600" algn="just">
              <a:lnSpc>
                <a:spcPct val="100000"/>
              </a:lnSpc>
              <a:spcBef>
                <a:spcPts val="99"/>
              </a:spcBef>
            </a:pPr>
            <a:r>
              <a:rPr lang="el-GR" sz="1800" b="1" strike="noStrike" spc="-1" dirty="0">
                <a:solidFill>
                  <a:srgbClr val="127622"/>
                </a:solidFill>
                <a:latin typeface="Calibri"/>
                <a:ea typeface="DejaVu Sans"/>
              </a:rPr>
              <a:t>Παραγωγή ηλεκτρικής ενέργειας </a:t>
            </a:r>
            <a:endParaRPr lang="el-GR" sz="1800" b="0" strike="noStrike" spc="-1" dirty="0">
              <a:latin typeface="Arial"/>
            </a:endParaRPr>
          </a:p>
          <a:p>
            <a:pPr marL="12600" algn="just">
              <a:lnSpc>
                <a:spcPct val="100000"/>
              </a:lnSpc>
              <a:spcBef>
                <a:spcPts val="99"/>
              </a:spcBef>
            </a:pPr>
            <a:endParaRPr lang="el-GR" sz="1800" b="0" strike="noStrike" spc="-1" dirty="0">
              <a:latin typeface="Arial"/>
            </a:endParaRPr>
          </a:p>
          <a:p>
            <a:pPr marL="12600" indent="-215280" algn="just">
              <a:lnSpc>
                <a:spcPct val="100000"/>
              </a:lnSpc>
              <a:spcBef>
                <a:spcPts val="99"/>
              </a:spcBef>
              <a:buClr>
                <a:srgbClr val="000000"/>
              </a:buClr>
              <a:buFont typeface="Wingdings" charset="2"/>
              <a:buChar char=""/>
            </a:pPr>
            <a:r>
              <a:rPr lang="el-GR" sz="1800" b="0" strike="noStrike" spc="-1" dirty="0">
                <a:solidFill>
                  <a:srgbClr val="000000"/>
                </a:solidFill>
                <a:latin typeface="Calibri"/>
                <a:ea typeface="DejaVu Sans"/>
              </a:rPr>
              <a:t> 43% λιγνίτης</a:t>
            </a:r>
            <a:endParaRPr lang="el-GR" sz="1800" b="0" strike="noStrike" spc="-1" dirty="0">
              <a:latin typeface="Arial"/>
            </a:endParaRPr>
          </a:p>
          <a:p>
            <a:pPr marL="12600" indent="-215280" algn="just">
              <a:lnSpc>
                <a:spcPct val="100000"/>
              </a:lnSpc>
              <a:spcBef>
                <a:spcPts val="99"/>
              </a:spcBef>
              <a:buClr>
                <a:srgbClr val="000000"/>
              </a:buClr>
              <a:buFont typeface="Wingdings" charset="2"/>
              <a:buChar char=""/>
            </a:pPr>
            <a:r>
              <a:rPr lang="el-GR" sz="1800" b="0" strike="noStrike" spc="-1" dirty="0">
                <a:solidFill>
                  <a:srgbClr val="000000"/>
                </a:solidFill>
                <a:latin typeface="Calibri"/>
                <a:ea typeface="DejaVu Sans"/>
              </a:rPr>
              <a:t>29% φυσικό αέριο, πετρέλαιο στα νησιά και Ανανεώσιμες Πηγές Ενέργειας (ΑΠΕ)</a:t>
            </a:r>
            <a:endParaRPr lang="el-GR" sz="1800" b="0" strike="noStrike" spc="-1" dirty="0">
              <a:latin typeface="Arial"/>
            </a:endParaRPr>
          </a:p>
          <a:p>
            <a:pPr marL="12600" algn="just">
              <a:lnSpc>
                <a:spcPct val="100000"/>
              </a:lnSpc>
              <a:spcBef>
                <a:spcPts val="99"/>
              </a:spcBef>
            </a:pPr>
            <a:endParaRPr lang="el-GR" sz="1800" b="0" strike="noStrike" spc="-1" dirty="0">
              <a:latin typeface="Arial"/>
            </a:endParaRPr>
          </a:p>
          <a:p>
            <a:pPr marL="12600" algn="just">
              <a:lnSpc>
                <a:spcPct val="100000"/>
              </a:lnSpc>
              <a:spcBef>
                <a:spcPts val="99"/>
              </a:spcBef>
            </a:pPr>
            <a:r>
              <a:rPr lang="el-GR" sz="1800" b="0" strike="noStrike" spc="-7" dirty="0">
                <a:solidFill>
                  <a:srgbClr val="000000"/>
                </a:solidFill>
                <a:latin typeface="Calibri"/>
                <a:ea typeface="DejaVu Sans"/>
              </a:rPr>
              <a:t>* </a:t>
            </a:r>
            <a:r>
              <a:rPr lang="el-GR" sz="1800" b="0" strike="noStrike" spc="-1" dirty="0">
                <a:solidFill>
                  <a:srgbClr val="000000"/>
                </a:solidFill>
                <a:latin typeface="Calibri"/>
                <a:ea typeface="DejaVu Sans"/>
              </a:rPr>
              <a:t>στο ποσοστό συμπεριλαμβάνεται η ενέργεια από </a:t>
            </a:r>
            <a:r>
              <a:rPr lang="el-GR" sz="1800" b="0" strike="noStrike" spc="-21" dirty="0">
                <a:solidFill>
                  <a:srgbClr val="000000"/>
                </a:solidFill>
                <a:latin typeface="Calibri"/>
                <a:ea typeface="DejaVu Sans"/>
              </a:rPr>
              <a:t>φωτοβολταϊκά,</a:t>
            </a:r>
            <a:r>
              <a:rPr lang="el-GR" sz="1800" b="0" strike="noStrike" spc="94" dirty="0">
                <a:solidFill>
                  <a:srgbClr val="000000"/>
                </a:solidFill>
                <a:latin typeface="Calibri"/>
                <a:ea typeface="DejaVu Sans"/>
              </a:rPr>
              <a:t> </a:t>
            </a:r>
            <a:r>
              <a:rPr lang="el-GR" sz="1800" b="0" strike="noStrike" spc="-7" dirty="0">
                <a:solidFill>
                  <a:srgbClr val="000000"/>
                </a:solidFill>
                <a:latin typeface="Calibri"/>
                <a:ea typeface="DejaVu Sans"/>
              </a:rPr>
              <a:t>ανεμογεννήτριες, </a:t>
            </a:r>
            <a:r>
              <a:rPr lang="el-GR" sz="1800" b="0" strike="noStrike" spc="-12" dirty="0">
                <a:solidFill>
                  <a:srgbClr val="000000"/>
                </a:solidFill>
                <a:latin typeface="Calibri"/>
                <a:ea typeface="DejaVu Sans"/>
              </a:rPr>
              <a:t>υδροηλεκτρικά (μεγάλα </a:t>
            </a:r>
            <a:r>
              <a:rPr lang="el-GR" sz="1800" b="0" strike="noStrike" spc="-26" dirty="0">
                <a:solidFill>
                  <a:srgbClr val="000000"/>
                </a:solidFill>
                <a:latin typeface="Calibri"/>
                <a:ea typeface="DejaVu Sans"/>
              </a:rPr>
              <a:t>και </a:t>
            </a:r>
            <a:r>
              <a:rPr lang="el-GR" sz="1800" b="0" strike="noStrike" spc="-7" dirty="0">
                <a:solidFill>
                  <a:srgbClr val="000000"/>
                </a:solidFill>
                <a:latin typeface="Calibri"/>
                <a:ea typeface="DejaVu Sans"/>
              </a:rPr>
              <a:t>μικρά) </a:t>
            </a:r>
            <a:r>
              <a:rPr lang="el-GR" sz="1800" b="0" strike="noStrike" spc="-26" dirty="0">
                <a:solidFill>
                  <a:srgbClr val="000000"/>
                </a:solidFill>
                <a:latin typeface="Calibri"/>
                <a:ea typeface="DejaVu Sans"/>
              </a:rPr>
              <a:t>και</a:t>
            </a:r>
            <a:r>
              <a:rPr lang="el-GR" sz="1800" b="0" strike="noStrike" spc="75" dirty="0">
                <a:solidFill>
                  <a:srgbClr val="000000"/>
                </a:solidFill>
                <a:latin typeface="Calibri"/>
                <a:ea typeface="DejaVu Sans"/>
              </a:rPr>
              <a:t> </a:t>
            </a:r>
            <a:r>
              <a:rPr lang="el-GR" sz="1800" b="0" strike="noStrike" spc="-15" dirty="0">
                <a:solidFill>
                  <a:srgbClr val="000000"/>
                </a:solidFill>
                <a:latin typeface="Calibri"/>
                <a:ea typeface="DejaVu Sans"/>
              </a:rPr>
              <a:t>βιομάζα.</a:t>
            </a:r>
            <a:endParaRPr lang="el-GR" sz="1800" b="0" strike="noStrike" spc="-1" dirty="0">
              <a:latin typeface="Arial"/>
            </a:endParaRPr>
          </a:p>
        </p:txBody>
      </p:sp>
      <p:pic>
        <p:nvPicPr>
          <p:cNvPr id="4" name="Shape 55"/>
          <p:cNvPicPr preferRelativeResize="0"/>
          <p:nvPr/>
        </p:nvPicPr>
        <p:blipFill rotWithShape="1">
          <a:blip r:embed="rId2" cstate="print">
            <a:alphaModFix/>
          </a:blip>
          <a:srcRect/>
          <a:stretch/>
        </p:blipFill>
        <p:spPr>
          <a:xfrm>
            <a:off x="8104094" y="159904"/>
            <a:ext cx="815788" cy="637955"/>
          </a:xfrm>
          <a:prstGeom prst="rect">
            <a:avLst/>
          </a:prstGeom>
          <a:noFill/>
          <a:ln>
            <a:noFill/>
          </a:ln>
        </p:spPr>
      </p:pic>
      <p:pic>
        <p:nvPicPr>
          <p:cNvPr id="5" name="Picture 4"/>
          <p:cNvPicPr/>
          <p:nvPr/>
        </p:nvPicPr>
        <p:blipFill>
          <a:blip r:embed="rId3" cstate="print"/>
          <a:stretch/>
        </p:blipFill>
        <p:spPr>
          <a:xfrm>
            <a:off x="7230960" y="5853953"/>
            <a:ext cx="1913040" cy="816148"/>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690281" y="1828802"/>
            <a:ext cx="7808259" cy="2949388"/>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197" name="CustomShape 2"/>
          <p:cNvSpPr/>
          <p:nvPr/>
        </p:nvSpPr>
        <p:spPr>
          <a:xfrm>
            <a:off x="288000" y="972720"/>
            <a:ext cx="3499200" cy="213120"/>
          </a:xfrm>
          <a:prstGeom prst="rect">
            <a:avLst/>
          </a:prstGeom>
          <a:solidFill>
            <a:srgbClr val="FFFF6D"/>
          </a:solid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l-GR" sz="1400" b="0" strike="noStrike" spc="-1">
                <a:solidFill>
                  <a:srgbClr val="127622"/>
                </a:solidFill>
                <a:latin typeface="Calibri"/>
                <a:ea typeface="DejaVu Sans"/>
              </a:rPr>
              <a:t>Προσφορά και ζήτηση 2015</a:t>
            </a:r>
            <a:endParaRPr lang="el-GR" sz="1400" b="0" strike="noStrike" spc="-1">
              <a:solidFill>
                <a:srgbClr val="127622"/>
              </a:solidFill>
              <a:latin typeface="Arial"/>
            </a:endParaRPr>
          </a:p>
        </p:txBody>
      </p:sp>
      <p:pic>
        <p:nvPicPr>
          <p:cNvPr id="4" name="Shape 55"/>
          <p:cNvPicPr preferRelativeResize="0"/>
          <p:nvPr/>
        </p:nvPicPr>
        <p:blipFill rotWithShape="1">
          <a:blip r:embed="rId3" cstate="print">
            <a:alphaModFix/>
          </a:blip>
          <a:srcRect/>
          <a:stretch/>
        </p:blipFill>
        <p:spPr>
          <a:xfrm>
            <a:off x="8104094" y="159904"/>
            <a:ext cx="815788" cy="637955"/>
          </a:xfrm>
          <a:prstGeom prst="rect">
            <a:avLst/>
          </a:prstGeom>
          <a:noFill/>
          <a:ln>
            <a:noFill/>
          </a:ln>
        </p:spPr>
      </p:pic>
      <p:pic>
        <p:nvPicPr>
          <p:cNvPr id="5" name="Picture 4"/>
          <p:cNvPicPr/>
          <p:nvPr/>
        </p:nvPicPr>
        <p:blipFill>
          <a:blip r:embed="rId4" cstate="print"/>
          <a:stretch/>
        </p:blipFill>
        <p:spPr>
          <a:xfrm>
            <a:off x="7006843" y="5587786"/>
            <a:ext cx="1911960" cy="938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521640" y="331694"/>
            <a:ext cx="8080920" cy="748115"/>
          </a:xfrm>
          <a:prstGeom prst="rect">
            <a:avLst/>
          </a:prstGeom>
          <a:noFill/>
          <a:ln>
            <a:noFill/>
          </a:ln>
        </p:spPr>
        <p:style>
          <a:lnRef idx="0">
            <a:scrgbClr r="0" g="0" b="0"/>
          </a:lnRef>
          <a:fillRef idx="0">
            <a:scrgbClr r="0" g="0" b="0"/>
          </a:fillRef>
          <a:effectRef idx="0">
            <a:scrgbClr r="0" g="0" b="0"/>
          </a:effectRef>
          <a:fontRef idx="minor"/>
        </p:style>
        <p:txBody>
          <a:bodyPr wrap="square" lIns="0" tIns="9360" rIns="0" bIns="0">
            <a:spAutoFit/>
          </a:bodyPr>
          <a:lstStyle/>
          <a:p>
            <a:pPr marL="12600" algn="ctr">
              <a:lnSpc>
                <a:spcPct val="100000"/>
              </a:lnSpc>
              <a:spcBef>
                <a:spcPts val="74"/>
              </a:spcBef>
            </a:pPr>
            <a:r>
              <a:rPr lang="el-GR" sz="2400" b="1" strike="noStrike" spc="-12" dirty="0">
                <a:solidFill>
                  <a:srgbClr val="127622"/>
                </a:solidFill>
                <a:latin typeface="Calibri"/>
                <a:ea typeface="DejaVu Sans"/>
              </a:rPr>
              <a:t>Εγκατεστημένη </a:t>
            </a:r>
            <a:r>
              <a:rPr lang="el-GR" sz="2400" b="1" strike="noStrike" spc="-1" dirty="0">
                <a:solidFill>
                  <a:srgbClr val="127622"/>
                </a:solidFill>
                <a:latin typeface="Calibri"/>
                <a:ea typeface="DejaVu Sans"/>
              </a:rPr>
              <a:t>ισχύς </a:t>
            </a:r>
            <a:r>
              <a:rPr lang="el-GR" sz="2400" b="1" strike="noStrike" spc="-7" dirty="0">
                <a:solidFill>
                  <a:srgbClr val="127622"/>
                </a:solidFill>
                <a:latin typeface="Calibri"/>
                <a:ea typeface="DejaVu Sans"/>
              </a:rPr>
              <a:t>σταθμών </a:t>
            </a:r>
            <a:r>
              <a:rPr lang="el-GR" sz="2400" b="1" strike="noStrike" spc="-12" dirty="0">
                <a:solidFill>
                  <a:srgbClr val="127622"/>
                </a:solidFill>
                <a:latin typeface="Calibri"/>
                <a:ea typeface="DejaVu Sans"/>
              </a:rPr>
              <a:t>παραγωγής </a:t>
            </a:r>
            <a:r>
              <a:rPr lang="el-GR" sz="2400" b="1" strike="noStrike" spc="-7" dirty="0">
                <a:solidFill>
                  <a:srgbClr val="127622"/>
                </a:solidFill>
                <a:latin typeface="Calibri"/>
                <a:ea typeface="DejaVu Sans"/>
              </a:rPr>
              <a:t>ηλεκτρικής ενέργειας  </a:t>
            </a:r>
            <a:r>
              <a:rPr lang="el-GR" sz="2400" b="1" strike="noStrike" spc="-12" dirty="0">
                <a:solidFill>
                  <a:srgbClr val="127622"/>
                </a:solidFill>
                <a:latin typeface="Calibri"/>
                <a:ea typeface="DejaVu Sans"/>
              </a:rPr>
              <a:t>στην Ελλάδα </a:t>
            </a:r>
            <a:r>
              <a:rPr lang="el-GR" sz="2400" b="1" strike="noStrike" spc="-7" dirty="0">
                <a:solidFill>
                  <a:srgbClr val="127622"/>
                </a:solidFill>
                <a:latin typeface="Calibri"/>
                <a:ea typeface="DejaVu Sans"/>
              </a:rPr>
              <a:t>(Αύγουστος</a:t>
            </a:r>
            <a:r>
              <a:rPr lang="el-GR" sz="2400" b="1" strike="noStrike" spc="-35" dirty="0">
                <a:solidFill>
                  <a:srgbClr val="127622"/>
                </a:solidFill>
                <a:latin typeface="Calibri"/>
                <a:ea typeface="DejaVu Sans"/>
              </a:rPr>
              <a:t> </a:t>
            </a:r>
            <a:r>
              <a:rPr lang="el-GR" sz="2400" b="1" strike="noStrike" spc="-1" dirty="0">
                <a:solidFill>
                  <a:srgbClr val="127622"/>
                </a:solidFill>
                <a:latin typeface="Calibri"/>
                <a:ea typeface="DejaVu Sans"/>
              </a:rPr>
              <a:t>2015)</a:t>
            </a:r>
            <a:endParaRPr lang="el-GR" sz="2400" b="1" strike="noStrike" spc="-1" dirty="0">
              <a:solidFill>
                <a:srgbClr val="127622"/>
              </a:solidFill>
              <a:latin typeface="Arial"/>
            </a:endParaRPr>
          </a:p>
        </p:txBody>
      </p:sp>
      <p:sp>
        <p:nvSpPr>
          <p:cNvPr id="200" name="CustomShape 2"/>
          <p:cNvSpPr/>
          <p:nvPr/>
        </p:nvSpPr>
        <p:spPr>
          <a:xfrm>
            <a:off x="540720" y="1210235"/>
            <a:ext cx="8101256" cy="5038165"/>
          </a:xfrm>
          <a:prstGeom prst="rect">
            <a:avLst/>
          </a:prstGeom>
          <a:noFill/>
          <a:ln>
            <a:noFill/>
          </a:ln>
        </p:spPr>
        <p:style>
          <a:lnRef idx="0">
            <a:scrgbClr r="0" g="0" b="0"/>
          </a:lnRef>
          <a:fillRef idx="0">
            <a:scrgbClr r="0" g="0" b="0"/>
          </a:fillRef>
          <a:effectRef idx="0">
            <a:scrgbClr r="0" g="0" b="0"/>
          </a:effectRef>
          <a:fontRef idx="minor"/>
        </p:style>
        <p:txBody>
          <a:bodyPr wrap="square" lIns="0" tIns="53280" rIns="0" bIns="0">
            <a:spAutoFit/>
          </a:bodyPr>
          <a:lstStyle/>
          <a:p>
            <a:pPr>
              <a:lnSpc>
                <a:spcPct val="100000"/>
              </a:lnSpc>
            </a:pPr>
            <a:r>
              <a:rPr lang="el-GR" sz="1800" b="0" strike="noStrike" spc="-21" dirty="0">
                <a:solidFill>
                  <a:srgbClr val="FF0000"/>
                </a:solidFill>
                <a:latin typeface="Calibri"/>
                <a:ea typeface="DejaVu Sans"/>
              </a:rPr>
              <a:t>3,912</a:t>
            </a:r>
            <a:r>
              <a:rPr lang="el-GR" sz="1800" b="0" strike="noStrike" spc="-1" dirty="0">
                <a:solidFill>
                  <a:srgbClr val="FF0000"/>
                </a:solidFill>
                <a:latin typeface="Calibri"/>
                <a:ea typeface="DejaVu Sans"/>
              </a:rPr>
              <a:t> </a:t>
            </a:r>
            <a:r>
              <a:rPr lang="el-GR" sz="1800" b="0" strike="noStrike" spc="-21" dirty="0">
                <a:solidFill>
                  <a:srgbClr val="FF0000"/>
                </a:solidFill>
                <a:latin typeface="Calibri"/>
                <a:ea typeface="DejaVu Sans"/>
              </a:rPr>
              <a:t>MW</a:t>
            </a:r>
            <a:r>
              <a:rPr lang="el-GR" sz="1800" b="0" strike="noStrike" spc="-1" dirty="0">
                <a:solidFill>
                  <a:srgbClr val="000000"/>
                </a:solidFill>
                <a:latin typeface="Calibri"/>
                <a:ea typeface="DejaVu Sans"/>
              </a:rPr>
              <a:t>   </a:t>
            </a:r>
            <a:r>
              <a:rPr lang="el-GR" sz="1800" b="0" strike="noStrike" spc="-21" dirty="0" err="1">
                <a:solidFill>
                  <a:srgbClr val="1C1C1C"/>
                </a:solidFill>
                <a:latin typeface="Calibri"/>
                <a:ea typeface="DejaVu Sans"/>
              </a:rPr>
              <a:t>λιγνιτικοί</a:t>
            </a:r>
            <a:r>
              <a:rPr lang="el-GR" sz="1800" b="0" strike="noStrike" spc="-21" dirty="0">
                <a:solidFill>
                  <a:srgbClr val="1C1C1C"/>
                </a:solidFill>
                <a:latin typeface="Calibri"/>
                <a:ea typeface="DejaVu Sans"/>
              </a:rPr>
              <a:t> </a:t>
            </a:r>
            <a:r>
              <a:rPr lang="el-GR" sz="1800" b="0" strike="noStrike" spc="-12" dirty="0">
                <a:solidFill>
                  <a:srgbClr val="1C1C1C"/>
                </a:solidFill>
                <a:latin typeface="Calibri"/>
                <a:ea typeface="DejaVu Sans"/>
              </a:rPr>
              <a:t>ηλεκτροπαραγωγοί</a:t>
            </a:r>
            <a:r>
              <a:rPr lang="el-GR" sz="1800" b="0" strike="noStrike" spc="21" dirty="0">
                <a:solidFill>
                  <a:srgbClr val="1C1C1C"/>
                </a:solidFill>
                <a:latin typeface="Calibri"/>
                <a:ea typeface="DejaVu Sans"/>
              </a:rPr>
              <a:t> </a:t>
            </a:r>
            <a:r>
              <a:rPr lang="el-GR" sz="1800" b="0" strike="noStrike" spc="-151" dirty="0">
                <a:solidFill>
                  <a:srgbClr val="1C1C1C"/>
                </a:solidFill>
                <a:latin typeface="Calibri"/>
                <a:ea typeface="DejaVu Sans"/>
              </a:rPr>
              <a:t>στ</a:t>
            </a:r>
            <a:r>
              <a:rPr lang="el-GR" sz="1800" b="0" strike="noStrike" spc="-12" dirty="0">
                <a:solidFill>
                  <a:srgbClr val="1C1C1C"/>
                </a:solidFill>
                <a:latin typeface="Calibri"/>
                <a:ea typeface="DejaVu Sans"/>
              </a:rPr>
              <a:t>αθμοί</a:t>
            </a:r>
            <a:endParaRPr lang="el-GR" sz="1800" b="0" strike="noStrike" spc="-1" dirty="0">
              <a:latin typeface="Arial"/>
            </a:endParaRPr>
          </a:p>
          <a:p>
            <a:pPr marL="50760">
              <a:lnSpc>
                <a:spcPct val="114000"/>
              </a:lnSpc>
              <a:spcBef>
                <a:spcPts val="6"/>
              </a:spcBef>
            </a:pPr>
            <a:r>
              <a:rPr lang="el-GR" sz="1800" b="0" strike="noStrike" spc="-1" dirty="0">
                <a:solidFill>
                  <a:srgbClr val="FF0000"/>
                </a:solidFill>
                <a:latin typeface="Calibri"/>
                <a:ea typeface="DejaVu Sans"/>
              </a:rPr>
              <a:t>4,906 MW</a:t>
            </a:r>
            <a:r>
              <a:rPr lang="el-GR" sz="1800" b="0" strike="noStrike" spc="-1" dirty="0">
                <a:solidFill>
                  <a:srgbClr val="943734"/>
                </a:solidFill>
                <a:latin typeface="Calibri"/>
                <a:ea typeface="DejaVu Sans"/>
              </a:rPr>
              <a:t>  </a:t>
            </a:r>
            <a:r>
              <a:rPr lang="el-GR" sz="1800" b="0" strike="noStrike" spc="-12" dirty="0">
                <a:solidFill>
                  <a:srgbClr val="1C1C1C"/>
                </a:solidFill>
                <a:latin typeface="Calibri"/>
                <a:ea typeface="DejaVu Sans"/>
              </a:rPr>
              <a:t>ηλεκτροπαραγωγοί </a:t>
            </a:r>
            <a:r>
              <a:rPr lang="el-GR" sz="1800" b="0" strike="noStrike" spc="-7" dirty="0">
                <a:solidFill>
                  <a:srgbClr val="1C1C1C"/>
                </a:solidFill>
                <a:latin typeface="Calibri"/>
                <a:ea typeface="DejaVu Sans"/>
              </a:rPr>
              <a:t>σταθμοί </a:t>
            </a:r>
            <a:r>
              <a:rPr lang="el-GR" sz="1800" b="0" strike="noStrike" spc="-15" dirty="0">
                <a:solidFill>
                  <a:srgbClr val="1C1C1C"/>
                </a:solidFill>
                <a:latin typeface="Calibri"/>
                <a:ea typeface="DejaVu Sans"/>
              </a:rPr>
              <a:t>φυσικού </a:t>
            </a:r>
            <a:r>
              <a:rPr lang="el-GR" sz="1800" b="0" strike="noStrike" spc="-7" dirty="0">
                <a:solidFill>
                  <a:srgbClr val="1C1C1C"/>
                </a:solidFill>
                <a:latin typeface="Calibri"/>
                <a:ea typeface="DejaVu Sans"/>
              </a:rPr>
              <a:t>αερίου </a:t>
            </a:r>
            <a:endParaRPr lang="el-GR" sz="1800" b="0" strike="noStrike" spc="-1" dirty="0">
              <a:latin typeface="Arial"/>
            </a:endParaRPr>
          </a:p>
          <a:p>
            <a:pPr marL="50760">
              <a:lnSpc>
                <a:spcPct val="114000"/>
              </a:lnSpc>
              <a:spcBef>
                <a:spcPts val="6"/>
              </a:spcBef>
            </a:pPr>
            <a:r>
              <a:rPr lang="el-GR" sz="1800" b="0" strike="noStrike" spc="-1" dirty="0">
                <a:solidFill>
                  <a:srgbClr val="FF0000"/>
                </a:solidFill>
                <a:latin typeface="Calibri"/>
                <a:ea typeface="DejaVu Sans"/>
              </a:rPr>
              <a:t>1,684 MW </a:t>
            </a:r>
            <a:r>
              <a:rPr lang="el-GR" sz="1800" b="0" strike="noStrike" spc="-1" dirty="0">
                <a:solidFill>
                  <a:srgbClr val="943734"/>
                </a:solidFill>
                <a:latin typeface="Calibri"/>
                <a:ea typeface="DejaVu Sans"/>
              </a:rPr>
              <a:t> </a:t>
            </a:r>
            <a:r>
              <a:rPr lang="el-GR" sz="1800" b="0" strike="noStrike" spc="-12" dirty="0">
                <a:solidFill>
                  <a:srgbClr val="1C1C1C"/>
                </a:solidFill>
                <a:latin typeface="Calibri"/>
                <a:ea typeface="DejaVu Sans"/>
              </a:rPr>
              <a:t>ηλεκτροπαραγωγοί </a:t>
            </a:r>
            <a:r>
              <a:rPr lang="el-GR" sz="1800" b="0" strike="noStrike" spc="-7" dirty="0">
                <a:solidFill>
                  <a:srgbClr val="1C1C1C"/>
                </a:solidFill>
                <a:latin typeface="Calibri"/>
                <a:ea typeface="DejaVu Sans"/>
              </a:rPr>
              <a:t>σταθμοί πετρελαίου </a:t>
            </a:r>
            <a:r>
              <a:rPr lang="el-GR" sz="1800" b="0" strike="noStrike" spc="-1" dirty="0">
                <a:solidFill>
                  <a:srgbClr val="1C1C1C"/>
                </a:solidFill>
                <a:latin typeface="Calibri"/>
                <a:ea typeface="DejaVu Sans"/>
              </a:rPr>
              <a:t>στα νησιά </a:t>
            </a:r>
            <a:endParaRPr lang="el-GR" sz="1800" b="0" strike="noStrike" spc="-1" dirty="0">
              <a:latin typeface="Arial"/>
            </a:endParaRPr>
          </a:p>
          <a:p>
            <a:pPr marL="50760">
              <a:lnSpc>
                <a:spcPct val="114000"/>
              </a:lnSpc>
              <a:spcBef>
                <a:spcPts val="6"/>
              </a:spcBef>
            </a:pPr>
            <a:r>
              <a:rPr lang="el-GR" sz="1800" b="0" strike="noStrike" spc="-1" dirty="0">
                <a:solidFill>
                  <a:srgbClr val="FF0000"/>
                </a:solidFill>
                <a:latin typeface="Calibri"/>
                <a:ea typeface="DejaVu Sans"/>
              </a:rPr>
              <a:t>3,018 MW </a:t>
            </a:r>
            <a:r>
              <a:rPr lang="el-GR" sz="1800" b="0" strike="noStrike" spc="-1" dirty="0">
                <a:solidFill>
                  <a:srgbClr val="943734"/>
                </a:solidFill>
                <a:latin typeface="Calibri"/>
                <a:ea typeface="DejaVu Sans"/>
              </a:rPr>
              <a:t> </a:t>
            </a:r>
            <a:r>
              <a:rPr lang="el-GR" sz="1800" b="0" strike="noStrike" spc="-1" dirty="0">
                <a:solidFill>
                  <a:srgbClr val="1C1C1C"/>
                </a:solidFill>
                <a:latin typeface="Calibri"/>
                <a:ea typeface="DejaVu Sans"/>
              </a:rPr>
              <a:t>υδροηλεκτρικοί σταθμοί</a:t>
            </a:r>
            <a:endParaRPr lang="el-GR" sz="1800" b="0" strike="noStrike" spc="-1" dirty="0">
              <a:latin typeface="Arial"/>
            </a:endParaRPr>
          </a:p>
          <a:p>
            <a:pPr marL="50760">
              <a:lnSpc>
                <a:spcPct val="114000"/>
              </a:lnSpc>
              <a:spcBef>
                <a:spcPts val="6"/>
              </a:spcBef>
            </a:pPr>
            <a:r>
              <a:rPr lang="el-GR" sz="1800" b="0" strike="noStrike" spc="-7" dirty="0">
                <a:solidFill>
                  <a:srgbClr val="FF0000"/>
                </a:solidFill>
                <a:latin typeface="Calibri"/>
                <a:ea typeface="DejaVu Sans"/>
              </a:rPr>
              <a:t>1,767 </a:t>
            </a:r>
            <a:r>
              <a:rPr lang="el-GR" sz="1800" b="0" strike="noStrike" spc="-1" dirty="0">
                <a:solidFill>
                  <a:srgbClr val="FF0000"/>
                </a:solidFill>
                <a:latin typeface="Calibri"/>
                <a:ea typeface="DejaVu Sans"/>
              </a:rPr>
              <a:t>MW  </a:t>
            </a:r>
            <a:r>
              <a:rPr lang="el-GR" sz="1800" b="0" strike="noStrike" spc="-12" dirty="0">
                <a:solidFill>
                  <a:srgbClr val="1C1C1C"/>
                </a:solidFill>
                <a:latin typeface="Calibri"/>
                <a:ea typeface="DejaVu Sans"/>
              </a:rPr>
              <a:t>ανεμογεννήτριες </a:t>
            </a:r>
            <a:r>
              <a:rPr lang="el-GR" sz="1800" b="0" strike="noStrike" spc="-1" dirty="0">
                <a:solidFill>
                  <a:srgbClr val="1C1C1C"/>
                </a:solidFill>
                <a:latin typeface="Calibri"/>
                <a:ea typeface="DejaVu Sans"/>
              </a:rPr>
              <a:t>στο </a:t>
            </a:r>
            <a:r>
              <a:rPr lang="el-GR" sz="1800" b="0" strike="noStrike" spc="-12" dirty="0">
                <a:solidFill>
                  <a:srgbClr val="1C1C1C"/>
                </a:solidFill>
                <a:latin typeface="Calibri"/>
                <a:ea typeface="DejaVu Sans"/>
              </a:rPr>
              <a:t>διασυνδεδεμένο </a:t>
            </a:r>
            <a:r>
              <a:rPr lang="el-GR" sz="1800" b="0" strike="noStrike" spc="-7" dirty="0">
                <a:solidFill>
                  <a:srgbClr val="1C1C1C"/>
                </a:solidFill>
                <a:latin typeface="Calibri"/>
                <a:ea typeface="DejaVu Sans"/>
              </a:rPr>
              <a:t>δίκτυο </a:t>
            </a:r>
            <a:r>
              <a:rPr lang="el-GR" sz="1800" b="0" strike="noStrike" spc="-26" dirty="0">
                <a:solidFill>
                  <a:srgbClr val="1C1C1C"/>
                </a:solidFill>
                <a:latin typeface="Calibri"/>
                <a:ea typeface="DejaVu Sans"/>
              </a:rPr>
              <a:t>και </a:t>
            </a:r>
            <a:r>
              <a:rPr lang="el-GR" sz="1800" b="0" strike="noStrike" spc="-1" dirty="0">
                <a:solidFill>
                  <a:srgbClr val="FF0000"/>
                </a:solidFill>
                <a:latin typeface="Calibri"/>
                <a:ea typeface="DejaVu Sans"/>
              </a:rPr>
              <a:t>317 MW </a:t>
            </a:r>
            <a:r>
              <a:rPr lang="el-GR" sz="1800" b="0" strike="noStrike" spc="-1" dirty="0">
                <a:solidFill>
                  <a:srgbClr val="1C1C1C"/>
                </a:solidFill>
                <a:latin typeface="Calibri"/>
                <a:ea typeface="DejaVu Sans"/>
              </a:rPr>
              <a:t>στα νησιά</a:t>
            </a:r>
            <a:r>
              <a:rPr lang="el-GR" sz="1800" b="0" strike="noStrike" spc="-1" dirty="0">
                <a:solidFill>
                  <a:srgbClr val="30859B"/>
                </a:solidFill>
                <a:latin typeface="Calibri"/>
                <a:ea typeface="DejaVu Sans"/>
              </a:rPr>
              <a:t> </a:t>
            </a:r>
            <a:r>
              <a:rPr lang="el-GR" sz="1800" b="0" strike="noStrike" spc="-7" dirty="0">
                <a:solidFill>
                  <a:srgbClr val="FF0000"/>
                </a:solidFill>
                <a:latin typeface="Calibri"/>
                <a:ea typeface="DejaVu Sans"/>
              </a:rPr>
              <a:t>2,443 </a:t>
            </a:r>
            <a:r>
              <a:rPr lang="el-GR" sz="1800" b="0" strike="noStrike" spc="-1" dirty="0">
                <a:solidFill>
                  <a:srgbClr val="FF0000"/>
                </a:solidFill>
                <a:latin typeface="Calibri"/>
                <a:ea typeface="DejaVu Sans"/>
              </a:rPr>
              <a:t>MW  </a:t>
            </a:r>
            <a:r>
              <a:rPr lang="el-GR" sz="1800" b="0" strike="noStrike" spc="-1" dirty="0">
                <a:solidFill>
                  <a:srgbClr val="000000"/>
                </a:solidFill>
                <a:latin typeface="Calibri"/>
                <a:ea typeface="DejaVu Sans"/>
              </a:rPr>
              <a:t>φωτοβολταϊκά</a:t>
            </a:r>
            <a:r>
              <a:rPr lang="el-GR" sz="1800" b="0" strike="noStrike" spc="-21" dirty="0">
                <a:solidFill>
                  <a:srgbClr val="1C1C1C"/>
                </a:solidFill>
                <a:latin typeface="Calibri"/>
                <a:ea typeface="DejaVu Sans"/>
              </a:rPr>
              <a:t> </a:t>
            </a:r>
            <a:r>
              <a:rPr lang="el-GR" sz="1800" b="0" strike="noStrike" spc="-1" dirty="0">
                <a:solidFill>
                  <a:srgbClr val="1C1C1C"/>
                </a:solidFill>
                <a:latin typeface="Calibri"/>
                <a:ea typeface="DejaVu Sans"/>
              </a:rPr>
              <a:t>στο </a:t>
            </a:r>
            <a:r>
              <a:rPr lang="el-GR" sz="1800" b="0" strike="noStrike" spc="-12" dirty="0">
                <a:solidFill>
                  <a:srgbClr val="1C1C1C"/>
                </a:solidFill>
                <a:latin typeface="Calibri"/>
                <a:ea typeface="DejaVu Sans"/>
              </a:rPr>
              <a:t>διασυνδεδεμένο </a:t>
            </a:r>
            <a:r>
              <a:rPr lang="el-GR" sz="1800" b="0" strike="noStrike" spc="-7" dirty="0">
                <a:solidFill>
                  <a:srgbClr val="1C1C1C"/>
                </a:solidFill>
                <a:latin typeface="Calibri"/>
                <a:ea typeface="DejaVu Sans"/>
              </a:rPr>
              <a:t>δίκτυο </a:t>
            </a:r>
            <a:r>
              <a:rPr lang="el-GR" sz="1800" b="0" strike="noStrike" spc="-26" dirty="0">
                <a:solidFill>
                  <a:srgbClr val="1C1C1C"/>
                </a:solidFill>
                <a:latin typeface="Calibri"/>
                <a:ea typeface="DejaVu Sans"/>
              </a:rPr>
              <a:t>και</a:t>
            </a:r>
            <a:r>
              <a:rPr lang="el-GR" sz="1800" b="0" strike="noStrike" spc="-26" dirty="0">
                <a:solidFill>
                  <a:srgbClr val="30859B"/>
                </a:solidFill>
                <a:latin typeface="Calibri"/>
                <a:ea typeface="DejaVu Sans"/>
              </a:rPr>
              <a:t> </a:t>
            </a:r>
            <a:r>
              <a:rPr lang="el-GR" sz="1800" b="0" strike="noStrike" spc="-1" dirty="0">
                <a:solidFill>
                  <a:srgbClr val="FF0000"/>
                </a:solidFill>
                <a:latin typeface="Calibri"/>
                <a:ea typeface="DejaVu Sans"/>
              </a:rPr>
              <a:t>136 MW </a:t>
            </a:r>
            <a:r>
              <a:rPr lang="el-GR" sz="1800" b="0" strike="noStrike" spc="-1" dirty="0">
                <a:solidFill>
                  <a:srgbClr val="1C1C1C"/>
                </a:solidFill>
                <a:latin typeface="Calibri"/>
                <a:ea typeface="DejaVu Sans"/>
              </a:rPr>
              <a:t>στα νησιά</a:t>
            </a:r>
            <a:r>
              <a:rPr lang="el-GR" sz="1800" b="0" strike="noStrike" spc="-1" dirty="0">
                <a:solidFill>
                  <a:srgbClr val="77BC65"/>
                </a:solidFill>
                <a:latin typeface="Calibri"/>
                <a:ea typeface="DejaVu Sans"/>
              </a:rPr>
              <a:t> </a:t>
            </a:r>
            <a:r>
              <a:rPr lang="el-GR" sz="1800" b="0" strike="noStrike" spc="-1" dirty="0">
                <a:solidFill>
                  <a:srgbClr val="30859B"/>
                </a:solidFill>
                <a:latin typeface="Calibri"/>
                <a:ea typeface="DejaVu Sans"/>
              </a:rPr>
              <a:t> </a:t>
            </a:r>
            <a:r>
              <a:rPr lang="el-GR" sz="1800" b="0" strike="noStrike" spc="-1" dirty="0">
                <a:solidFill>
                  <a:srgbClr val="FF0000"/>
                </a:solidFill>
                <a:latin typeface="Calibri"/>
                <a:ea typeface="DejaVu Sans"/>
              </a:rPr>
              <a:t>224 MW     </a:t>
            </a:r>
            <a:r>
              <a:rPr lang="el-GR" sz="1800" b="0" strike="noStrike" spc="-7" dirty="0">
                <a:solidFill>
                  <a:srgbClr val="1C1C1C"/>
                </a:solidFill>
                <a:latin typeface="Calibri"/>
                <a:ea typeface="DejaVu Sans"/>
              </a:rPr>
              <a:t>μικρά </a:t>
            </a:r>
            <a:r>
              <a:rPr lang="el-GR" sz="1800" b="0" strike="noStrike" spc="-12" dirty="0">
                <a:solidFill>
                  <a:srgbClr val="1C1C1C"/>
                </a:solidFill>
                <a:latin typeface="Calibri"/>
                <a:ea typeface="DejaVu Sans"/>
              </a:rPr>
              <a:t>υδροηλεκτρικά</a:t>
            </a:r>
            <a:endParaRPr lang="el-GR" sz="1800" b="0" strike="noStrike" spc="-1" dirty="0">
              <a:latin typeface="Arial"/>
            </a:endParaRPr>
          </a:p>
          <a:p>
            <a:pPr marL="50760">
              <a:lnSpc>
                <a:spcPct val="100000"/>
              </a:lnSpc>
              <a:spcBef>
                <a:spcPts val="326"/>
              </a:spcBef>
            </a:pPr>
            <a:r>
              <a:rPr lang="el-GR" sz="1800" b="0" strike="noStrike" spc="-7" dirty="0">
                <a:solidFill>
                  <a:srgbClr val="FF0000"/>
                </a:solidFill>
                <a:latin typeface="Calibri"/>
                <a:ea typeface="DejaVu Sans"/>
              </a:rPr>
              <a:t>49 </a:t>
            </a:r>
            <a:r>
              <a:rPr lang="el-GR" sz="1800" b="0" strike="noStrike" spc="-1" dirty="0">
                <a:solidFill>
                  <a:srgbClr val="FF0000"/>
                </a:solidFill>
                <a:latin typeface="Calibri"/>
                <a:ea typeface="DejaVu Sans"/>
              </a:rPr>
              <a:t>MW       </a:t>
            </a:r>
            <a:r>
              <a:rPr lang="el-GR" sz="1800" b="0" strike="noStrike" spc="-7" dirty="0">
                <a:solidFill>
                  <a:srgbClr val="1C1C1C"/>
                </a:solidFill>
                <a:latin typeface="Calibri"/>
                <a:ea typeface="DejaVu Sans"/>
              </a:rPr>
              <a:t>βιοαέριο </a:t>
            </a:r>
            <a:r>
              <a:rPr lang="el-GR" sz="1800" b="0" strike="noStrike" spc="-1" dirty="0">
                <a:solidFill>
                  <a:srgbClr val="1C1C1C"/>
                </a:solidFill>
                <a:latin typeface="Calibri"/>
                <a:ea typeface="DejaVu Sans"/>
              </a:rPr>
              <a:t>-</a:t>
            </a:r>
            <a:r>
              <a:rPr lang="el-GR" sz="1800" b="0" strike="noStrike" spc="21" dirty="0">
                <a:solidFill>
                  <a:srgbClr val="1C1C1C"/>
                </a:solidFill>
                <a:latin typeface="Calibri"/>
                <a:ea typeface="DejaVu Sans"/>
              </a:rPr>
              <a:t> </a:t>
            </a:r>
            <a:r>
              <a:rPr lang="el-GR" sz="1800" b="0" strike="noStrike" spc="-15" dirty="0">
                <a:solidFill>
                  <a:srgbClr val="1C1C1C"/>
                </a:solidFill>
                <a:latin typeface="Calibri"/>
                <a:ea typeface="DejaVu Sans"/>
              </a:rPr>
              <a:t>βιομάζα</a:t>
            </a:r>
            <a:endParaRPr lang="el-GR" sz="1800" b="0" strike="noStrike" spc="-1" dirty="0">
              <a:latin typeface="Arial"/>
            </a:endParaRPr>
          </a:p>
          <a:p>
            <a:pPr marL="50760">
              <a:lnSpc>
                <a:spcPct val="100000"/>
              </a:lnSpc>
              <a:spcBef>
                <a:spcPts val="31"/>
              </a:spcBef>
            </a:pPr>
            <a:endParaRPr lang="el-GR" sz="1800" b="0" strike="noStrike" spc="-1" dirty="0">
              <a:latin typeface="Arial"/>
            </a:endParaRPr>
          </a:p>
          <a:p>
            <a:pPr marL="50760">
              <a:lnSpc>
                <a:spcPct val="114000"/>
              </a:lnSpc>
            </a:pPr>
            <a:r>
              <a:rPr lang="el-GR" sz="1800" b="0" strike="noStrike" spc="-7" dirty="0" smtClean="0">
                <a:solidFill>
                  <a:srgbClr val="FF0000"/>
                </a:solidFill>
                <a:latin typeface="Calibri"/>
                <a:ea typeface="Calibri"/>
              </a:rPr>
              <a:t>Σ</a:t>
            </a:r>
            <a:r>
              <a:rPr lang="el-GR" sz="1800" b="0" strike="noStrike" spc="-1" dirty="0" smtClean="0">
                <a:solidFill>
                  <a:srgbClr val="FF0000"/>
                </a:solidFill>
                <a:latin typeface="Calibri"/>
                <a:ea typeface="DejaVu Sans"/>
              </a:rPr>
              <a:t>τα </a:t>
            </a:r>
            <a:r>
              <a:rPr lang="el-GR" sz="1800" b="0" strike="noStrike" spc="-1" dirty="0">
                <a:solidFill>
                  <a:srgbClr val="FF0000"/>
                </a:solidFill>
                <a:latin typeface="Calibri"/>
                <a:ea typeface="DejaVu Sans"/>
              </a:rPr>
              <a:t>νησιά η </a:t>
            </a:r>
            <a:r>
              <a:rPr lang="el-GR" sz="1800" b="0" strike="noStrike" spc="-7" dirty="0">
                <a:solidFill>
                  <a:srgbClr val="FF0000"/>
                </a:solidFill>
                <a:latin typeface="Calibri"/>
                <a:ea typeface="DejaVu Sans"/>
              </a:rPr>
              <a:t>ηλεκτρική ενέργεια παράγεται  </a:t>
            </a:r>
            <a:r>
              <a:rPr lang="el-GR" sz="1800" b="0" strike="noStrike" spc="-12" dirty="0">
                <a:solidFill>
                  <a:srgbClr val="FF0000"/>
                </a:solidFill>
                <a:latin typeface="Calibri"/>
                <a:ea typeface="DejaVu Sans"/>
              </a:rPr>
              <a:t>κυρίως </a:t>
            </a:r>
            <a:r>
              <a:rPr lang="el-GR" sz="1800" b="0" strike="noStrike" spc="-1" dirty="0">
                <a:solidFill>
                  <a:srgbClr val="FF0000"/>
                </a:solidFill>
                <a:latin typeface="Calibri"/>
                <a:ea typeface="DejaVu Sans"/>
              </a:rPr>
              <a:t>από </a:t>
            </a:r>
            <a:r>
              <a:rPr lang="el-GR" sz="1800" b="0" strike="noStrike" spc="-12" dirty="0">
                <a:solidFill>
                  <a:srgbClr val="FF0000"/>
                </a:solidFill>
                <a:latin typeface="Calibri"/>
                <a:ea typeface="DejaVu Sans"/>
              </a:rPr>
              <a:t>πετρέλαιο, το </a:t>
            </a:r>
            <a:r>
              <a:rPr lang="el-GR" sz="1800" b="0" strike="noStrike" spc="-7" dirty="0">
                <a:solidFill>
                  <a:srgbClr val="FF0000"/>
                </a:solidFill>
                <a:latin typeface="Calibri"/>
                <a:ea typeface="DejaVu Sans"/>
              </a:rPr>
              <a:t>οποίο ανεβάζει </a:t>
            </a:r>
            <a:r>
              <a:rPr lang="el-GR" sz="1800" b="0" strike="noStrike" spc="-12" dirty="0">
                <a:solidFill>
                  <a:srgbClr val="FF0000"/>
                </a:solidFill>
                <a:latin typeface="Calibri"/>
                <a:ea typeface="DejaVu Sans"/>
              </a:rPr>
              <a:t>εξαιρετικά </a:t>
            </a:r>
            <a:r>
              <a:rPr lang="el-GR" sz="1800" b="0" strike="noStrike" spc="-15" dirty="0">
                <a:solidFill>
                  <a:srgbClr val="FF0000"/>
                </a:solidFill>
                <a:latin typeface="Calibri"/>
                <a:ea typeface="DejaVu Sans"/>
              </a:rPr>
              <a:t>το  κόστος </a:t>
            </a:r>
            <a:r>
              <a:rPr lang="el-GR" sz="1800" b="0" strike="noStrike" spc="-12" dirty="0">
                <a:solidFill>
                  <a:srgbClr val="FF0000"/>
                </a:solidFill>
                <a:latin typeface="Calibri"/>
                <a:ea typeface="DejaVu Sans"/>
              </a:rPr>
              <a:t>παραγωγής </a:t>
            </a:r>
            <a:r>
              <a:rPr lang="el-GR" sz="1800" b="0" strike="noStrike" spc="-7" dirty="0">
                <a:solidFill>
                  <a:srgbClr val="FF0000"/>
                </a:solidFill>
                <a:latin typeface="Calibri"/>
                <a:ea typeface="DejaVu Sans"/>
              </a:rPr>
              <a:t>της </a:t>
            </a:r>
            <a:r>
              <a:rPr lang="el-GR" sz="1800" b="0" strike="noStrike" spc="-26" dirty="0">
                <a:solidFill>
                  <a:srgbClr val="FF0000"/>
                </a:solidFill>
                <a:latin typeface="Calibri"/>
                <a:ea typeface="DejaVu Sans"/>
              </a:rPr>
              <a:t>και </a:t>
            </a:r>
            <a:r>
              <a:rPr lang="el-GR" sz="1800" b="0" strike="noStrike" spc="-21" dirty="0">
                <a:solidFill>
                  <a:srgbClr val="FF0000"/>
                </a:solidFill>
                <a:latin typeface="Calibri"/>
                <a:ea typeface="DejaVu Sans"/>
              </a:rPr>
              <a:t>κατ’ </a:t>
            </a:r>
            <a:r>
              <a:rPr lang="el-GR" sz="1800" b="0" strike="noStrike" spc="-7" dirty="0">
                <a:solidFill>
                  <a:srgbClr val="FF0000"/>
                </a:solidFill>
                <a:latin typeface="Calibri"/>
                <a:ea typeface="DejaVu Sans"/>
              </a:rPr>
              <a:t>επέκταση </a:t>
            </a:r>
            <a:r>
              <a:rPr lang="el-GR" sz="1800" b="0" strike="noStrike" spc="-12" dirty="0">
                <a:solidFill>
                  <a:srgbClr val="FF0000"/>
                </a:solidFill>
                <a:latin typeface="Calibri"/>
                <a:ea typeface="DejaVu Sans"/>
              </a:rPr>
              <a:t>το </a:t>
            </a:r>
            <a:r>
              <a:rPr lang="el-GR" sz="1800" b="0" strike="noStrike" spc="-15" dirty="0">
                <a:solidFill>
                  <a:srgbClr val="FF0000"/>
                </a:solidFill>
                <a:latin typeface="Calibri"/>
                <a:ea typeface="DejaVu Sans"/>
              </a:rPr>
              <a:t>συνολικό κόστος  </a:t>
            </a:r>
            <a:r>
              <a:rPr lang="el-GR" sz="1800" b="0" strike="noStrike" spc="-12" dirty="0">
                <a:solidFill>
                  <a:srgbClr val="FF0000"/>
                </a:solidFill>
                <a:latin typeface="Calibri"/>
                <a:ea typeface="DejaVu Sans"/>
              </a:rPr>
              <a:t>παραγωγής </a:t>
            </a:r>
            <a:r>
              <a:rPr lang="el-GR" sz="1800" b="0" strike="noStrike" spc="-7" dirty="0">
                <a:solidFill>
                  <a:srgbClr val="FF0000"/>
                </a:solidFill>
                <a:latin typeface="Calibri"/>
                <a:ea typeface="DejaVu Sans"/>
              </a:rPr>
              <a:t>ενέργειας </a:t>
            </a:r>
            <a:r>
              <a:rPr lang="el-GR" sz="1800" b="0" strike="noStrike" spc="-1" dirty="0">
                <a:solidFill>
                  <a:srgbClr val="FF0000"/>
                </a:solidFill>
                <a:latin typeface="Calibri"/>
                <a:ea typeface="DejaVu Sans"/>
              </a:rPr>
              <a:t>στη</a:t>
            </a:r>
            <a:r>
              <a:rPr lang="el-GR" sz="1800" b="0" strike="noStrike" spc="21" dirty="0">
                <a:solidFill>
                  <a:srgbClr val="FF0000"/>
                </a:solidFill>
                <a:latin typeface="Calibri"/>
                <a:ea typeface="DejaVu Sans"/>
              </a:rPr>
              <a:t> </a:t>
            </a:r>
            <a:r>
              <a:rPr lang="el-GR" sz="1800" b="0" strike="noStrike" spc="-12" dirty="0" smtClean="0">
                <a:solidFill>
                  <a:srgbClr val="FF0000"/>
                </a:solidFill>
                <a:latin typeface="Calibri"/>
                <a:ea typeface="DejaVu Sans"/>
              </a:rPr>
              <a:t>χώρα</a:t>
            </a:r>
            <a:r>
              <a:rPr lang="el-GR" spc="-12" dirty="0" smtClean="0">
                <a:solidFill>
                  <a:srgbClr val="FF0000"/>
                </a:solidFill>
                <a:latin typeface="Calibri"/>
                <a:ea typeface="DejaVu Sans"/>
              </a:rPr>
              <a:t> !!!</a:t>
            </a:r>
            <a:endParaRPr lang="el-GR" sz="1800" b="0" strike="noStrike" spc="-12" dirty="0" smtClean="0">
              <a:solidFill>
                <a:srgbClr val="FF0000"/>
              </a:solidFill>
              <a:latin typeface="Calibri"/>
              <a:ea typeface="DejaVu Sans"/>
            </a:endParaRPr>
          </a:p>
          <a:p>
            <a:pPr marL="50760">
              <a:lnSpc>
                <a:spcPct val="114000"/>
              </a:lnSpc>
            </a:pPr>
            <a:r>
              <a:rPr lang="en-US" sz="1800" b="0" strike="noStrike" spc="-12" dirty="0" smtClean="0">
                <a:latin typeface="Calibri"/>
                <a:ea typeface="DejaVu Sans"/>
              </a:rPr>
              <a:t>M</a:t>
            </a:r>
            <a:r>
              <a:rPr lang="el-GR" sz="1800" b="0" strike="noStrike" spc="-12" dirty="0" smtClean="0">
                <a:latin typeface="Calibri"/>
                <a:ea typeface="DejaVu Sans"/>
              </a:rPr>
              <a:t>ε την διασύνδεση ορισμένων νησιών με το ηπειρωτικό σύστημα μέσω καλωδίου μεταφέρεται σήμερα σε αυτά ηλεκτρική ενέργεια  που παράγεται από εργοστάσια που καίνε φυσικό αέριο, αντί τα  νησιά να καλύπτουν τις ανάγκες τους και να εξάγουν ηλεκτρική ενέργεια από ανανεώσιμες πηγές στην υπόλοιπη χώρα!</a:t>
            </a:r>
            <a:endParaRPr lang="el-GR" sz="1800" b="0" strike="noStrike" spc="-1" dirty="0">
              <a:latin typeface="Arial"/>
            </a:endParaRPr>
          </a:p>
        </p:txBody>
      </p:sp>
      <p:pic>
        <p:nvPicPr>
          <p:cNvPr id="4" name="Shape 55"/>
          <p:cNvPicPr preferRelativeResize="0"/>
          <p:nvPr/>
        </p:nvPicPr>
        <p:blipFill rotWithShape="1">
          <a:blip r:embed="rId2" cstate="print">
            <a:alphaModFix/>
          </a:blip>
          <a:srcRect/>
          <a:stretch/>
        </p:blipFill>
        <p:spPr>
          <a:xfrm>
            <a:off x="8104094" y="159904"/>
            <a:ext cx="815788" cy="637955"/>
          </a:xfrm>
          <a:prstGeom prst="rect">
            <a:avLst/>
          </a:prstGeom>
          <a:noFill/>
          <a:ln>
            <a:noFill/>
          </a:ln>
        </p:spPr>
      </p:pic>
      <p:pic>
        <p:nvPicPr>
          <p:cNvPr id="5" name="Picture 4"/>
          <p:cNvPicPr/>
          <p:nvPr/>
        </p:nvPicPr>
        <p:blipFill>
          <a:blip r:embed="rId3" cstate="print"/>
          <a:stretch/>
        </p:blipFill>
        <p:spPr>
          <a:xfrm>
            <a:off x="7248890" y="5818095"/>
            <a:ext cx="1697887" cy="869936"/>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4664520" y="1971360"/>
            <a:ext cx="29520" cy="1083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856"/>
              </a:lnSpc>
            </a:pPr>
            <a:r>
              <a:rPr lang="el-GR" sz="900" b="1" strike="noStrike" spc="-1">
                <a:solidFill>
                  <a:srgbClr val="0000FF"/>
                </a:solidFill>
                <a:latin typeface="Calibri"/>
                <a:ea typeface="DejaVu Sans"/>
              </a:rPr>
              <a:t>.</a:t>
            </a:r>
            <a:endParaRPr lang="el-GR" sz="900" b="0" strike="noStrike" spc="-1">
              <a:latin typeface="Arial"/>
            </a:endParaRPr>
          </a:p>
        </p:txBody>
      </p:sp>
      <p:sp>
        <p:nvSpPr>
          <p:cNvPr id="203" name="CustomShape 2"/>
          <p:cNvSpPr/>
          <p:nvPr/>
        </p:nvSpPr>
        <p:spPr>
          <a:xfrm>
            <a:off x="3672000" y="1224000"/>
            <a:ext cx="5142240" cy="2943000"/>
          </a:xfrm>
          <a:custGeom>
            <a:avLst/>
            <a:gdLst/>
            <a:ahLst/>
            <a:cxnLst/>
            <a:rect l="l" t="t" r="r" b="b"/>
            <a:pathLst>
              <a:path w="5143500" h="2944495">
                <a:moveTo>
                  <a:pt x="0" y="2944368"/>
                </a:moveTo>
                <a:lnTo>
                  <a:pt x="5143500" y="2944368"/>
                </a:lnTo>
                <a:lnTo>
                  <a:pt x="5143500" y="0"/>
                </a:lnTo>
                <a:lnTo>
                  <a:pt x="0" y="0"/>
                </a:lnTo>
                <a:lnTo>
                  <a:pt x="0" y="2944368"/>
                </a:lnTo>
                <a:close/>
              </a:path>
            </a:pathLst>
          </a:custGeom>
          <a:noFill/>
          <a:ln w="9000" cap="rnd">
            <a:solidFill>
              <a:srgbClr val="FFFFFF"/>
            </a:solidFill>
            <a:prstDash val="sysDash"/>
            <a:round/>
            <a:headEnd type="triangle" w="med" len="med"/>
          </a:ln>
        </p:spPr>
        <p:style>
          <a:lnRef idx="0">
            <a:scrgbClr r="0" g="0" b="0"/>
          </a:lnRef>
          <a:fillRef idx="0">
            <a:scrgbClr r="0" g="0" b="0"/>
          </a:fillRef>
          <a:effectRef idx="0">
            <a:scrgbClr r="0" g="0" b="0"/>
          </a:effectRef>
          <a:fontRef idx="minor"/>
        </p:style>
      </p:sp>
      <p:sp>
        <p:nvSpPr>
          <p:cNvPr id="204" name="CustomShape 3"/>
          <p:cNvSpPr/>
          <p:nvPr/>
        </p:nvSpPr>
        <p:spPr>
          <a:xfrm>
            <a:off x="403412" y="1048871"/>
            <a:ext cx="4923508" cy="3678475"/>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square" lIns="0" tIns="114840" rIns="0" bIns="0">
            <a:spAutoFit/>
          </a:bodyPr>
          <a:lstStyle/>
          <a:p>
            <a:pPr marL="87120">
              <a:lnSpc>
                <a:spcPct val="100000"/>
              </a:lnSpc>
              <a:spcBef>
                <a:spcPts val="904"/>
              </a:spcBef>
            </a:pPr>
            <a:r>
              <a:rPr lang="el-GR" sz="1600" b="0" strike="noStrike" spc="-1" dirty="0" smtClean="0">
                <a:solidFill>
                  <a:srgbClr val="000000"/>
                </a:solidFill>
                <a:latin typeface="Calibri"/>
                <a:ea typeface="DejaVu Sans"/>
              </a:rPr>
              <a:t>Το </a:t>
            </a:r>
            <a:r>
              <a:rPr lang="el-GR" sz="1600" b="1" strike="noStrike" spc="-1" dirty="0">
                <a:solidFill>
                  <a:srgbClr val="000000"/>
                </a:solidFill>
                <a:latin typeface="Calibri"/>
                <a:ea typeface="DejaVu Sans"/>
              </a:rPr>
              <a:t>98% του πετρελαίου</a:t>
            </a:r>
            <a:r>
              <a:rPr lang="el-GR" sz="1600" b="0" strike="noStrike" spc="-1" dirty="0">
                <a:solidFill>
                  <a:srgbClr val="000000"/>
                </a:solidFill>
                <a:latin typeface="Calibri"/>
                <a:ea typeface="DejaVu Sans"/>
              </a:rPr>
              <a:t> και το 1</a:t>
            </a:r>
            <a:r>
              <a:rPr lang="el-GR" sz="1600" b="1" strike="noStrike" spc="-1" dirty="0">
                <a:solidFill>
                  <a:srgbClr val="000000"/>
                </a:solidFill>
                <a:latin typeface="Calibri"/>
                <a:ea typeface="DejaVu Sans"/>
              </a:rPr>
              <a:t>00% του φυσικού αερίου</a:t>
            </a:r>
            <a:r>
              <a:rPr lang="el-GR" sz="1600" b="0" strike="noStrike" spc="-1" dirty="0">
                <a:solidFill>
                  <a:srgbClr val="000000"/>
                </a:solidFill>
                <a:latin typeface="Calibri"/>
                <a:ea typeface="DejaVu Sans"/>
              </a:rPr>
              <a:t> που καταναλώνεται στην Ελλάδα εισάγεται από άλλες χώρες.</a:t>
            </a:r>
            <a:endParaRPr lang="el-GR" sz="1600" b="0" strike="noStrike" spc="-1" dirty="0">
              <a:latin typeface="Arial"/>
            </a:endParaRPr>
          </a:p>
          <a:p>
            <a:pPr marL="87120">
              <a:lnSpc>
                <a:spcPct val="100000"/>
              </a:lnSpc>
              <a:spcBef>
                <a:spcPts val="904"/>
              </a:spcBef>
            </a:pPr>
            <a:r>
              <a:rPr lang="el-GR" sz="1600" b="0" strike="noStrike" spc="-1" dirty="0">
                <a:solidFill>
                  <a:srgbClr val="000000"/>
                </a:solidFill>
                <a:latin typeface="Calibri"/>
                <a:ea typeface="DejaVu Sans"/>
              </a:rPr>
              <a:t>Αυτό φτάνει το ποσοστό της ενεργειακής εξάρτησης της χώρας στο 73,6% (2015) </a:t>
            </a:r>
            <a:r>
              <a:rPr lang="el-GR" sz="1600" b="0" strike="noStrike" spc="-7" dirty="0">
                <a:solidFill>
                  <a:srgbClr val="000000"/>
                </a:solidFill>
                <a:latin typeface="Calibri"/>
                <a:ea typeface="DejaVu Sans"/>
              </a:rPr>
              <a:t>σε αντίθεση </a:t>
            </a:r>
            <a:r>
              <a:rPr lang="el-GR" sz="1600" b="0" strike="noStrike" spc="-1" dirty="0">
                <a:solidFill>
                  <a:srgbClr val="000000"/>
                </a:solidFill>
                <a:latin typeface="Calibri"/>
                <a:ea typeface="DejaVu Sans"/>
              </a:rPr>
              <a:t>με </a:t>
            </a:r>
            <a:r>
              <a:rPr lang="el-GR" sz="1600" b="0" strike="noStrike" spc="-7" dirty="0">
                <a:solidFill>
                  <a:srgbClr val="000000"/>
                </a:solidFill>
                <a:latin typeface="Calibri"/>
                <a:ea typeface="DejaVu Sans"/>
              </a:rPr>
              <a:t>τον μέσο όρο  53,6% για </a:t>
            </a:r>
            <a:r>
              <a:rPr lang="el-GR" sz="1600" b="0" strike="noStrike" spc="-21" dirty="0">
                <a:solidFill>
                  <a:srgbClr val="000000"/>
                </a:solidFill>
                <a:latin typeface="Calibri"/>
                <a:ea typeface="DejaVu Sans"/>
              </a:rPr>
              <a:t>την </a:t>
            </a:r>
            <a:r>
              <a:rPr lang="el-GR" sz="1600" b="0" strike="noStrike" spc="-7" dirty="0">
                <a:solidFill>
                  <a:srgbClr val="000000"/>
                </a:solidFill>
                <a:latin typeface="Calibri"/>
                <a:ea typeface="DejaVu Sans"/>
              </a:rPr>
              <a:t>ΕΕ-28 σύμφωνα </a:t>
            </a:r>
            <a:r>
              <a:rPr lang="el-GR" sz="1600" b="0" strike="noStrike" spc="-1" dirty="0">
                <a:solidFill>
                  <a:srgbClr val="000000"/>
                </a:solidFill>
                <a:latin typeface="Calibri"/>
                <a:ea typeface="DejaVu Sans"/>
              </a:rPr>
              <a:t>με </a:t>
            </a:r>
            <a:r>
              <a:rPr lang="el-GR" sz="1600" b="0" strike="noStrike" spc="-21" dirty="0">
                <a:solidFill>
                  <a:srgbClr val="000000"/>
                </a:solidFill>
                <a:latin typeface="Calibri"/>
                <a:ea typeface="DejaVu Sans"/>
              </a:rPr>
              <a:t>την</a:t>
            </a:r>
            <a:r>
              <a:rPr lang="el-GR" sz="1600" b="0" strike="noStrike" spc="4" dirty="0">
                <a:solidFill>
                  <a:srgbClr val="000000"/>
                </a:solidFill>
                <a:latin typeface="Calibri"/>
                <a:ea typeface="DejaVu Sans"/>
              </a:rPr>
              <a:t> </a:t>
            </a:r>
            <a:r>
              <a:rPr lang="el-GR" sz="1600" b="0" strike="noStrike" spc="-15" dirty="0" err="1">
                <a:solidFill>
                  <a:srgbClr val="000000"/>
                </a:solidFill>
                <a:latin typeface="Calibri"/>
                <a:ea typeface="DejaVu Sans"/>
              </a:rPr>
              <a:t>Eurostat</a:t>
            </a:r>
            <a:r>
              <a:rPr lang="el-GR" sz="1600" b="0" strike="noStrike" spc="-15" dirty="0">
                <a:solidFill>
                  <a:srgbClr val="000000"/>
                </a:solidFill>
                <a:latin typeface="Calibri"/>
                <a:ea typeface="DejaVu Sans"/>
              </a:rPr>
              <a:t>.</a:t>
            </a:r>
            <a:endParaRPr lang="el-GR" sz="1600" b="0" strike="noStrike" spc="-1" dirty="0">
              <a:latin typeface="Arial"/>
            </a:endParaRPr>
          </a:p>
          <a:p>
            <a:pPr marL="87120">
              <a:lnSpc>
                <a:spcPct val="100000"/>
              </a:lnSpc>
              <a:spcBef>
                <a:spcPts val="26"/>
              </a:spcBef>
            </a:pPr>
            <a:endParaRPr lang="el-GR" sz="1600" b="0" strike="noStrike" spc="-1" dirty="0">
              <a:latin typeface="Arial"/>
            </a:endParaRPr>
          </a:p>
          <a:p>
            <a:pPr marL="87120">
              <a:lnSpc>
                <a:spcPct val="100000"/>
              </a:lnSpc>
            </a:pPr>
            <a:r>
              <a:rPr lang="el-GR" sz="1600" b="0" strike="noStrike" spc="-1" dirty="0">
                <a:solidFill>
                  <a:srgbClr val="000000"/>
                </a:solidFill>
                <a:latin typeface="Calibri"/>
                <a:ea typeface="DejaVu Sans"/>
              </a:rPr>
              <a:t>Πάνω από </a:t>
            </a:r>
            <a:r>
              <a:rPr lang="el-GR" sz="1600" b="1" strike="noStrike" spc="-7" dirty="0">
                <a:solidFill>
                  <a:srgbClr val="000000"/>
                </a:solidFill>
                <a:latin typeface="Calibri"/>
                <a:ea typeface="DejaVu Sans"/>
              </a:rPr>
              <a:t>30 δισ. </a:t>
            </a:r>
            <a:r>
              <a:rPr lang="el-GR" sz="1600" b="1" strike="noStrike" spc="-1" dirty="0">
                <a:solidFill>
                  <a:srgbClr val="000000"/>
                </a:solidFill>
                <a:latin typeface="Calibri"/>
                <a:ea typeface="DejaVu Sans"/>
              </a:rPr>
              <a:t>Ευρώ </a:t>
            </a:r>
            <a:r>
              <a:rPr lang="el-GR" sz="1600" b="1" strike="noStrike" spc="-7" dirty="0">
                <a:solidFill>
                  <a:srgbClr val="000000"/>
                </a:solidFill>
                <a:latin typeface="Calibri"/>
                <a:ea typeface="DejaVu Sans"/>
              </a:rPr>
              <a:t>δαπανώνται</a:t>
            </a:r>
            <a:endParaRPr lang="el-GR" sz="1600" b="0" strike="noStrike" spc="-1" dirty="0">
              <a:latin typeface="Arial"/>
            </a:endParaRPr>
          </a:p>
          <a:p>
            <a:pPr marL="87120">
              <a:lnSpc>
                <a:spcPct val="100000"/>
              </a:lnSpc>
            </a:pPr>
            <a:r>
              <a:rPr lang="el-GR" sz="1600" b="1" strike="noStrike" spc="-7" dirty="0">
                <a:solidFill>
                  <a:srgbClr val="000000"/>
                </a:solidFill>
                <a:latin typeface="Calibri"/>
                <a:ea typeface="DejaVu Sans"/>
              </a:rPr>
              <a:t>ετησίως για </a:t>
            </a:r>
            <a:r>
              <a:rPr lang="el-GR" sz="1600" b="1" strike="noStrike" spc="-12" dirty="0">
                <a:solidFill>
                  <a:srgbClr val="000000"/>
                </a:solidFill>
                <a:latin typeface="Calibri"/>
                <a:ea typeface="DejaVu Sans"/>
              </a:rPr>
              <a:t>την </a:t>
            </a:r>
            <a:r>
              <a:rPr lang="el-GR" sz="1600" b="1" strike="noStrike" spc="-7" dirty="0">
                <a:solidFill>
                  <a:srgbClr val="000000"/>
                </a:solidFill>
                <a:latin typeface="Calibri"/>
                <a:ea typeface="DejaVu Sans"/>
              </a:rPr>
              <a:t>εισαγωγή ορυκτών</a:t>
            </a:r>
            <a:r>
              <a:rPr lang="el-GR" sz="1600" b="1" strike="noStrike" spc="-1" dirty="0">
                <a:solidFill>
                  <a:srgbClr val="000000"/>
                </a:solidFill>
                <a:latin typeface="Calibri"/>
                <a:ea typeface="DejaVu Sans"/>
              </a:rPr>
              <a:t> </a:t>
            </a:r>
            <a:r>
              <a:rPr lang="el-GR" sz="1600" b="1" strike="noStrike" spc="-12" dirty="0">
                <a:solidFill>
                  <a:srgbClr val="000000"/>
                </a:solidFill>
                <a:latin typeface="Calibri"/>
                <a:ea typeface="DejaVu Sans"/>
              </a:rPr>
              <a:t>καυσίμων</a:t>
            </a:r>
            <a:r>
              <a:rPr lang="el-GR" sz="1600" b="0" strike="noStrike" spc="-12" dirty="0">
                <a:solidFill>
                  <a:srgbClr val="000000"/>
                </a:solidFill>
                <a:latin typeface="Calibri"/>
                <a:ea typeface="DejaVu Sans"/>
              </a:rPr>
              <a:t>.</a:t>
            </a:r>
            <a:endParaRPr lang="el-GR" sz="1600" b="0" strike="noStrike" spc="-1" dirty="0">
              <a:latin typeface="Arial"/>
            </a:endParaRPr>
          </a:p>
          <a:p>
            <a:pPr marL="87120">
              <a:lnSpc>
                <a:spcPct val="100000"/>
              </a:lnSpc>
              <a:spcBef>
                <a:spcPts val="26"/>
              </a:spcBef>
            </a:pPr>
            <a:endParaRPr lang="el-GR" sz="1600" b="0" strike="noStrike" spc="-1" dirty="0">
              <a:latin typeface="Arial"/>
            </a:endParaRPr>
          </a:p>
          <a:p>
            <a:pPr marL="87120">
              <a:lnSpc>
                <a:spcPct val="100000"/>
              </a:lnSpc>
            </a:pPr>
            <a:r>
              <a:rPr lang="el-GR" sz="1600" b="0" strike="noStrike" spc="-1" dirty="0">
                <a:solidFill>
                  <a:srgbClr val="000000"/>
                </a:solidFill>
                <a:latin typeface="Calibri"/>
                <a:ea typeface="DejaVu Sans"/>
              </a:rPr>
              <a:t>Ο </a:t>
            </a:r>
            <a:r>
              <a:rPr lang="el-GR" sz="1600" b="0" strike="noStrike" spc="-12" dirty="0">
                <a:solidFill>
                  <a:srgbClr val="000000"/>
                </a:solidFill>
                <a:latin typeface="Calibri"/>
                <a:ea typeface="DejaVu Sans"/>
              </a:rPr>
              <a:t>λιγνίτης </a:t>
            </a:r>
            <a:r>
              <a:rPr lang="el-GR" sz="1600" b="0" strike="noStrike" spc="-7" dirty="0">
                <a:solidFill>
                  <a:srgbClr val="000000"/>
                </a:solidFill>
                <a:latin typeface="Calibri"/>
                <a:ea typeface="DejaVu Sans"/>
              </a:rPr>
              <a:t>είναι </a:t>
            </a:r>
            <a:r>
              <a:rPr lang="el-GR" sz="1600" b="0" strike="noStrike" spc="-1" dirty="0">
                <a:solidFill>
                  <a:srgbClr val="000000"/>
                </a:solidFill>
                <a:latin typeface="Calibri"/>
                <a:ea typeface="DejaVu Sans"/>
              </a:rPr>
              <a:t>μέχρι </a:t>
            </a:r>
            <a:r>
              <a:rPr lang="el-GR" sz="1600" b="0" strike="noStrike" spc="-7" dirty="0">
                <a:solidFill>
                  <a:srgbClr val="000000"/>
                </a:solidFill>
                <a:latin typeface="Calibri"/>
                <a:ea typeface="DejaVu Sans"/>
              </a:rPr>
              <a:t>τώρα </a:t>
            </a:r>
            <a:r>
              <a:rPr lang="el-GR" sz="1600" b="0" strike="noStrike" spc="-12" dirty="0">
                <a:solidFill>
                  <a:srgbClr val="000000"/>
                </a:solidFill>
                <a:latin typeface="Calibri"/>
                <a:ea typeface="DejaVu Sans"/>
              </a:rPr>
              <a:t>το </a:t>
            </a:r>
            <a:r>
              <a:rPr lang="el-GR" sz="1600" b="0" strike="noStrike" spc="-15" dirty="0">
                <a:solidFill>
                  <a:srgbClr val="000000"/>
                </a:solidFill>
                <a:latin typeface="Calibri"/>
                <a:ea typeface="DejaVu Sans"/>
              </a:rPr>
              <a:t>μοναδικό </a:t>
            </a:r>
            <a:r>
              <a:rPr lang="el-GR" sz="1600" b="0" strike="noStrike" spc="-7" dirty="0">
                <a:solidFill>
                  <a:srgbClr val="000000"/>
                </a:solidFill>
                <a:latin typeface="Calibri"/>
                <a:ea typeface="DejaVu Sans"/>
              </a:rPr>
              <a:t>ορυκτό  </a:t>
            </a:r>
            <a:r>
              <a:rPr lang="el-GR" sz="1600" b="0" strike="noStrike" spc="-15" dirty="0">
                <a:solidFill>
                  <a:srgbClr val="000000"/>
                </a:solidFill>
                <a:latin typeface="Calibri"/>
                <a:ea typeface="DejaVu Sans"/>
              </a:rPr>
              <a:t>καύσιμο </a:t>
            </a:r>
            <a:r>
              <a:rPr lang="el-GR" sz="1600" b="0" strike="noStrike" spc="-12" dirty="0">
                <a:solidFill>
                  <a:srgbClr val="000000"/>
                </a:solidFill>
                <a:latin typeface="Calibri"/>
                <a:ea typeface="DejaVu Sans"/>
              </a:rPr>
              <a:t>διαθέσιμο στην</a:t>
            </a:r>
            <a:r>
              <a:rPr lang="el-GR" sz="1600" b="0" strike="noStrike" spc="-7" dirty="0">
                <a:solidFill>
                  <a:srgbClr val="000000"/>
                </a:solidFill>
                <a:latin typeface="Calibri"/>
                <a:ea typeface="DejaVu Sans"/>
              </a:rPr>
              <a:t> </a:t>
            </a:r>
            <a:r>
              <a:rPr lang="el-GR" sz="1600" b="0" strike="noStrike" spc="-12" dirty="0" smtClean="0">
                <a:solidFill>
                  <a:srgbClr val="000000"/>
                </a:solidFill>
                <a:latin typeface="Calibri"/>
                <a:ea typeface="DejaVu Sans"/>
              </a:rPr>
              <a:t>Ελλάδα, ενώ η εξόρυξη πετρελαίου στον Πρίνο συνεισφέρει ελάχιστα στις ενεργειακές ανάγκες της χώρας</a:t>
            </a:r>
            <a:endParaRPr lang="el-GR" sz="1600" b="0" strike="noStrike" spc="-1" dirty="0">
              <a:latin typeface="Arial"/>
            </a:endParaRPr>
          </a:p>
        </p:txBody>
      </p:sp>
      <p:sp>
        <p:nvSpPr>
          <p:cNvPr id="205" name="CustomShape 4"/>
          <p:cNvSpPr/>
          <p:nvPr/>
        </p:nvSpPr>
        <p:spPr>
          <a:xfrm>
            <a:off x="360000" y="4896000"/>
            <a:ext cx="3094920" cy="174960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206" name="CustomShape 5"/>
          <p:cNvSpPr/>
          <p:nvPr/>
        </p:nvSpPr>
        <p:spPr>
          <a:xfrm>
            <a:off x="5472000" y="1156447"/>
            <a:ext cx="3166920" cy="3433712"/>
          </a:xfrm>
          <a:prstGeom prst="rect">
            <a:avLst/>
          </a:prstGeom>
          <a:noFill/>
          <a:ln>
            <a:noFill/>
          </a:ln>
        </p:spPr>
        <p:style>
          <a:lnRef idx="0">
            <a:scrgbClr r="0" g="0" b="0"/>
          </a:lnRef>
          <a:fillRef idx="0">
            <a:scrgbClr r="0" g="0" b="0"/>
          </a:fillRef>
          <a:effectRef idx="0">
            <a:scrgbClr r="0" g="0" b="0"/>
          </a:effectRef>
          <a:fontRef idx="minor"/>
        </p:style>
        <p:txBody>
          <a:bodyPr wrap="square" lIns="0" tIns="12240" rIns="0" bIns="0">
            <a:spAutoFit/>
          </a:bodyPr>
          <a:lstStyle/>
          <a:p>
            <a:pPr marL="12600" algn="just">
              <a:lnSpc>
                <a:spcPct val="100000"/>
              </a:lnSpc>
              <a:spcBef>
                <a:spcPts val="96"/>
              </a:spcBef>
            </a:pPr>
            <a:r>
              <a:rPr lang="el-GR" sz="1800" b="0" strike="noStrike" spc="-1" dirty="0">
                <a:solidFill>
                  <a:srgbClr val="000000"/>
                </a:solidFill>
                <a:latin typeface="Calibri"/>
                <a:ea typeface="DejaVu Sans"/>
              </a:rPr>
              <a:t>Η </a:t>
            </a:r>
            <a:r>
              <a:rPr lang="el-GR" sz="1800" b="0" strike="noStrike" spc="-7" dirty="0">
                <a:solidFill>
                  <a:srgbClr val="000000"/>
                </a:solidFill>
                <a:latin typeface="Calibri"/>
                <a:ea typeface="DejaVu Sans"/>
              </a:rPr>
              <a:t>ενεργειακή </a:t>
            </a:r>
            <a:r>
              <a:rPr lang="el-GR" sz="1800" b="0" strike="noStrike" spc="-12" dirty="0">
                <a:solidFill>
                  <a:srgbClr val="000000"/>
                </a:solidFill>
                <a:latin typeface="Calibri"/>
                <a:ea typeface="DejaVu Sans"/>
              </a:rPr>
              <a:t>εξάρτηση </a:t>
            </a:r>
            <a:r>
              <a:rPr lang="el-GR" sz="1800" b="0" strike="noStrike" spc="-26" dirty="0">
                <a:solidFill>
                  <a:srgbClr val="000000"/>
                </a:solidFill>
                <a:latin typeface="Calibri"/>
                <a:ea typeface="DejaVu Sans"/>
              </a:rPr>
              <a:t>και </a:t>
            </a:r>
            <a:r>
              <a:rPr lang="el-GR" sz="1800" b="0" strike="noStrike" spc="-1" dirty="0">
                <a:solidFill>
                  <a:srgbClr val="000000"/>
                </a:solidFill>
                <a:latin typeface="Calibri"/>
                <a:ea typeface="DejaVu Sans"/>
              </a:rPr>
              <a:t>οι </a:t>
            </a:r>
            <a:r>
              <a:rPr lang="el-GR" sz="1800" b="0" strike="noStrike" spc="-7" dirty="0">
                <a:solidFill>
                  <a:srgbClr val="000000"/>
                </a:solidFill>
                <a:latin typeface="Calibri"/>
                <a:ea typeface="DejaVu Sans"/>
              </a:rPr>
              <a:t>εισαγωγές </a:t>
            </a:r>
            <a:r>
              <a:rPr lang="el-GR" sz="1800" b="0" strike="noStrike" spc="-12" dirty="0">
                <a:solidFill>
                  <a:srgbClr val="000000"/>
                </a:solidFill>
                <a:latin typeface="Calibri"/>
                <a:ea typeface="DejaVu Sans"/>
              </a:rPr>
              <a:t>ορυκτών </a:t>
            </a:r>
            <a:r>
              <a:rPr lang="el-GR" sz="1800" b="0" strike="noStrike" spc="-15" dirty="0">
                <a:solidFill>
                  <a:srgbClr val="000000"/>
                </a:solidFill>
                <a:latin typeface="Calibri"/>
                <a:ea typeface="DejaVu Sans"/>
              </a:rPr>
              <a:t>καυσίμων </a:t>
            </a:r>
            <a:r>
              <a:rPr lang="el-GR" sz="1800" b="0" strike="noStrike" spc="-26" dirty="0">
                <a:solidFill>
                  <a:srgbClr val="000000"/>
                </a:solidFill>
                <a:latin typeface="Calibri"/>
                <a:ea typeface="DejaVu Sans"/>
              </a:rPr>
              <a:t>και </a:t>
            </a:r>
            <a:r>
              <a:rPr lang="el-GR" sz="1800" b="0" strike="noStrike" spc="-7" dirty="0">
                <a:solidFill>
                  <a:srgbClr val="000000"/>
                </a:solidFill>
                <a:latin typeface="Calibri"/>
                <a:ea typeface="DejaVu Sans"/>
              </a:rPr>
              <a:t>άλλων </a:t>
            </a:r>
            <a:r>
              <a:rPr lang="el-GR" sz="1800" b="0" strike="noStrike" spc="-1" dirty="0">
                <a:solidFill>
                  <a:srgbClr val="000000"/>
                </a:solidFill>
                <a:latin typeface="Calibri"/>
                <a:ea typeface="DejaVu Sans"/>
              </a:rPr>
              <a:t>μη  </a:t>
            </a:r>
            <a:r>
              <a:rPr lang="el-GR" sz="1800" b="0" strike="noStrike" spc="-7" dirty="0">
                <a:solidFill>
                  <a:srgbClr val="000000"/>
                </a:solidFill>
                <a:latin typeface="Calibri"/>
                <a:ea typeface="DejaVu Sans"/>
              </a:rPr>
              <a:t>ανανεώσιμων πόρων </a:t>
            </a:r>
            <a:r>
              <a:rPr lang="el-GR" sz="1800" b="0" strike="noStrike" spc="-12" dirty="0">
                <a:solidFill>
                  <a:srgbClr val="000000"/>
                </a:solidFill>
                <a:latin typeface="Calibri"/>
                <a:ea typeface="DejaVu Sans"/>
              </a:rPr>
              <a:t>διαδραμάτισε καθοριστικό ρόλο </a:t>
            </a:r>
            <a:r>
              <a:rPr lang="el-GR" sz="1800" b="0" strike="noStrike" spc="-1" dirty="0">
                <a:solidFill>
                  <a:srgbClr val="000000"/>
                </a:solidFill>
                <a:latin typeface="Calibri"/>
                <a:ea typeface="DejaVu Sans"/>
              </a:rPr>
              <a:t>στη </a:t>
            </a:r>
            <a:r>
              <a:rPr lang="el-GR" sz="1800" b="0" strike="noStrike" spc="-7" dirty="0">
                <a:solidFill>
                  <a:srgbClr val="000000"/>
                </a:solidFill>
                <a:latin typeface="Calibri"/>
                <a:ea typeface="DejaVu Sans"/>
              </a:rPr>
              <a:t>δυναμική </a:t>
            </a:r>
            <a:r>
              <a:rPr lang="el-GR" sz="1800" b="0" strike="noStrike" spc="-12" dirty="0">
                <a:solidFill>
                  <a:srgbClr val="000000"/>
                </a:solidFill>
                <a:latin typeface="Calibri"/>
                <a:ea typeface="DejaVu Sans"/>
              </a:rPr>
              <a:t>του χρέους  στην Ελλάδα. </a:t>
            </a:r>
            <a:endParaRPr lang="el-GR" sz="1800" b="0" strike="noStrike" spc="-1" dirty="0">
              <a:latin typeface="Arial"/>
            </a:endParaRPr>
          </a:p>
          <a:p>
            <a:pPr marL="12600" algn="just">
              <a:lnSpc>
                <a:spcPct val="100000"/>
              </a:lnSpc>
              <a:spcBef>
                <a:spcPts val="96"/>
              </a:spcBef>
            </a:pPr>
            <a:endParaRPr lang="el-GR" sz="1800" b="0" strike="noStrike" spc="-1" dirty="0">
              <a:latin typeface="Arial"/>
            </a:endParaRPr>
          </a:p>
          <a:p>
            <a:pPr marL="12600" algn="just">
              <a:lnSpc>
                <a:spcPct val="100000"/>
              </a:lnSpc>
              <a:spcBef>
                <a:spcPts val="96"/>
              </a:spcBef>
            </a:pPr>
            <a:r>
              <a:rPr lang="el-GR" sz="1800" b="0" strike="noStrike" spc="-80" dirty="0">
                <a:solidFill>
                  <a:srgbClr val="000000"/>
                </a:solidFill>
                <a:latin typeface="Calibri"/>
                <a:ea typeface="DejaVu Sans"/>
              </a:rPr>
              <a:t>Το </a:t>
            </a:r>
            <a:r>
              <a:rPr lang="el-GR" sz="1800" b="0" strike="noStrike" spc="-7" dirty="0">
                <a:solidFill>
                  <a:srgbClr val="000000"/>
                </a:solidFill>
                <a:latin typeface="Calibri"/>
                <a:ea typeface="DejaVu Sans"/>
              </a:rPr>
              <a:t>υψηλό </a:t>
            </a:r>
            <a:r>
              <a:rPr lang="el-GR" sz="1800" b="0" strike="noStrike" spc="-15" dirty="0">
                <a:solidFill>
                  <a:srgbClr val="000000"/>
                </a:solidFill>
                <a:latin typeface="Calibri"/>
                <a:ea typeface="DejaVu Sans"/>
              </a:rPr>
              <a:t>κόστος </a:t>
            </a:r>
            <a:r>
              <a:rPr lang="el-GR" sz="1800" b="0" strike="noStrike" spc="-7" dirty="0">
                <a:solidFill>
                  <a:srgbClr val="000000"/>
                </a:solidFill>
                <a:latin typeface="Calibri"/>
                <a:ea typeface="DejaVu Sans"/>
              </a:rPr>
              <a:t>των </a:t>
            </a:r>
            <a:r>
              <a:rPr lang="el-GR" sz="1800" b="0" strike="noStrike" spc="-12" dirty="0">
                <a:solidFill>
                  <a:srgbClr val="000000"/>
                </a:solidFill>
                <a:latin typeface="Calibri"/>
                <a:ea typeface="DejaVu Sans"/>
              </a:rPr>
              <a:t>εισαγωγών </a:t>
            </a:r>
            <a:r>
              <a:rPr lang="el-GR" sz="1800" b="0" strike="noStrike" spc="-7" dirty="0">
                <a:solidFill>
                  <a:srgbClr val="000000"/>
                </a:solidFill>
                <a:latin typeface="Calibri"/>
                <a:ea typeface="DejaVu Sans"/>
              </a:rPr>
              <a:t>ορυκτών </a:t>
            </a:r>
            <a:r>
              <a:rPr lang="el-GR" sz="1800" b="0" strike="noStrike" spc="-15" dirty="0">
                <a:solidFill>
                  <a:srgbClr val="000000"/>
                </a:solidFill>
                <a:latin typeface="Calibri"/>
                <a:ea typeface="DejaVu Sans"/>
              </a:rPr>
              <a:t>καυσίμων </a:t>
            </a:r>
            <a:r>
              <a:rPr lang="el-GR" sz="1800" b="0" strike="noStrike" spc="-1" dirty="0">
                <a:solidFill>
                  <a:srgbClr val="000000"/>
                </a:solidFill>
                <a:latin typeface="Calibri"/>
                <a:ea typeface="DejaVu Sans"/>
              </a:rPr>
              <a:t>συνέβαλε στο  </a:t>
            </a:r>
            <a:r>
              <a:rPr lang="el-GR" sz="1800" b="0" strike="noStrike" spc="-12" dirty="0">
                <a:solidFill>
                  <a:srgbClr val="000000"/>
                </a:solidFill>
                <a:latin typeface="Calibri"/>
                <a:ea typeface="DejaVu Sans"/>
              </a:rPr>
              <a:t>δημόσιο </a:t>
            </a:r>
            <a:r>
              <a:rPr lang="el-GR" sz="1800" b="0" strike="noStrike" spc="-1" dirty="0">
                <a:solidFill>
                  <a:srgbClr val="000000"/>
                </a:solidFill>
                <a:latin typeface="Calibri"/>
                <a:ea typeface="DejaVu Sans"/>
              </a:rPr>
              <a:t>έλλειμμα </a:t>
            </a:r>
            <a:r>
              <a:rPr lang="el-GR" sz="1800" b="0" strike="noStrike" spc="-12" dirty="0">
                <a:solidFill>
                  <a:srgbClr val="000000"/>
                </a:solidFill>
                <a:latin typeface="Calibri"/>
                <a:ea typeface="DejaVu Sans"/>
              </a:rPr>
              <a:t>το </a:t>
            </a:r>
            <a:r>
              <a:rPr lang="el-GR" sz="1800" b="0" strike="noStrike" spc="-7" dirty="0">
                <a:solidFill>
                  <a:srgbClr val="000000"/>
                </a:solidFill>
                <a:latin typeface="Calibri"/>
                <a:ea typeface="DejaVu Sans"/>
              </a:rPr>
              <a:t>οποίο </a:t>
            </a:r>
            <a:r>
              <a:rPr lang="el-GR" sz="1800" b="0" strike="noStrike" spc="-1" dirty="0">
                <a:solidFill>
                  <a:srgbClr val="000000"/>
                </a:solidFill>
                <a:latin typeface="Calibri"/>
                <a:ea typeface="DejaVu Sans"/>
              </a:rPr>
              <a:t>έπρεπε να </a:t>
            </a:r>
            <a:r>
              <a:rPr lang="el-GR" sz="1800" b="0" strike="noStrike" spc="-12" dirty="0">
                <a:solidFill>
                  <a:srgbClr val="000000"/>
                </a:solidFill>
                <a:latin typeface="Calibri"/>
                <a:ea typeface="DejaVu Sans"/>
              </a:rPr>
              <a:t>χρηματοδοτηθεί κυρίως μέσω </a:t>
            </a:r>
            <a:r>
              <a:rPr lang="el-GR" sz="1800" b="0" strike="noStrike" spc="-15" dirty="0">
                <a:solidFill>
                  <a:srgbClr val="000000"/>
                </a:solidFill>
                <a:latin typeface="Calibri"/>
                <a:ea typeface="DejaVu Sans"/>
              </a:rPr>
              <a:t>εξωτερικού  </a:t>
            </a:r>
            <a:r>
              <a:rPr lang="el-GR" sz="1800" b="0" strike="noStrike" spc="-7" dirty="0">
                <a:solidFill>
                  <a:srgbClr val="000000"/>
                </a:solidFill>
                <a:latin typeface="Calibri"/>
                <a:ea typeface="DejaVu Sans"/>
              </a:rPr>
              <a:t>χρέους</a:t>
            </a:r>
            <a:r>
              <a:rPr lang="el-GR" sz="1800" b="0" strike="noStrike" spc="-7" dirty="0">
                <a:solidFill>
                  <a:srgbClr val="E26C09"/>
                </a:solidFill>
                <a:latin typeface="Calibri"/>
                <a:ea typeface="DejaVu Sans"/>
              </a:rPr>
              <a:t>.</a:t>
            </a:r>
            <a:endParaRPr lang="el-GR" sz="1800" b="0" strike="noStrike" spc="-1" dirty="0">
              <a:latin typeface="Arial"/>
            </a:endParaRPr>
          </a:p>
        </p:txBody>
      </p:sp>
      <p:sp>
        <p:nvSpPr>
          <p:cNvPr id="207" name="CustomShape 6"/>
          <p:cNvSpPr/>
          <p:nvPr/>
        </p:nvSpPr>
        <p:spPr>
          <a:xfrm>
            <a:off x="2520000" y="171360"/>
            <a:ext cx="4392000" cy="7437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gn="ctr">
              <a:lnSpc>
                <a:spcPct val="100000"/>
              </a:lnSpc>
              <a:spcBef>
                <a:spcPts val="99"/>
              </a:spcBef>
            </a:pPr>
            <a:r>
              <a:rPr lang="el-GR" sz="2400" b="1" strike="noStrike" spc="-7">
                <a:solidFill>
                  <a:srgbClr val="127622"/>
                </a:solidFill>
                <a:latin typeface="Calibri"/>
                <a:ea typeface="DejaVu Sans"/>
              </a:rPr>
              <a:t>Ενεργειακή</a:t>
            </a:r>
            <a:r>
              <a:rPr lang="el-GR" sz="2400" b="1" strike="noStrike" spc="-97">
                <a:solidFill>
                  <a:srgbClr val="127622"/>
                </a:solidFill>
                <a:latin typeface="Calibri"/>
                <a:ea typeface="DejaVu Sans"/>
              </a:rPr>
              <a:t> </a:t>
            </a:r>
            <a:r>
              <a:rPr lang="el-GR" sz="2400" b="1" strike="noStrike" spc="-12">
                <a:solidFill>
                  <a:srgbClr val="127622"/>
                </a:solidFill>
                <a:latin typeface="Calibri"/>
                <a:ea typeface="DejaVu Sans"/>
              </a:rPr>
              <a:t>εξάρτηση</a:t>
            </a:r>
            <a:r>
              <a:t/>
            </a:r>
            <a:br/>
            <a:r>
              <a:rPr lang="el-GR" sz="2400" b="1" strike="noStrike" spc="-12">
                <a:solidFill>
                  <a:srgbClr val="127622"/>
                </a:solidFill>
                <a:latin typeface="Calibri"/>
                <a:ea typeface="DejaVu Sans"/>
              </a:rPr>
              <a:t>Ελλάδας </a:t>
            </a:r>
            <a:endParaRPr lang="el-GR" sz="2400" b="1" strike="noStrike" spc="-1">
              <a:solidFill>
                <a:srgbClr val="127622"/>
              </a:solidFill>
              <a:latin typeface="Arial"/>
            </a:endParaRPr>
          </a:p>
        </p:txBody>
      </p:sp>
      <p:pic>
        <p:nvPicPr>
          <p:cNvPr id="8" name="Shape 55"/>
          <p:cNvPicPr preferRelativeResize="0"/>
          <p:nvPr/>
        </p:nvPicPr>
        <p:blipFill rotWithShape="1">
          <a:blip r:embed="rId3" cstate="print">
            <a:alphaModFix/>
          </a:blip>
          <a:srcRect/>
          <a:stretch/>
        </p:blipFill>
        <p:spPr>
          <a:xfrm>
            <a:off x="8104094" y="159904"/>
            <a:ext cx="815788" cy="637955"/>
          </a:xfrm>
          <a:prstGeom prst="rect">
            <a:avLst/>
          </a:prstGeom>
          <a:noFill/>
          <a:ln>
            <a:noFill/>
          </a:ln>
        </p:spPr>
      </p:pic>
      <p:pic>
        <p:nvPicPr>
          <p:cNvPr id="9" name="Picture 4"/>
          <p:cNvPicPr/>
          <p:nvPr/>
        </p:nvPicPr>
        <p:blipFill>
          <a:blip r:embed="rId4" cstate="print"/>
          <a:stretch/>
        </p:blipFill>
        <p:spPr>
          <a:xfrm>
            <a:off x="6962019" y="5659504"/>
            <a:ext cx="1911960" cy="938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432000" y="1368000"/>
            <a:ext cx="8134920" cy="223200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210" name="CustomShape 2"/>
          <p:cNvSpPr/>
          <p:nvPr/>
        </p:nvSpPr>
        <p:spPr>
          <a:xfrm>
            <a:off x="459720" y="315720"/>
            <a:ext cx="7330609" cy="917450"/>
          </a:xfrm>
          <a:prstGeom prst="rect">
            <a:avLst/>
          </a:prstGeom>
          <a:noFill/>
          <a:ln>
            <a:noFill/>
          </a:ln>
        </p:spPr>
        <p:style>
          <a:lnRef idx="0">
            <a:scrgbClr r="0" g="0" b="0"/>
          </a:lnRef>
          <a:fillRef idx="0">
            <a:scrgbClr r="0" g="0" b="0"/>
          </a:fillRef>
          <a:effectRef idx="0">
            <a:scrgbClr r="0" g="0" b="0"/>
          </a:effectRef>
          <a:fontRef idx="minor"/>
        </p:style>
        <p:txBody>
          <a:bodyPr wrap="square" lIns="0" tIns="85680" rIns="0" bIns="0">
            <a:spAutoFit/>
          </a:bodyPr>
          <a:lstStyle/>
          <a:p>
            <a:pPr marL="2256840" indent="-2243160" algn="ctr">
              <a:lnSpc>
                <a:spcPct val="80000"/>
              </a:lnSpc>
              <a:spcBef>
                <a:spcPts val="675"/>
              </a:spcBef>
            </a:pPr>
            <a:r>
              <a:rPr lang="el-GR" sz="2400" b="1" strike="noStrike" spc="-1" dirty="0">
                <a:solidFill>
                  <a:srgbClr val="127622"/>
                </a:solidFill>
                <a:latin typeface="Calibri"/>
                <a:ea typeface="DejaVu Sans"/>
              </a:rPr>
              <a:t>Μεγάλη </a:t>
            </a:r>
            <a:r>
              <a:rPr lang="el-GR" sz="2400" b="1" strike="noStrike" spc="-12" dirty="0">
                <a:solidFill>
                  <a:srgbClr val="127622"/>
                </a:solidFill>
                <a:latin typeface="Calibri"/>
                <a:ea typeface="DejaVu Sans"/>
              </a:rPr>
              <a:t>εξάρτηση </a:t>
            </a:r>
            <a:r>
              <a:rPr lang="el-GR" sz="2400" b="1" strike="noStrike" spc="-7" dirty="0">
                <a:solidFill>
                  <a:srgbClr val="127622"/>
                </a:solidFill>
                <a:latin typeface="Calibri"/>
                <a:ea typeface="DejaVu Sans"/>
              </a:rPr>
              <a:t>από </a:t>
            </a:r>
            <a:r>
              <a:rPr lang="el-GR" sz="2400" b="1" strike="noStrike" spc="-21" dirty="0">
                <a:solidFill>
                  <a:srgbClr val="127622"/>
                </a:solidFill>
                <a:latin typeface="Calibri"/>
                <a:ea typeface="DejaVu Sans"/>
              </a:rPr>
              <a:t>την </a:t>
            </a:r>
            <a:r>
              <a:rPr lang="el-GR" sz="2400" b="1" strike="noStrike" spc="-7" dirty="0">
                <a:solidFill>
                  <a:srgbClr val="127622"/>
                </a:solidFill>
                <a:latin typeface="Calibri"/>
                <a:ea typeface="DejaVu Sans"/>
              </a:rPr>
              <a:t>εισαγωγή </a:t>
            </a:r>
            <a:r>
              <a:rPr lang="el-GR" sz="2400" b="1" strike="noStrike" spc="-12" dirty="0">
                <a:solidFill>
                  <a:srgbClr val="127622"/>
                </a:solidFill>
                <a:latin typeface="Calibri"/>
                <a:ea typeface="DejaVu Sans"/>
              </a:rPr>
              <a:t>ενέργειας </a:t>
            </a:r>
            <a:r>
              <a:rPr lang="el-GR" sz="2400" b="1" strike="noStrike" spc="-32" dirty="0">
                <a:solidFill>
                  <a:srgbClr val="127622"/>
                </a:solidFill>
                <a:latin typeface="Calibri"/>
                <a:ea typeface="DejaVu Sans"/>
              </a:rPr>
              <a:t>και </a:t>
            </a:r>
            <a:r>
              <a:rPr lang="el-GR" sz="2400" b="1" strike="noStrike" spc="-12" dirty="0">
                <a:solidFill>
                  <a:srgbClr val="127622"/>
                </a:solidFill>
                <a:latin typeface="Calibri"/>
                <a:ea typeface="DejaVu Sans"/>
              </a:rPr>
              <a:t>τα </a:t>
            </a:r>
            <a:r>
              <a:rPr lang="el-GR" sz="2400" b="1" strike="noStrike" spc="-7" dirty="0" smtClean="0">
                <a:solidFill>
                  <a:srgbClr val="127622"/>
                </a:solidFill>
                <a:latin typeface="Calibri"/>
                <a:ea typeface="DejaVu Sans"/>
              </a:rPr>
              <a:t>ορυκτά </a:t>
            </a:r>
            <a:r>
              <a:rPr lang="el-GR" sz="2400" b="1" strike="noStrike" spc="-21" dirty="0" smtClean="0">
                <a:solidFill>
                  <a:srgbClr val="127622"/>
                </a:solidFill>
                <a:latin typeface="Calibri"/>
                <a:ea typeface="DejaVu Sans"/>
              </a:rPr>
              <a:t>καύσιμα  </a:t>
            </a:r>
          </a:p>
          <a:p>
            <a:pPr marL="2256840" indent="-2243160" algn="ctr">
              <a:lnSpc>
                <a:spcPct val="80000"/>
              </a:lnSpc>
              <a:spcBef>
                <a:spcPts val="675"/>
              </a:spcBef>
            </a:pPr>
            <a:r>
              <a:rPr lang="el-GR" sz="1200" b="1" strike="noStrike" spc="-15" dirty="0" smtClean="0">
                <a:solidFill>
                  <a:srgbClr val="127622"/>
                </a:solidFill>
                <a:latin typeface="Calibri"/>
                <a:ea typeface="DejaVu Sans"/>
              </a:rPr>
              <a:t>                                                                          (</a:t>
            </a:r>
            <a:r>
              <a:rPr lang="el-GR" sz="1200" b="1" strike="noStrike" spc="-15" dirty="0">
                <a:solidFill>
                  <a:srgbClr val="127622"/>
                </a:solidFill>
                <a:latin typeface="Calibri"/>
                <a:ea typeface="DejaVu Sans"/>
              </a:rPr>
              <a:t>πηγή </a:t>
            </a:r>
            <a:r>
              <a:rPr lang="el-GR" sz="1200" b="1" strike="noStrike" spc="-12" dirty="0" err="1">
                <a:solidFill>
                  <a:srgbClr val="127622"/>
                </a:solidFill>
                <a:latin typeface="Calibri"/>
                <a:ea typeface="DejaVu Sans"/>
              </a:rPr>
              <a:t>International</a:t>
            </a:r>
            <a:r>
              <a:rPr lang="el-GR" sz="1200" b="1" strike="noStrike" spc="-12" dirty="0">
                <a:solidFill>
                  <a:srgbClr val="127622"/>
                </a:solidFill>
                <a:latin typeface="Calibri"/>
                <a:ea typeface="DejaVu Sans"/>
              </a:rPr>
              <a:t> </a:t>
            </a:r>
            <a:r>
              <a:rPr lang="el-GR" sz="1200" b="1" strike="noStrike" spc="-12" dirty="0" err="1">
                <a:solidFill>
                  <a:srgbClr val="127622"/>
                </a:solidFill>
                <a:latin typeface="Calibri"/>
                <a:ea typeface="DejaVu Sans"/>
              </a:rPr>
              <a:t>Energy</a:t>
            </a:r>
            <a:r>
              <a:rPr lang="el-GR" sz="1200" b="1" strike="noStrike" spc="-12" dirty="0">
                <a:solidFill>
                  <a:srgbClr val="127622"/>
                </a:solidFill>
                <a:latin typeface="Calibri"/>
                <a:ea typeface="DejaVu Sans"/>
              </a:rPr>
              <a:t> </a:t>
            </a:r>
            <a:r>
              <a:rPr lang="el-GR" sz="1200" b="1" strike="noStrike" spc="-7" dirty="0" err="1">
                <a:solidFill>
                  <a:srgbClr val="127622"/>
                </a:solidFill>
                <a:latin typeface="Calibri"/>
                <a:ea typeface="DejaVu Sans"/>
              </a:rPr>
              <a:t>Agency</a:t>
            </a:r>
            <a:r>
              <a:rPr lang="el-GR" sz="1200" b="1" strike="noStrike" spc="-7" dirty="0">
                <a:solidFill>
                  <a:srgbClr val="127622"/>
                </a:solidFill>
                <a:latin typeface="Calibri"/>
                <a:ea typeface="DejaVu Sans"/>
              </a:rPr>
              <a:t>)</a:t>
            </a:r>
            <a:endParaRPr lang="el-GR" sz="1200" b="1" strike="noStrike" spc="-1" dirty="0">
              <a:solidFill>
                <a:srgbClr val="127622"/>
              </a:solidFill>
              <a:latin typeface="Arial"/>
            </a:endParaRPr>
          </a:p>
        </p:txBody>
      </p:sp>
      <p:sp>
        <p:nvSpPr>
          <p:cNvPr id="211" name="CustomShape 3"/>
          <p:cNvSpPr/>
          <p:nvPr/>
        </p:nvSpPr>
        <p:spPr>
          <a:xfrm>
            <a:off x="787320" y="4016520"/>
            <a:ext cx="3675600" cy="16707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nSpc>
                <a:spcPct val="100000"/>
              </a:lnSpc>
              <a:spcBef>
                <a:spcPts val="99"/>
              </a:spcBef>
            </a:pPr>
            <a:r>
              <a:rPr lang="el-GR" sz="1800" b="0" strike="noStrike" spc="-1">
                <a:solidFill>
                  <a:srgbClr val="000000"/>
                </a:solidFill>
                <a:latin typeface="Calibri"/>
                <a:ea typeface="DejaVu Sans"/>
              </a:rPr>
              <a:t>Το διάγραμμα απεικονίζει</a:t>
            </a:r>
            <a:r>
              <a:rPr lang="el-GR" sz="1800" b="0" strike="noStrike" spc="-12">
                <a:solidFill>
                  <a:srgbClr val="000000"/>
                </a:solidFill>
                <a:latin typeface="Calibri"/>
                <a:ea typeface="DejaVu Sans"/>
              </a:rPr>
              <a:t> </a:t>
            </a:r>
            <a:r>
              <a:rPr lang="el-GR" sz="1800" b="0" strike="noStrike" spc="-7">
                <a:solidFill>
                  <a:srgbClr val="000000"/>
                </a:solidFill>
                <a:latin typeface="Calibri"/>
                <a:ea typeface="DejaVu Sans"/>
              </a:rPr>
              <a:t>τί </a:t>
            </a:r>
            <a:r>
              <a:rPr lang="el-GR" sz="1800" b="0" strike="noStrike" spc="-12">
                <a:solidFill>
                  <a:srgbClr val="000000"/>
                </a:solidFill>
                <a:latin typeface="Calibri"/>
                <a:ea typeface="DejaVu Sans"/>
              </a:rPr>
              <a:t>παράγουμε </a:t>
            </a:r>
            <a:r>
              <a:rPr lang="el-GR" sz="1800" b="0" strike="noStrike" spc="-26">
                <a:solidFill>
                  <a:srgbClr val="000000"/>
                </a:solidFill>
                <a:latin typeface="Calibri"/>
                <a:ea typeface="DejaVu Sans"/>
              </a:rPr>
              <a:t>και </a:t>
            </a:r>
            <a:r>
              <a:rPr lang="el-GR" sz="1800" b="0" strike="noStrike" spc="-7">
                <a:solidFill>
                  <a:srgbClr val="000000"/>
                </a:solidFill>
                <a:latin typeface="Calibri"/>
                <a:ea typeface="DejaVu Sans"/>
              </a:rPr>
              <a:t>τί </a:t>
            </a:r>
            <a:r>
              <a:rPr lang="el-GR" sz="1800" b="0" strike="noStrike" spc="-15">
                <a:solidFill>
                  <a:srgbClr val="000000"/>
                </a:solidFill>
                <a:latin typeface="Calibri"/>
                <a:ea typeface="DejaVu Sans"/>
              </a:rPr>
              <a:t>καταναλώνουμε </a:t>
            </a:r>
            <a:r>
              <a:rPr lang="el-GR" sz="1800" b="0" strike="noStrike" spc="-7">
                <a:solidFill>
                  <a:srgbClr val="000000"/>
                </a:solidFill>
                <a:latin typeface="Calibri"/>
                <a:ea typeface="DejaVu Sans"/>
              </a:rPr>
              <a:t>από </a:t>
            </a:r>
            <a:r>
              <a:rPr lang="el-GR" sz="1800" b="0" strike="noStrike" spc="-1">
                <a:solidFill>
                  <a:srgbClr val="000000"/>
                </a:solidFill>
                <a:latin typeface="Calibri"/>
                <a:ea typeface="DejaVu Sans"/>
              </a:rPr>
              <a:t>μη  </a:t>
            </a:r>
            <a:r>
              <a:rPr lang="el-GR" sz="1800" b="0" strike="noStrike" spc="-7">
                <a:solidFill>
                  <a:srgbClr val="000000"/>
                </a:solidFill>
                <a:latin typeface="Calibri"/>
                <a:ea typeface="DejaVu Sans"/>
              </a:rPr>
              <a:t>ανανεώσιμες </a:t>
            </a:r>
            <a:r>
              <a:rPr lang="el-GR" sz="1800" b="0" strike="noStrike" spc="-12">
                <a:solidFill>
                  <a:srgbClr val="000000"/>
                </a:solidFill>
                <a:latin typeface="Calibri"/>
                <a:ea typeface="DejaVu Sans"/>
              </a:rPr>
              <a:t>πηγές, </a:t>
            </a:r>
            <a:r>
              <a:rPr lang="el-GR" sz="1800" b="0" strike="noStrike" spc="-15">
                <a:solidFill>
                  <a:srgbClr val="000000"/>
                </a:solidFill>
                <a:latin typeface="Calibri"/>
                <a:ea typeface="DejaVu Sans"/>
              </a:rPr>
              <a:t>δηλαδή </a:t>
            </a:r>
            <a:r>
              <a:rPr lang="el-GR" sz="1800" b="0" strike="noStrike" spc="-12">
                <a:solidFill>
                  <a:srgbClr val="000000"/>
                </a:solidFill>
                <a:latin typeface="Calibri"/>
                <a:ea typeface="DejaVu Sans"/>
              </a:rPr>
              <a:t>πετρέλαιο, </a:t>
            </a:r>
            <a:r>
              <a:rPr lang="el-GR" sz="1800" b="0" strike="noStrike" spc="-15">
                <a:solidFill>
                  <a:srgbClr val="000000"/>
                </a:solidFill>
                <a:latin typeface="Calibri"/>
                <a:ea typeface="DejaVu Sans"/>
              </a:rPr>
              <a:t>φυσικό </a:t>
            </a:r>
            <a:r>
              <a:rPr lang="el-GR" sz="1800" b="0" strike="noStrike" spc="-7">
                <a:solidFill>
                  <a:srgbClr val="000000"/>
                </a:solidFill>
                <a:latin typeface="Calibri"/>
                <a:ea typeface="DejaVu Sans"/>
              </a:rPr>
              <a:t>αέριο </a:t>
            </a:r>
            <a:r>
              <a:rPr lang="el-GR" sz="1800" b="0" strike="noStrike" spc="-26">
                <a:solidFill>
                  <a:srgbClr val="000000"/>
                </a:solidFill>
                <a:latin typeface="Calibri"/>
                <a:ea typeface="DejaVu Sans"/>
              </a:rPr>
              <a:t>και</a:t>
            </a:r>
            <a:r>
              <a:rPr lang="el-GR" sz="1800" b="0" strike="noStrike" spc="145">
                <a:solidFill>
                  <a:srgbClr val="000000"/>
                </a:solidFill>
                <a:latin typeface="Calibri"/>
                <a:ea typeface="DejaVu Sans"/>
              </a:rPr>
              <a:t> </a:t>
            </a:r>
            <a:r>
              <a:rPr lang="el-GR" sz="1800" b="0" strike="noStrike" spc="-15">
                <a:solidFill>
                  <a:srgbClr val="000000"/>
                </a:solidFill>
                <a:latin typeface="Calibri"/>
                <a:ea typeface="DejaVu Sans"/>
              </a:rPr>
              <a:t>λιγνίτη.</a:t>
            </a:r>
            <a:endParaRPr lang="el-GR" sz="1800" b="0" strike="noStrike" spc="-1">
              <a:latin typeface="Arial"/>
            </a:endParaRPr>
          </a:p>
          <a:p>
            <a:pPr marL="12600">
              <a:lnSpc>
                <a:spcPct val="100000"/>
              </a:lnSpc>
              <a:spcBef>
                <a:spcPts val="99"/>
              </a:spcBef>
            </a:pPr>
            <a:endParaRPr lang="el-GR" sz="1800" b="0" strike="noStrike" spc="-1">
              <a:latin typeface="Arial"/>
            </a:endParaRPr>
          </a:p>
          <a:p>
            <a:pPr marL="12600">
              <a:lnSpc>
                <a:spcPct val="100000"/>
              </a:lnSpc>
            </a:pPr>
            <a:endParaRPr lang="el-GR" sz="1800" b="0" strike="noStrike" spc="-1">
              <a:latin typeface="Arial"/>
            </a:endParaRPr>
          </a:p>
        </p:txBody>
      </p:sp>
      <p:sp>
        <p:nvSpPr>
          <p:cNvPr id="212" name="CustomShape 4"/>
          <p:cNvSpPr/>
          <p:nvPr/>
        </p:nvSpPr>
        <p:spPr>
          <a:xfrm>
            <a:off x="5040000" y="3754800"/>
            <a:ext cx="3675600" cy="193248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nSpc>
                <a:spcPct val="100000"/>
              </a:lnSpc>
              <a:spcBef>
                <a:spcPts val="99"/>
              </a:spcBef>
            </a:pPr>
            <a:r>
              <a:rPr lang="el-GR" sz="1800" b="0" strike="noStrike" spc="-7">
                <a:solidFill>
                  <a:srgbClr val="000000"/>
                </a:solidFill>
                <a:latin typeface="Calibri"/>
                <a:ea typeface="DejaVu Sans"/>
              </a:rPr>
              <a:t>Στον </a:t>
            </a:r>
            <a:r>
              <a:rPr lang="el-GR" sz="1800" b="0" strike="noStrike" spc="-15">
                <a:solidFill>
                  <a:srgbClr val="000000"/>
                </a:solidFill>
                <a:latin typeface="Calibri"/>
                <a:ea typeface="DejaVu Sans"/>
              </a:rPr>
              <a:t>πίνακα </a:t>
            </a:r>
            <a:r>
              <a:rPr lang="el-GR" sz="1800" b="0" strike="noStrike" spc="-7">
                <a:solidFill>
                  <a:srgbClr val="000000"/>
                </a:solidFill>
                <a:latin typeface="Calibri"/>
                <a:ea typeface="DejaVu Sans"/>
              </a:rPr>
              <a:t>βλέπουμε </a:t>
            </a:r>
            <a:r>
              <a:rPr lang="el-GR" sz="1800" b="0" strike="noStrike" spc="-1">
                <a:solidFill>
                  <a:srgbClr val="000000"/>
                </a:solidFill>
                <a:latin typeface="Calibri"/>
                <a:ea typeface="DejaVu Sans"/>
              </a:rPr>
              <a:t>σε </a:t>
            </a:r>
            <a:r>
              <a:rPr lang="el-GR" sz="1800" b="0" strike="noStrike" spc="-7">
                <a:solidFill>
                  <a:srgbClr val="000000"/>
                </a:solidFill>
                <a:latin typeface="Calibri"/>
                <a:ea typeface="DejaVu Sans"/>
              </a:rPr>
              <a:t>τι </a:t>
            </a:r>
            <a:r>
              <a:rPr lang="el-GR" sz="1800" b="0" strike="noStrike" spc="-1">
                <a:solidFill>
                  <a:srgbClr val="000000"/>
                </a:solidFill>
                <a:latin typeface="Calibri"/>
                <a:ea typeface="DejaVu Sans"/>
              </a:rPr>
              <a:t>ποσοστό </a:t>
            </a:r>
            <a:r>
              <a:rPr lang="el-GR" sz="1800" b="0" strike="noStrike" spc="-7">
                <a:solidFill>
                  <a:srgbClr val="000000"/>
                </a:solidFill>
                <a:latin typeface="Calibri"/>
                <a:ea typeface="DejaVu Sans"/>
              </a:rPr>
              <a:t>εισάγουμε </a:t>
            </a:r>
            <a:r>
              <a:rPr lang="el-GR" sz="1800" b="0" strike="noStrike" spc="-21">
                <a:solidFill>
                  <a:srgbClr val="000000"/>
                </a:solidFill>
                <a:latin typeface="Calibri"/>
                <a:ea typeface="DejaVu Sans"/>
              </a:rPr>
              <a:t>κάθε </a:t>
            </a:r>
            <a:r>
              <a:rPr lang="el-GR" sz="1800" b="0" strike="noStrike" spc="-15">
                <a:solidFill>
                  <a:srgbClr val="000000"/>
                </a:solidFill>
                <a:latin typeface="Calibri"/>
                <a:ea typeface="DejaVu Sans"/>
              </a:rPr>
              <a:t>καύσιμο</a:t>
            </a:r>
            <a:r>
              <a:rPr lang="el-GR" sz="1800" b="0" strike="noStrike" spc="194">
                <a:solidFill>
                  <a:srgbClr val="000000"/>
                </a:solidFill>
                <a:latin typeface="Calibri"/>
                <a:ea typeface="DejaVu Sans"/>
              </a:rPr>
              <a:t> </a:t>
            </a:r>
            <a:r>
              <a:rPr lang="el-GR" sz="1800" b="0" strike="noStrike" spc="-12">
                <a:solidFill>
                  <a:srgbClr val="000000"/>
                </a:solidFill>
                <a:latin typeface="Calibri"/>
                <a:ea typeface="DejaVu Sans"/>
              </a:rPr>
              <a:t>(μαζούτ,</a:t>
            </a:r>
            <a:endParaRPr lang="el-GR" sz="1800" b="0" strike="noStrike" spc="-1">
              <a:latin typeface="Arial"/>
            </a:endParaRPr>
          </a:p>
          <a:p>
            <a:pPr marL="12600">
              <a:lnSpc>
                <a:spcPct val="100000"/>
              </a:lnSpc>
            </a:pPr>
            <a:r>
              <a:rPr lang="el-GR" sz="1800" b="0" strike="noStrike" spc="-12">
                <a:solidFill>
                  <a:srgbClr val="000000"/>
                </a:solidFill>
                <a:latin typeface="Calibri"/>
                <a:ea typeface="DejaVu Sans"/>
              </a:rPr>
              <a:t>πετρέλαιο, </a:t>
            </a:r>
            <a:r>
              <a:rPr lang="el-GR" sz="1800" b="0" strike="noStrike" spc="-15">
                <a:solidFill>
                  <a:srgbClr val="000000"/>
                </a:solidFill>
                <a:latin typeface="Calibri"/>
                <a:ea typeface="DejaVu Sans"/>
              </a:rPr>
              <a:t>φυσικό </a:t>
            </a:r>
            <a:r>
              <a:rPr lang="el-GR" sz="1800" b="0" strike="noStrike" spc="-7">
                <a:solidFill>
                  <a:srgbClr val="000000"/>
                </a:solidFill>
                <a:latin typeface="Calibri"/>
                <a:ea typeface="DejaVu Sans"/>
              </a:rPr>
              <a:t>αέριο </a:t>
            </a:r>
            <a:r>
              <a:rPr lang="el-GR" sz="1800" b="0" strike="noStrike" spc="-26">
                <a:solidFill>
                  <a:srgbClr val="000000"/>
                </a:solidFill>
                <a:latin typeface="Calibri"/>
                <a:ea typeface="DejaVu Sans"/>
              </a:rPr>
              <a:t>και </a:t>
            </a:r>
            <a:r>
              <a:rPr lang="el-GR" sz="1800" b="0" strike="noStrike" spc="-15">
                <a:solidFill>
                  <a:srgbClr val="000000"/>
                </a:solidFill>
                <a:latin typeface="Calibri"/>
                <a:ea typeface="DejaVu Sans"/>
              </a:rPr>
              <a:t>λιγνίτη) </a:t>
            </a:r>
            <a:r>
              <a:rPr lang="el-GR" sz="1800" b="0" strike="noStrike" spc="-26">
                <a:solidFill>
                  <a:srgbClr val="000000"/>
                </a:solidFill>
                <a:latin typeface="Calibri"/>
                <a:ea typeface="DejaVu Sans"/>
              </a:rPr>
              <a:t>και </a:t>
            </a:r>
            <a:r>
              <a:rPr lang="el-GR" sz="1800" b="0" strike="noStrike" spc="-7">
                <a:solidFill>
                  <a:srgbClr val="000000"/>
                </a:solidFill>
                <a:latin typeface="Calibri"/>
                <a:ea typeface="DejaVu Sans"/>
              </a:rPr>
              <a:t>από </a:t>
            </a:r>
            <a:r>
              <a:rPr lang="el-GR" sz="1800" b="0" strike="noStrike" spc="-1">
                <a:solidFill>
                  <a:srgbClr val="000000"/>
                </a:solidFill>
                <a:latin typeface="Calibri"/>
                <a:ea typeface="DejaVu Sans"/>
              </a:rPr>
              <a:t>πού, με </a:t>
            </a:r>
            <a:r>
              <a:rPr lang="el-GR" sz="1800" b="0" strike="noStrike" spc="-21">
                <a:solidFill>
                  <a:srgbClr val="000000"/>
                </a:solidFill>
                <a:latin typeface="Calibri"/>
                <a:ea typeface="DejaVu Sans"/>
              </a:rPr>
              <a:t>την </a:t>
            </a:r>
            <a:r>
              <a:rPr lang="el-GR" sz="1800" b="0" strike="noStrike" spc="-1">
                <a:solidFill>
                  <a:srgbClr val="000000"/>
                </a:solidFill>
                <a:latin typeface="Calibri"/>
                <a:ea typeface="DejaVu Sans"/>
              </a:rPr>
              <a:t>Ρωσία, </a:t>
            </a:r>
            <a:r>
              <a:rPr lang="el-GR" sz="1800" b="0" strike="noStrike" spc="-12">
                <a:solidFill>
                  <a:srgbClr val="000000"/>
                </a:solidFill>
                <a:latin typeface="Calibri"/>
                <a:ea typeface="DejaVu Sans"/>
              </a:rPr>
              <a:t>το </a:t>
            </a:r>
            <a:r>
              <a:rPr lang="el-GR" sz="1800" b="0" strike="noStrike" spc="-1">
                <a:solidFill>
                  <a:srgbClr val="000000"/>
                </a:solidFill>
                <a:latin typeface="Calibri"/>
                <a:ea typeface="DejaVu Sans"/>
              </a:rPr>
              <a:t>Ιράκ </a:t>
            </a:r>
            <a:r>
              <a:rPr lang="el-GR" sz="1800" b="0" strike="noStrike" spc="-26">
                <a:solidFill>
                  <a:srgbClr val="000000"/>
                </a:solidFill>
                <a:latin typeface="Calibri"/>
                <a:ea typeface="DejaVu Sans"/>
              </a:rPr>
              <a:t>και </a:t>
            </a:r>
            <a:r>
              <a:rPr lang="el-GR" sz="1800" b="0" strike="noStrike" spc="-21">
                <a:solidFill>
                  <a:srgbClr val="000000"/>
                </a:solidFill>
                <a:latin typeface="Calibri"/>
                <a:ea typeface="DejaVu Sans"/>
              </a:rPr>
              <a:t>την  </a:t>
            </a:r>
            <a:r>
              <a:rPr lang="el-GR" sz="1800" b="0" strike="noStrike" spc="-32">
                <a:solidFill>
                  <a:srgbClr val="000000"/>
                </a:solidFill>
                <a:latin typeface="Calibri"/>
                <a:ea typeface="DejaVu Sans"/>
              </a:rPr>
              <a:t>Τουρκία </a:t>
            </a:r>
            <a:r>
              <a:rPr lang="el-GR" sz="1800" b="0" strike="noStrike" spc="-1">
                <a:solidFill>
                  <a:srgbClr val="000000"/>
                </a:solidFill>
                <a:latin typeface="Calibri"/>
                <a:ea typeface="DejaVu Sans"/>
              </a:rPr>
              <a:t>να </a:t>
            </a:r>
            <a:r>
              <a:rPr lang="el-GR" sz="1800" b="0" strike="noStrike" spc="-12">
                <a:solidFill>
                  <a:srgbClr val="000000"/>
                </a:solidFill>
                <a:latin typeface="Calibri"/>
                <a:ea typeface="DejaVu Sans"/>
              </a:rPr>
              <a:t>έχουν τα </a:t>
            </a:r>
            <a:r>
              <a:rPr lang="el-GR" sz="1800" b="0" strike="noStrike" spc="-7">
                <a:solidFill>
                  <a:srgbClr val="000000"/>
                </a:solidFill>
                <a:latin typeface="Calibri"/>
                <a:ea typeface="DejaVu Sans"/>
              </a:rPr>
              <a:t>μεγαλύτερα</a:t>
            </a:r>
            <a:r>
              <a:rPr lang="el-GR" sz="1800" b="0" strike="noStrike" spc="80">
                <a:solidFill>
                  <a:srgbClr val="000000"/>
                </a:solidFill>
                <a:latin typeface="Calibri"/>
                <a:ea typeface="DejaVu Sans"/>
              </a:rPr>
              <a:t> </a:t>
            </a:r>
            <a:r>
              <a:rPr lang="el-GR" sz="1800" b="0" strike="noStrike" spc="-7">
                <a:solidFill>
                  <a:srgbClr val="000000"/>
                </a:solidFill>
                <a:latin typeface="Calibri"/>
                <a:ea typeface="DejaVu Sans"/>
              </a:rPr>
              <a:t>ποσοστά.</a:t>
            </a:r>
            <a:endParaRPr lang="el-GR" sz="1800" b="0" strike="noStrike" spc="-1">
              <a:latin typeface="Arial"/>
            </a:endParaRPr>
          </a:p>
          <a:p>
            <a:pPr marL="12600">
              <a:lnSpc>
                <a:spcPct val="100000"/>
              </a:lnSpc>
            </a:pPr>
            <a:endParaRPr lang="el-GR" sz="1800" b="0" strike="noStrike" spc="-1">
              <a:latin typeface="Arial"/>
            </a:endParaRPr>
          </a:p>
        </p:txBody>
      </p:sp>
      <p:sp>
        <p:nvSpPr>
          <p:cNvPr id="213" name="CustomShape 5"/>
          <p:cNvSpPr/>
          <p:nvPr/>
        </p:nvSpPr>
        <p:spPr>
          <a:xfrm>
            <a:off x="288000" y="5976000"/>
            <a:ext cx="65948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1800" b="1" strike="noStrike" spc="-7">
                <a:solidFill>
                  <a:srgbClr val="000000"/>
                </a:solidFill>
                <a:latin typeface="Calibri"/>
                <a:ea typeface="DejaVu Sans"/>
              </a:rPr>
              <a:t>Χρειάζεται να εισάγουμε </a:t>
            </a:r>
            <a:r>
              <a:rPr lang="el-GR" sz="1800" b="1" strike="noStrike" spc="-15">
                <a:solidFill>
                  <a:srgbClr val="000000"/>
                </a:solidFill>
                <a:latin typeface="Calibri"/>
                <a:ea typeface="DejaVu Sans"/>
              </a:rPr>
              <a:t>δεκαπλάσια </a:t>
            </a:r>
            <a:r>
              <a:rPr lang="el-GR" sz="1800" b="1" strike="noStrike" spc="-12">
                <a:solidFill>
                  <a:srgbClr val="000000"/>
                </a:solidFill>
                <a:latin typeface="Calibri"/>
                <a:ea typeface="DejaVu Sans"/>
              </a:rPr>
              <a:t>ποσότητα </a:t>
            </a:r>
            <a:r>
              <a:rPr lang="el-GR" sz="1800" b="1" strike="noStrike" spc="-1">
                <a:solidFill>
                  <a:srgbClr val="000000"/>
                </a:solidFill>
                <a:latin typeface="Calibri"/>
                <a:ea typeface="DejaVu Sans"/>
              </a:rPr>
              <a:t>από </a:t>
            </a:r>
            <a:r>
              <a:rPr lang="el-GR" sz="1800" b="1" strike="noStrike" spc="-12">
                <a:solidFill>
                  <a:srgbClr val="000000"/>
                </a:solidFill>
                <a:latin typeface="Calibri"/>
                <a:ea typeface="DejaVu Sans"/>
              </a:rPr>
              <a:t>ό,τι</a:t>
            </a:r>
            <a:r>
              <a:rPr lang="el-GR" sz="1800" b="1" strike="noStrike" spc="4">
                <a:solidFill>
                  <a:srgbClr val="000000"/>
                </a:solidFill>
                <a:latin typeface="Calibri"/>
                <a:ea typeface="DejaVu Sans"/>
              </a:rPr>
              <a:t> </a:t>
            </a:r>
            <a:r>
              <a:rPr lang="el-GR" sz="1800" b="1" strike="noStrike" spc="-12">
                <a:solidFill>
                  <a:srgbClr val="000000"/>
                </a:solidFill>
                <a:latin typeface="Calibri"/>
                <a:ea typeface="DejaVu Sans"/>
              </a:rPr>
              <a:t>εξάγουμε</a:t>
            </a:r>
            <a:endParaRPr lang="el-GR" sz="1800" b="0" strike="noStrike" spc="-1">
              <a:latin typeface="Arial"/>
            </a:endParaRPr>
          </a:p>
        </p:txBody>
      </p:sp>
      <p:pic>
        <p:nvPicPr>
          <p:cNvPr id="7" name="Shape 55"/>
          <p:cNvPicPr preferRelativeResize="0"/>
          <p:nvPr/>
        </p:nvPicPr>
        <p:blipFill rotWithShape="1">
          <a:blip r:embed="rId3" cstate="print">
            <a:alphaModFix/>
          </a:blip>
          <a:srcRect/>
          <a:stretch/>
        </p:blipFill>
        <p:spPr>
          <a:xfrm>
            <a:off x="8104094" y="312304"/>
            <a:ext cx="815788" cy="6379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693360" y="354240"/>
            <a:ext cx="2185560" cy="3780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nSpc>
                <a:spcPct val="100000"/>
              </a:lnSpc>
              <a:spcBef>
                <a:spcPts val="99"/>
              </a:spcBef>
            </a:pPr>
            <a:r>
              <a:rPr lang="el-GR" sz="2400" b="1" strike="noStrike" spc="-12">
                <a:solidFill>
                  <a:srgbClr val="127622"/>
                </a:solidFill>
                <a:latin typeface="Calibri"/>
                <a:ea typeface="DejaVu Sans"/>
              </a:rPr>
              <a:t>Γνωρίζεις </a:t>
            </a:r>
            <a:r>
              <a:rPr lang="el-GR" sz="2400" b="1" strike="noStrike" spc="-7">
                <a:solidFill>
                  <a:srgbClr val="127622"/>
                </a:solidFill>
                <a:latin typeface="Calibri"/>
                <a:ea typeface="DejaVu Sans"/>
              </a:rPr>
              <a:t>ότι:</a:t>
            </a:r>
            <a:endParaRPr lang="el-GR" sz="2400" b="1" strike="noStrike" spc="-1">
              <a:solidFill>
                <a:srgbClr val="127622"/>
              </a:solidFill>
              <a:latin typeface="Arial"/>
            </a:endParaRPr>
          </a:p>
        </p:txBody>
      </p:sp>
      <p:sp>
        <p:nvSpPr>
          <p:cNvPr id="216" name="CustomShape 2"/>
          <p:cNvSpPr/>
          <p:nvPr/>
        </p:nvSpPr>
        <p:spPr>
          <a:xfrm>
            <a:off x="650160" y="1074600"/>
            <a:ext cx="7057800" cy="216288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indent="-214920" algn="just">
              <a:lnSpc>
                <a:spcPct val="114000"/>
              </a:lnSpc>
              <a:spcBef>
                <a:spcPts val="99"/>
              </a:spcBef>
              <a:buClr>
                <a:srgbClr val="000000"/>
              </a:buClr>
              <a:buSzPct val="94000"/>
              <a:buFont typeface="Arial"/>
              <a:buChar char="•"/>
            </a:pPr>
            <a:r>
              <a:rPr lang="el-GR" sz="1800" b="0" strike="noStrike" spc="-7">
                <a:solidFill>
                  <a:srgbClr val="000000"/>
                </a:solidFill>
                <a:latin typeface="Calibri"/>
                <a:ea typeface="DejaVu Sans"/>
              </a:rPr>
              <a:t>Τα </a:t>
            </a:r>
            <a:r>
              <a:rPr lang="el-GR" sz="1800" b="0" strike="noStrike" spc="-15">
                <a:solidFill>
                  <a:srgbClr val="000000"/>
                </a:solidFill>
                <a:latin typeface="Calibri"/>
                <a:ea typeface="DejaVu Sans"/>
              </a:rPr>
              <a:t>λιγνιτικά </a:t>
            </a:r>
            <a:r>
              <a:rPr lang="el-GR" sz="1800" b="0" strike="noStrike" spc="-7">
                <a:solidFill>
                  <a:srgbClr val="000000"/>
                </a:solidFill>
                <a:latin typeface="Calibri"/>
                <a:ea typeface="DejaVu Sans"/>
              </a:rPr>
              <a:t>εργοστάσια της ΔΕΗ </a:t>
            </a:r>
            <a:r>
              <a:rPr lang="el-GR" sz="1800" b="0" strike="noStrike" spc="-15">
                <a:solidFill>
                  <a:srgbClr val="000000"/>
                </a:solidFill>
                <a:latin typeface="Calibri"/>
                <a:ea typeface="DejaVu Sans"/>
              </a:rPr>
              <a:t>καταναλώνουν </a:t>
            </a:r>
            <a:r>
              <a:rPr lang="el-GR" sz="1800" b="0" strike="noStrike" spc="-1">
                <a:solidFill>
                  <a:srgbClr val="000000"/>
                </a:solidFill>
                <a:latin typeface="Calibri"/>
                <a:ea typeface="DejaVu Sans"/>
              </a:rPr>
              <a:t>περίπου </a:t>
            </a:r>
            <a:r>
              <a:rPr lang="el-GR" sz="1800" b="1" strike="noStrike" spc="-7">
                <a:solidFill>
                  <a:srgbClr val="000000"/>
                </a:solidFill>
                <a:latin typeface="Calibri"/>
                <a:ea typeface="DejaVu Sans"/>
              </a:rPr>
              <a:t>50 </a:t>
            </a:r>
            <a:r>
              <a:rPr lang="el-GR" sz="1800" b="1" strike="noStrike" spc="-12">
                <a:solidFill>
                  <a:srgbClr val="000000"/>
                </a:solidFill>
                <a:latin typeface="Calibri"/>
                <a:ea typeface="DejaVu Sans"/>
              </a:rPr>
              <a:t>εκατομμύρια  τόνους </a:t>
            </a:r>
            <a:r>
              <a:rPr lang="el-GR" sz="1800" b="1" strike="noStrike" spc="-7">
                <a:solidFill>
                  <a:srgbClr val="000000"/>
                </a:solidFill>
                <a:latin typeface="Calibri"/>
                <a:ea typeface="DejaVu Sans"/>
              </a:rPr>
              <a:t>νερού </a:t>
            </a:r>
            <a:r>
              <a:rPr lang="el-GR" sz="1800" b="1" strike="noStrike" spc="-15">
                <a:solidFill>
                  <a:srgbClr val="000000"/>
                </a:solidFill>
                <a:latin typeface="Calibri"/>
                <a:ea typeface="DejaVu Sans"/>
              </a:rPr>
              <a:t>κάθε </a:t>
            </a:r>
            <a:r>
              <a:rPr lang="el-GR" sz="1800" b="1" strike="noStrike" spc="-7">
                <a:solidFill>
                  <a:srgbClr val="000000"/>
                </a:solidFill>
                <a:latin typeface="Calibri"/>
                <a:ea typeface="DejaVu Sans"/>
              </a:rPr>
              <a:t>χρόνο</a:t>
            </a:r>
            <a:r>
              <a:rPr lang="el-GR" sz="1800" b="0" strike="noStrike" spc="-7">
                <a:solidFill>
                  <a:srgbClr val="000000"/>
                </a:solidFill>
                <a:latin typeface="Calibri"/>
                <a:ea typeface="DejaVu Sans"/>
              </a:rPr>
              <a:t>. </a:t>
            </a:r>
            <a:r>
              <a:rPr lang="el-GR" sz="1800" b="0" strike="noStrike" spc="-12">
                <a:solidFill>
                  <a:srgbClr val="000000"/>
                </a:solidFill>
                <a:latin typeface="Calibri"/>
                <a:ea typeface="DejaVu Sans"/>
              </a:rPr>
              <a:t>Πρόκειται </a:t>
            </a:r>
            <a:r>
              <a:rPr lang="el-GR" sz="1800" b="0" strike="noStrike" spc="-7">
                <a:solidFill>
                  <a:srgbClr val="000000"/>
                </a:solidFill>
                <a:latin typeface="Calibri"/>
                <a:ea typeface="DejaVu Sans"/>
              </a:rPr>
              <a:t>για </a:t>
            </a:r>
            <a:r>
              <a:rPr lang="el-GR" sz="1800" b="0" strike="noStrike" spc="-12">
                <a:solidFill>
                  <a:srgbClr val="000000"/>
                </a:solidFill>
                <a:latin typeface="Calibri"/>
                <a:ea typeface="DejaVu Sans"/>
              </a:rPr>
              <a:t>ποσότητα </a:t>
            </a:r>
            <a:r>
              <a:rPr lang="el-GR" sz="1800" b="0" strike="noStrike" spc="-1">
                <a:solidFill>
                  <a:srgbClr val="000000"/>
                </a:solidFill>
                <a:latin typeface="Calibri"/>
                <a:ea typeface="DejaVu Sans"/>
              </a:rPr>
              <a:t>που θα μπορούσε να  </a:t>
            </a:r>
            <a:r>
              <a:rPr lang="el-GR" sz="1800" b="0" strike="noStrike" spc="-15">
                <a:solidFill>
                  <a:srgbClr val="000000"/>
                </a:solidFill>
                <a:latin typeface="Calibri"/>
                <a:ea typeface="DejaVu Sans"/>
              </a:rPr>
              <a:t>καλύψει </a:t>
            </a:r>
            <a:r>
              <a:rPr lang="el-GR" sz="1800" b="0" strike="noStrike" spc="-7">
                <a:solidFill>
                  <a:srgbClr val="000000"/>
                </a:solidFill>
                <a:latin typeface="Calibri"/>
                <a:ea typeface="DejaVu Sans"/>
              </a:rPr>
              <a:t>τις </a:t>
            </a:r>
            <a:r>
              <a:rPr lang="el-GR" sz="1800" b="0" strike="noStrike" spc="-12">
                <a:solidFill>
                  <a:srgbClr val="000000"/>
                </a:solidFill>
                <a:latin typeface="Calibri"/>
                <a:ea typeface="DejaVu Sans"/>
              </a:rPr>
              <a:t>ανάγκες </a:t>
            </a:r>
            <a:r>
              <a:rPr lang="el-GR" sz="1800" b="0" strike="noStrike" spc="-1">
                <a:solidFill>
                  <a:srgbClr val="000000"/>
                </a:solidFill>
                <a:latin typeface="Calibri"/>
                <a:ea typeface="DejaVu Sans"/>
              </a:rPr>
              <a:t>περίπου </a:t>
            </a:r>
            <a:r>
              <a:rPr lang="el-GR" sz="1800" b="1" strike="noStrike" spc="-7">
                <a:solidFill>
                  <a:srgbClr val="000000"/>
                </a:solidFill>
                <a:latin typeface="Calibri"/>
                <a:ea typeface="DejaVu Sans"/>
              </a:rPr>
              <a:t>500.000 </a:t>
            </a:r>
            <a:r>
              <a:rPr lang="el-GR" sz="1800" b="1" strike="noStrike" spc="-15">
                <a:solidFill>
                  <a:srgbClr val="000000"/>
                </a:solidFill>
                <a:latin typeface="Calibri"/>
                <a:ea typeface="DejaVu Sans"/>
              </a:rPr>
              <a:t>νοικοκυριών </a:t>
            </a:r>
            <a:r>
              <a:rPr lang="el-GR" sz="1800" b="0" strike="noStrike" spc="-12">
                <a:solidFill>
                  <a:srgbClr val="000000"/>
                </a:solidFill>
                <a:latin typeface="Calibri"/>
                <a:ea typeface="DejaVu Sans"/>
              </a:rPr>
              <a:t>(πηγή</a:t>
            </a:r>
            <a:r>
              <a:rPr lang="el-GR" sz="1800" b="0" strike="noStrike" spc="69">
                <a:solidFill>
                  <a:srgbClr val="000000"/>
                </a:solidFill>
                <a:latin typeface="Calibri"/>
                <a:ea typeface="DejaVu Sans"/>
              </a:rPr>
              <a:t> </a:t>
            </a:r>
            <a:r>
              <a:rPr lang="el-GR" sz="1800" b="0" strike="noStrike" spc="-7">
                <a:solidFill>
                  <a:srgbClr val="000000"/>
                </a:solidFill>
                <a:latin typeface="Calibri"/>
                <a:ea typeface="DejaVu Sans"/>
              </a:rPr>
              <a:t>Greenpeace).</a:t>
            </a:r>
            <a:endParaRPr lang="el-GR" sz="1800" b="0" strike="noStrike" spc="-1">
              <a:latin typeface="Arial"/>
            </a:endParaRPr>
          </a:p>
          <a:p>
            <a:pPr>
              <a:lnSpc>
                <a:spcPct val="100000"/>
              </a:lnSpc>
              <a:spcBef>
                <a:spcPts val="11"/>
              </a:spcBef>
            </a:pPr>
            <a:endParaRPr lang="el-GR" sz="1800" b="0" strike="noStrike" spc="-1">
              <a:latin typeface="Arial"/>
            </a:endParaRPr>
          </a:p>
          <a:p>
            <a:pPr marL="12600" indent="-214920" algn="just">
              <a:lnSpc>
                <a:spcPct val="114000"/>
              </a:lnSpc>
              <a:buClr>
                <a:srgbClr val="000000"/>
              </a:buClr>
              <a:buSzPct val="94000"/>
              <a:buFont typeface="Arial"/>
              <a:buChar char="•"/>
            </a:pPr>
            <a:r>
              <a:rPr lang="el-GR" sz="1800" b="1" strike="noStrike" spc="-1">
                <a:solidFill>
                  <a:srgbClr val="000000"/>
                </a:solidFill>
                <a:latin typeface="Calibri"/>
                <a:ea typeface="DejaVu Sans"/>
              </a:rPr>
              <a:t>Ο </a:t>
            </a:r>
            <a:r>
              <a:rPr lang="el-GR" sz="1800" b="1" strike="noStrike" spc="-15">
                <a:solidFill>
                  <a:srgbClr val="000000"/>
                </a:solidFill>
                <a:latin typeface="Calibri"/>
                <a:ea typeface="DejaVu Sans"/>
              </a:rPr>
              <a:t>λιγνίτης </a:t>
            </a:r>
            <a:r>
              <a:rPr lang="el-GR" sz="1800" b="1" strike="noStrike" spc="-1">
                <a:solidFill>
                  <a:srgbClr val="000000"/>
                </a:solidFill>
                <a:latin typeface="Calibri"/>
                <a:ea typeface="DejaVu Sans"/>
              </a:rPr>
              <a:t>της </a:t>
            </a:r>
            <a:r>
              <a:rPr lang="el-GR" sz="1800" b="1" strike="noStrike" spc="-7">
                <a:solidFill>
                  <a:srgbClr val="000000"/>
                </a:solidFill>
                <a:latin typeface="Calibri"/>
                <a:ea typeface="DejaVu Sans"/>
              </a:rPr>
              <a:t>Ελλάδας </a:t>
            </a:r>
            <a:r>
              <a:rPr lang="el-GR" sz="1800" b="1" strike="noStrike" spc="-12">
                <a:solidFill>
                  <a:srgbClr val="000000"/>
                </a:solidFill>
                <a:latin typeface="Calibri"/>
                <a:ea typeface="DejaVu Sans"/>
              </a:rPr>
              <a:t>είναι </a:t>
            </a:r>
            <a:r>
              <a:rPr lang="el-GR" sz="1800" b="1" strike="noStrike" spc="-1">
                <a:solidFill>
                  <a:srgbClr val="000000"/>
                </a:solidFill>
                <a:latin typeface="Calibri"/>
                <a:ea typeface="DejaVu Sans"/>
              </a:rPr>
              <a:t>ο </a:t>
            </a:r>
            <a:r>
              <a:rPr lang="el-GR" sz="1800" b="1" strike="noStrike" spc="-7">
                <a:solidFill>
                  <a:srgbClr val="000000"/>
                </a:solidFill>
                <a:latin typeface="Calibri"/>
                <a:ea typeface="DejaVu Sans"/>
              </a:rPr>
              <a:t>πιο </a:t>
            </a:r>
            <a:r>
              <a:rPr lang="el-GR" sz="1800" b="1" strike="noStrike" spc="-15">
                <a:solidFill>
                  <a:srgbClr val="000000"/>
                </a:solidFill>
                <a:latin typeface="Calibri"/>
                <a:ea typeface="DejaVu Sans"/>
              </a:rPr>
              <a:t>θερμιδικά </a:t>
            </a:r>
            <a:r>
              <a:rPr lang="el-GR" sz="1800" b="1" strike="noStrike" spc="-7">
                <a:solidFill>
                  <a:srgbClr val="000000"/>
                </a:solidFill>
                <a:latin typeface="Calibri"/>
                <a:ea typeface="DejaVu Sans"/>
              </a:rPr>
              <a:t>«φτωχός» </a:t>
            </a:r>
            <a:r>
              <a:rPr lang="el-GR" sz="1800" b="1" strike="noStrike" spc="-1">
                <a:solidFill>
                  <a:srgbClr val="000000"/>
                </a:solidFill>
                <a:latin typeface="Calibri"/>
                <a:ea typeface="DejaVu Sans"/>
              </a:rPr>
              <a:t>της </a:t>
            </a:r>
            <a:r>
              <a:rPr lang="el-GR" sz="1800" b="1" strike="noStrike" spc="-7">
                <a:solidFill>
                  <a:srgbClr val="000000"/>
                </a:solidFill>
                <a:latin typeface="Calibri"/>
                <a:ea typeface="DejaVu Sans"/>
              </a:rPr>
              <a:t>Ευρώπης  </a:t>
            </a:r>
            <a:r>
              <a:rPr lang="el-GR" sz="1800" b="0" strike="noStrike" spc="-1">
                <a:solidFill>
                  <a:srgbClr val="000000"/>
                </a:solidFill>
                <a:latin typeface="Calibri"/>
                <a:ea typeface="DejaVu Sans"/>
              </a:rPr>
              <a:t>που </a:t>
            </a:r>
            <a:r>
              <a:rPr lang="el-GR" sz="1800" b="0" strike="noStrike" spc="-7">
                <a:solidFill>
                  <a:srgbClr val="000000"/>
                </a:solidFill>
                <a:latin typeface="Calibri"/>
                <a:ea typeface="DejaVu Sans"/>
              </a:rPr>
              <a:t>σημαίνει ότι για </a:t>
            </a:r>
            <a:r>
              <a:rPr lang="el-GR" sz="1800" b="0" strike="noStrike" spc="-21">
                <a:solidFill>
                  <a:srgbClr val="000000"/>
                </a:solidFill>
                <a:latin typeface="Calibri"/>
                <a:ea typeface="DejaVu Sans"/>
              </a:rPr>
              <a:t>την </a:t>
            </a:r>
            <a:r>
              <a:rPr lang="el-GR" sz="1800" b="0" strike="noStrike" spc="-7">
                <a:solidFill>
                  <a:srgbClr val="000000"/>
                </a:solidFill>
                <a:latin typeface="Calibri"/>
                <a:ea typeface="DejaVu Sans"/>
              </a:rPr>
              <a:t>ίδια </a:t>
            </a:r>
            <a:r>
              <a:rPr lang="el-GR" sz="1800" b="0" strike="noStrike" spc="-12">
                <a:solidFill>
                  <a:srgbClr val="000000"/>
                </a:solidFill>
                <a:latin typeface="Calibri"/>
                <a:ea typeface="DejaVu Sans"/>
              </a:rPr>
              <a:t>ποσότητα </a:t>
            </a:r>
            <a:r>
              <a:rPr lang="el-GR" sz="1800" b="0" strike="noStrike" spc="-7">
                <a:solidFill>
                  <a:srgbClr val="000000"/>
                </a:solidFill>
                <a:latin typeface="Calibri"/>
                <a:ea typeface="DejaVu Sans"/>
              </a:rPr>
              <a:t>ενέργειας χρειάζεται </a:t>
            </a:r>
            <a:r>
              <a:rPr lang="el-GR" sz="1800" b="0" strike="noStrike" spc="-1">
                <a:solidFill>
                  <a:srgbClr val="000000"/>
                </a:solidFill>
                <a:latin typeface="Calibri"/>
                <a:ea typeface="DejaVu Sans"/>
              </a:rPr>
              <a:t>να </a:t>
            </a:r>
            <a:r>
              <a:rPr lang="el-GR" sz="1800" b="0" strike="noStrike" spc="-21">
                <a:solidFill>
                  <a:srgbClr val="000000"/>
                </a:solidFill>
                <a:latin typeface="Calibri"/>
                <a:ea typeface="DejaVu Sans"/>
              </a:rPr>
              <a:t>καίμε  </a:t>
            </a:r>
            <a:r>
              <a:rPr lang="el-GR" sz="1800" b="0" strike="noStrike" spc="-1">
                <a:solidFill>
                  <a:srgbClr val="000000"/>
                </a:solidFill>
                <a:latin typeface="Calibri"/>
                <a:ea typeface="DejaVu Sans"/>
              </a:rPr>
              <a:t>περισσότερο </a:t>
            </a:r>
            <a:r>
              <a:rPr lang="el-GR" sz="1800" b="0" strike="noStrike" spc="-12">
                <a:solidFill>
                  <a:srgbClr val="000000"/>
                </a:solidFill>
                <a:latin typeface="Calibri"/>
                <a:ea typeface="DejaVu Sans"/>
              </a:rPr>
              <a:t>λιγνίτη.</a:t>
            </a:r>
            <a:endParaRPr lang="el-GR" sz="1800" b="0" strike="noStrike" spc="-1">
              <a:latin typeface="Arial"/>
            </a:endParaRPr>
          </a:p>
        </p:txBody>
      </p:sp>
      <p:sp>
        <p:nvSpPr>
          <p:cNvPr id="217" name="CustomShape 3"/>
          <p:cNvSpPr/>
          <p:nvPr/>
        </p:nvSpPr>
        <p:spPr>
          <a:xfrm>
            <a:off x="2142720" y="3710160"/>
            <a:ext cx="4728240" cy="228456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pic>
        <p:nvPicPr>
          <p:cNvPr id="218" name="Picture 4"/>
          <p:cNvPicPr/>
          <p:nvPr/>
        </p:nvPicPr>
        <p:blipFill>
          <a:blip r:embed="rId3" cstate="print"/>
          <a:stretch/>
        </p:blipFill>
        <p:spPr>
          <a:xfrm>
            <a:off x="7230960" y="5918760"/>
            <a:ext cx="1911960" cy="938880"/>
          </a:xfrm>
          <a:prstGeom prst="rect">
            <a:avLst/>
          </a:prstGeom>
          <a:ln>
            <a:noFill/>
          </a:ln>
        </p:spPr>
      </p:pic>
      <p:pic>
        <p:nvPicPr>
          <p:cNvPr id="6" name="Shape 55"/>
          <p:cNvPicPr preferRelativeResize="0"/>
          <p:nvPr/>
        </p:nvPicPr>
        <p:blipFill rotWithShape="1">
          <a:blip r:embed="rId4" cstate="print">
            <a:alphaModFix/>
          </a:blip>
          <a:srcRect/>
          <a:stretch/>
        </p:blipFill>
        <p:spPr>
          <a:xfrm>
            <a:off x="8104094" y="312304"/>
            <a:ext cx="815788" cy="6379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CustomShape 1"/>
          <p:cNvSpPr/>
          <p:nvPr/>
        </p:nvSpPr>
        <p:spPr>
          <a:xfrm>
            <a:off x="432000" y="1512000"/>
            <a:ext cx="4318920" cy="146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l-GR" sz="1800" b="0" strike="noStrike" spc="-1">
              <a:latin typeface="Arial"/>
            </a:endParaRPr>
          </a:p>
          <a:p>
            <a:pPr>
              <a:lnSpc>
                <a:spcPct val="100000"/>
              </a:lnSpc>
            </a:pPr>
            <a:endParaRPr lang="el-GR" sz="1800" b="0" strike="noStrike" spc="-1">
              <a:latin typeface="Arial"/>
            </a:endParaRPr>
          </a:p>
          <a:p>
            <a:pPr>
              <a:lnSpc>
                <a:spcPct val="100000"/>
              </a:lnSpc>
            </a:pPr>
            <a:endParaRPr lang="el-GR" sz="1800" b="0" strike="noStrike" spc="-1">
              <a:latin typeface="Arial"/>
            </a:endParaRPr>
          </a:p>
          <a:p>
            <a:pPr>
              <a:lnSpc>
                <a:spcPct val="100000"/>
              </a:lnSpc>
            </a:pPr>
            <a:r>
              <a:rPr lang="el-GR" sz="1800" b="0" strike="noStrike" spc="-12">
                <a:solidFill>
                  <a:srgbClr val="000000"/>
                </a:solidFill>
                <a:latin typeface="Calibri"/>
                <a:ea typeface="DejaVu Sans"/>
              </a:rPr>
              <a:t>.</a:t>
            </a:r>
            <a:endParaRPr lang="el-GR" sz="1800" b="0" strike="noStrike" spc="-1">
              <a:latin typeface="Arial"/>
            </a:endParaRPr>
          </a:p>
          <a:p>
            <a:pPr>
              <a:lnSpc>
                <a:spcPct val="100000"/>
              </a:lnSpc>
            </a:pPr>
            <a:endParaRPr lang="el-GR" sz="1800" b="0" strike="noStrike" spc="-1">
              <a:latin typeface="Arial"/>
            </a:endParaRPr>
          </a:p>
        </p:txBody>
      </p:sp>
      <p:sp>
        <p:nvSpPr>
          <p:cNvPr id="220" name="CustomShape 2"/>
          <p:cNvSpPr/>
          <p:nvPr/>
        </p:nvSpPr>
        <p:spPr>
          <a:xfrm>
            <a:off x="288000" y="216360"/>
            <a:ext cx="6550920" cy="2878920"/>
          </a:xfrm>
          <a:custGeom>
            <a:avLst/>
            <a:gdLst/>
            <a:ahLst/>
            <a:cxnLst/>
            <a:rect l="l" t="t" r="r" b="b"/>
            <a:pathLst>
              <a:path w="18202" h="8002">
                <a:moveTo>
                  <a:pt x="0" y="0"/>
                </a:moveTo>
                <a:lnTo>
                  <a:pt x="12450" y="0"/>
                </a:lnTo>
                <a:lnTo>
                  <a:pt x="18201" y="4000"/>
                </a:lnTo>
                <a:lnTo>
                  <a:pt x="12450" y="8001"/>
                </a:lnTo>
                <a:lnTo>
                  <a:pt x="0" y="8001"/>
                </a:lnTo>
                <a:lnTo>
                  <a:pt x="0" y="0"/>
                </a:lnTo>
              </a:path>
            </a:pathLst>
          </a:custGeom>
          <a:solidFill>
            <a:srgbClr val="FFBF00"/>
          </a:solidFill>
          <a:ln>
            <a:solidFill>
              <a:srgbClr val="3465A4"/>
            </a:solidFill>
          </a:ln>
        </p:spPr>
        <p:style>
          <a:lnRef idx="0">
            <a:scrgbClr r="0" g="0" b="0"/>
          </a:lnRef>
          <a:fillRef idx="0">
            <a:scrgbClr r="0" g="0" b="0"/>
          </a:fillRef>
          <a:effectRef idx="0">
            <a:scrgbClr r="0" g="0" b="0"/>
          </a:effectRef>
          <a:fontRef idx="minor"/>
        </p:style>
      </p:sp>
      <p:sp>
        <p:nvSpPr>
          <p:cNvPr id="221" name="CustomShape 3"/>
          <p:cNvSpPr/>
          <p:nvPr/>
        </p:nvSpPr>
        <p:spPr>
          <a:xfrm>
            <a:off x="422753" y="341866"/>
            <a:ext cx="4318920" cy="3655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1800" b="0" strike="noStrike" spc="-7" dirty="0">
                <a:solidFill>
                  <a:srgbClr val="000000"/>
                </a:solidFill>
                <a:latin typeface="Calibri"/>
                <a:ea typeface="DejaVu Sans"/>
              </a:rPr>
              <a:t>Από τα συνολικά γεωλογικά αποθέματα λιγνίτη των 6,7 δις τόνων, τα 3,3 δις είναι εκμεταλλεύσιμα για παραγωγή ηλεκτρικής ενέργειας (παλαιότερα στοιχεία του ΙΓΜΕ)</a:t>
            </a:r>
            <a:endParaRPr lang="el-GR" sz="1800" b="0" strike="noStrike" spc="-1" dirty="0">
              <a:latin typeface="Arial"/>
            </a:endParaRPr>
          </a:p>
          <a:p>
            <a:pPr>
              <a:lnSpc>
                <a:spcPct val="100000"/>
              </a:lnSpc>
            </a:pPr>
            <a:endParaRPr lang="el-GR" sz="1800" b="0" strike="noStrike" spc="-1" dirty="0">
              <a:latin typeface="Arial"/>
            </a:endParaRPr>
          </a:p>
          <a:p>
            <a:pPr>
              <a:lnSpc>
                <a:spcPct val="100000"/>
              </a:lnSpc>
            </a:pPr>
            <a:r>
              <a:rPr lang="el-GR" sz="1800" b="0" strike="noStrike" spc="-12" dirty="0">
                <a:solidFill>
                  <a:srgbClr val="000000"/>
                </a:solidFill>
                <a:latin typeface="Calibri"/>
                <a:ea typeface="DejaVu Sans"/>
              </a:rPr>
              <a:t>Αυτό </a:t>
            </a:r>
            <a:r>
              <a:rPr lang="el-GR" sz="1800" b="0" strike="noStrike" spc="-7" dirty="0">
                <a:solidFill>
                  <a:srgbClr val="000000"/>
                </a:solidFill>
                <a:latin typeface="Calibri"/>
                <a:ea typeface="DejaVu Sans"/>
              </a:rPr>
              <a:t>σημαίνει ότι </a:t>
            </a:r>
            <a:r>
              <a:rPr lang="el-GR" sz="1800" b="1" strike="noStrike" spc="-7" dirty="0">
                <a:solidFill>
                  <a:srgbClr val="000000"/>
                </a:solidFill>
                <a:latin typeface="Calibri"/>
                <a:ea typeface="DejaVu Sans"/>
              </a:rPr>
              <a:t>έχουμε </a:t>
            </a:r>
            <a:r>
              <a:rPr lang="el-GR" sz="1800" b="1" strike="noStrike" spc="-15" dirty="0">
                <a:solidFill>
                  <a:srgbClr val="000000"/>
                </a:solidFill>
                <a:latin typeface="Calibri"/>
                <a:ea typeface="DejaVu Sans"/>
              </a:rPr>
              <a:t>λιγνίτη </a:t>
            </a:r>
            <a:r>
              <a:rPr lang="el-GR" sz="1800" b="1" strike="noStrike" spc="-12" dirty="0">
                <a:solidFill>
                  <a:srgbClr val="000000"/>
                </a:solidFill>
                <a:latin typeface="Calibri"/>
                <a:ea typeface="DejaVu Sans"/>
              </a:rPr>
              <a:t>για </a:t>
            </a:r>
            <a:r>
              <a:rPr lang="el-GR" sz="1800" b="1" strike="noStrike" spc="-21" dirty="0">
                <a:solidFill>
                  <a:srgbClr val="000000"/>
                </a:solidFill>
                <a:latin typeface="Calibri"/>
                <a:ea typeface="DejaVu Sans"/>
              </a:rPr>
              <a:t>τα  </a:t>
            </a:r>
            <a:r>
              <a:rPr lang="el-GR" sz="1800" b="1" strike="noStrike" spc="-7" dirty="0">
                <a:solidFill>
                  <a:srgbClr val="000000"/>
                </a:solidFill>
                <a:latin typeface="Calibri"/>
                <a:ea typeface="DejaVu Sans"/>
              </a:rPr>
              <a:t>επόμενα </a:t>
            </a:r>
            <a:r>
              <a:rPr lang="el-GR" sz="1800" b="1" strike="noStrike" spc="-1" dirty="0">
                <a:solidFill>
                  <a:srgbClr val="000000"/>
                </a:solidFill>
                <a:latin typeface="Calibri"/>
                <a:ea typeface="DejaVu Sans"/>
              </a:rPr>
              <a:t>40 </a:t>
            </a:r>
            <a:r>
              <a:rPr lang="el-GR" sz="1800" b="1" strike="noStrike" spc="-7" dirty="0">
                <a:solidFill>
                  <a:srgbClr val="000000"/>
                </a:solidFill>
                <a:latin typeface="Calibri"/>
                <a:ea typeface="DejaVu Sans"/>
              </a:rPr>
              <a:t>χρόνια.</a:t>
            </a:r>
            <a:endParaRPr lang="el-GR" sz="1800" b="0" strike="noStrike" spc="-1" dirty="0">
              <a:latin typeface="Arial"/>
            </a:endParaRPr>
          </a:p>
          <a:p>
            <a:pPr>
              <a:lnSpc>
                <a:spcPct val="100000"/>
              </a:lnSpc>
            </a:pPr>
            <a:r>
              <a:rPr lang="el-GR" sz="1800" b="1" strike="noStrike" spc="-7" dirty="0">
                <a:solidFill>
                  <a:srgbClr val="000000"/>
                </a:solidFill>
                <a:latin typeface="Calibri"/>
                <a:ea typeface="DejaVu Sans"/>
              </a:rPr>
              <a:t> Επομένως οφείλουμε να περάσουμε στην  </a:t>
            </a:r>
            <a:r>
              <a:rPr lang="el-GR" sz="1800" b="1" strike="noStrike" spc="-12" dirty="0" err="1">
                <a:solidFill>
                  <a:srgbClr val="000000"/>
                </a:solidFill>
                <a:latin typeface="Calibri"/>
                <a:ea typeface="DejaVu Sans"/>
              </a:rPr>
              <a:t>μεταλιγνιτική</a:t>
            </a:r>
            <a:r>
              <a:rPr lang="el-GR" sz="1800" b="1" strike="noStrike" spc="-12" dirty="0">
                <a:solidFill>
                  <a:srgbClr val="000000"/>
                </a:solidFill>
                <a:latin typeface="Calibri"/>
                <a:ea typeface="DejaVu Sans"/>
              </a:rPr>
              <a:t> </a:t>
            </a:r>
            <a:r>
              <a:rPr lang="el-GR" sz="1800" b="1" strike="noStrike" spc="-7" dirty="0">
                <a:solidFill>
                  <a:srgbClr val="000000"/>
                </a:solidFill>
                <a:latin typeface="Calibri"/>
                <a:ea typeface="DejaVu Sans"/>
              </a:rPr>
              <a:t>εποχή </a:t>
            </a:r>
            <a:r>
              <a:rPr lang="el-GR" sz="1800" b="1" strike="noStrike" spc="-15" dirty="0">
                <a:solidFill>
                  <a:srgbClr val="000000"/>
                </a:solidFill>
                <a:latin typeface="Calibri"/>
                <a:ea typeface="DejaVu Sans"/>
              </a:rPr>
              <a:t>πολύ </a:t>
            </a:r>
            <a:r>
              <a:rPr lang="el-GR" sz="1800" b="1" strike="noStrike" spc="-7" dirty="0">
                <a:solidFill>
                  <a:srgbClr val="000000"/>
                </a:solidFill>
                <a:latin typeface="Calibri"/>
                <a:ea typeface="DejaVu Sans"/>
              </a:rPr>
              <a:t>πιο </a:t>
            </a:r>
            <a:r>
              <a:rPr lang="el-GR" sz="1800" b="1" strike="noStrike" spc="-15" dirty="0">
                <a:solidFill>
                  <a:srgbClr val="000000"/>
                </a:solidFill>
                <a:latin typeface="Calibri"/>
                <a:ea typeface="DejaVu Sans"/>
              </a:rPr>
              <a:t>γρήγορα, </a:t>
            </a:r>
            <a:r>
              <a:rPr lang="el-GR" sz="1800" b="1" strike="noStrike" spc="-7" dirty="0">
                <a:solidFill>
                  <a:srgbClr val="000000"/>
                </a:solidFill>
                <a:latin typeface="Calibri"/>
                <a:ea typeface="DejaVu Sans"/>
              </a:rPr>
              <a:t>με </a:t>
            </a:r>
            <a:r>
              <a:rPr lang="el-GR" sz="1800" b="1" strike="noStrike" spc="-12" dirty="0">
                <a:solidFill>
                  <a:srgbClr val="000000"/>
                </a:solidFill>
                <a:latin typeface="Calibri"/>
                <a:ea typeface="DejaVu Sans"/>
              </a:rPr>
              <a:t>τρόπο </a:t>
            </a:r>
            <a:r>
              <a:rPr lang="el-GR" sz="1800" b="1" strike="noStrike" spc="-15" dirty="0">
                <a:solidFill>
                  <a:srgbClr val="000000"/>
                </a:solidFill>
                <a:latin typeface="Calibri"/>
                <a:ea typeface="DejaVu Sans"/>
              </a:rPr>
              <a:t>δίκαιο </a:t>
            </a:r>
            <a:r>
              <a:rPr lang="el-GR" sz="1800" b="1" strike="noStrike" spc="-26" dirty="0">
                <a:solidFill>
                  <a:srgbClr val="000000"/>
                </a:solidFill>
                <a:latin typeface="Calibri"/>
                <a:ea typeface="DejaVu Sans"/>
              </a:rPr>
              <a:t>και </a:t>
            </a:r>
            <a:r>
              <a:rPr lang="el-GR" sz="1800" b="1" strike="noStrike" spc="-21" dirty="0">
                <a:solidFill>
                  <a:srgbClr val="000000"/>
                </a:solidFill>
                <a:latin typeface="Calibri"/>
                <a:ea typeface="DejaVu Sans"/>
              </a:rPr>
              <a:t>κοινωνικά  </a:t>
            </a:r>
            <a:r>
              <a:rPr lang="el-GR" sz="1800" b="1" strike="noStrike" spc="-12" dirty="0">
                <a:solidFill>
                  <a:srgbClr val="000000"/>
                </a:solidFill>
                <a:latin typeface="Calibri"/>
                <a:ea typeface="DejaVu Sans"/>
              </a:rPr>
              <a:t>ισορροπημένο</a:t>
            </a:r>
            <a:endParaRPr lang="el-GR" sz="1800" b="0" strike="noStrike" spc="-1" dirty="0">
              <a:latin typeface="Arial"/>
            </a:endParaRPr>
          </a:p>
          <a:p>
            <a:pPr>
              <a:lnSpc>
                <a:spcPct val="100000"/>
              </a:lnSpc>
            </a:pPr>
            <a:endParaRPr lang="el-GR" sz="1800" b="0" strike="noStrike" spc="-1" dirty="0">
              <a:latin typeface="Arial"/>
            </a:endParaRPr>
          </a:p>
          <a:p>
            <a:pPr>
              <a:lnSpc>
                <a:spcPct val="100000"/>
              </a:lnSpc>
            </a:pPr>
            <a:endParaRPr lang="el-GR" sz="1800" b="0" strike="noStrike" spc="-1" dirty="0">
              <a:latin typeface="Arial"/>
            </a:endParaRPr>
          </a:p>
          <a:p>
            <a:pPr>
              <a:lnSpc>
                <a:spcPct val="100000"/>
              </a:lnSpc>
            </a:pPr>
            <a:endParaRPr lang="el-GR" sz="1800" b="0" strike="noStrike" spc="-1" dirty="0">
              <a:latin typeface="Arial"/>
            </a:endParaRPr>
          </a:p>
        </p:txBody>
      </p:sp>
      <p:sp>
        <p:nvSpPr>
          <p:cNvPr id="222" name="CustomShape 4"/>
          <p:cNvSpPr/>
          <p:nvPr/>
        </p:nvSpPr>
        <p:spPr>
          <a:xfrm>
            <a:off x="216000" y="3411459"/>
            <a:ext cx="7270920" cy="3094920"/>
          </a:xfrm>
          <a:custGeom>
            <a:avLst/>
            <a:gdLst/>
            <a:ahLst/>
            <a:cxnLst/>
            <a:rect l="l" t="t" r="r" b="b"/>
            <a:pathLst>
              <a:path w="20202" h="8602">
                <a:moveTo>
                  <a:pt x="0" y="0"/>
                </a:moveTo>
                <a:lnTo>
                  <a:pt x="15150" y="0"/>
                </a:lnTo>
                <a:lnTo>
                  <a:pt x="20201" y="4300"/>
                </a:lnTo>
                <a:lnTo>
                  <a:pt x="15150" y="8601"/>
                </a:lnTo>
                <a:lnTo>
                  <a:pt x="0" y="8601"/>
                </a:lnTo>
                <a:lnTo>
                  <a:pt x="0" y="0"/>
                </a:lnTo>
              </a:path>
            </a:pathLst>
          </a:custGeom>
          <a:solidFill>
            <a:srgbClr val="81D41A"/>
          </a:solidFill>
          <a:ln>
            <a:solidFill>
              <a:srgbClr val="3465A4"/>
            </a:solidFill>
          </a:ln>
        </p:spPr>
        <p:style>
          <a:lnRef idx="0">
            <a:scrgbClr r="0" g="0" b="0"/>
          </a:lnRef>
          <a:fillRef idx="0">
            <a:scrgbClr r="0" g="0" b="0"/>
          </a:fillRef>
          <a:effectRef idx="0">
            <a:scrgbClr r="0" g="0" b="0"/>
          </a:effectRef>
          <a:fontRef idx="minor"/>
        </p:style>
      </p:sp>
      <p:sp>
        <p:nvSpPr>
          <p:cNvPr id="223" name="CustomShape 5"/>
          <p:cNvSpPr/>
          <p:nvPr/>
        </p:nvSpPr>
        <p:spPr>
          <a:xfrm>
            <a:off x="720360" y="3672000"/>
            <a:ext cx="5326560" cy="283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1800" b="0" strike="noStrike" spc="-12" dirty="0">
                <a:solidFill>
                  <a:srgbClr val="000000"/>
                </a:solidFill>
                <a:latin typeface="Calibri"/>
                <a:ea typeface="DejaVu Sans"/>
              </a:rPr>
              <a:t>Το 2010, </a:t>
            </a:r>
            <a:r>
              <a:rPr lang="el-GR" sz="1800" b="1" strike="noStrike" spc="-7" dirty="0">
                <a:solidFill>
                  <a:srgbClr val="000000"/>
                </a:solidFill>
                <a:latin typeface="Calibri"/>
                <a:ea typeface="DejaVu Sans"/>
              </a:rPr>
              <a:t>22.300 πρόωροι θάνατοι</a:t>
            </a:r>
            <a:r>
              <a:rPr lang="el-GR" sz="1800" b="0" strike="noStrike" spc="-7" dirty="0">
                <a:solidFill>
                  <a:srgbClr val="000000"/>
                </a:solidFill>
                <a:latin typeface="Calibri"/>
                <a:ea typeface="DejaVu Sans"/>
              </a:rPr>
              <a:t> οφείλονταν </a:t>
            </a:r>
            <a:r>
              <a:rPr lang="el-GR" sz="1800" b="1" strike="noStrike" spc="-7" dirty="0">
                <a:solidFill>
                  <a:srgbClr val="000000"/>
                </a:solidFill>
                <a:latin typeface="Calibri"/>
                <a:ea typeface="DejaVu Sans"/>
              </a:rPr>
              <a:t>σε ρύπανση από τις ανθρακικές μονάδες στην Ευρωπαϊκή  Ένωση </a:t>
            </a:r>
            <a:r>
              <a:rPr lang="el-GR" sz="1800" b="0" strike="noStrike" spc="-7" dirty="0">
                <a:solidFill>
                  <a:srgbClr val="000000"/>
                </a:solidFill>
                <a:latin typeface="Calibri"/>
                <a:ea typeface="DejaVu Sans"/>
              </a:rPr>
              <a:t>. Αυτό δεν  είναι </a:t>
            </a:r>
            <a:r>
              <a:rPr lang="el-GR" sz="1800" b="0" strike="noStrike" spc="-15" dirty="0">
                <a:solidFill>
                  <a:srgbClr val="000000"/>
                </a:solidFill>
                <a:latin typeface="Calibri"/>
                <a:ea typeface="DejaVu Sans"/>
              </a:rPr>
              <a:t>δίκαιο </a:t>
            </a:r>
            <a:r>
              <a:rPr lang="el-GR" sz="1800" b="0" strike="noStrike" spc="-7" dirty="0">
                <a:solidFill>
                  <a:srgbClr val="000000"/>
                </a:solidFill>
                <a:latin typeface="Calibri"/>
                <a:ea typeface="DejaVu Sans"/>
              </a:rPr>
              <a:t>για τις περιοχές </a:t>
            </a:r>
            <a:r>
              <a:rPr lang="el-GR" sz="1800" b="0" strike="noStrike" spc="-1" dirty="0">
                <a:solidFill>
                  <a:srgbClr val="000000"/>
                </a:solidFill>
                <a:latin typeface="Calibri"/>
                <a:ea typeface="DejaVu Sans"/>
              </a:rPr>
              <a:t>που </a:t>
            </a:r>
            <a:r>
              <a:rPr lang="el-GR" sz="1800" b="0" strike="noStrike" spc="-12" dirty="0">
                <a:solidFill>
                  <a:srgbClr val="000000"/>
                </a:solidFill>
                <a:latin typeface="Calibri"/>
                <a:ea typeface="DejaVu Sans"/>
              </a:rPr>
              <a:t>έχουν </a:t>
            </a:r>
            <a:r>
              <a:rPr lang="el-GR" sz="1800" b="0" strike="noStrike" spc="-15" dirty="0" err="1">
                <a:solidFill>
                  <a:srgbClr val="000000"/>
                </a:solidFill>
                <a:latin typeface="Calibri"/>
                <a:ea typeface="DejaVu Sans"/>
              </a:rPr>
              <a:t>λιγνιτικές</a:t>
            </a:r>
            <a:r>
              <a:rPr lang="el-GR" sz="1800" b="0" strike="noStrike" spc="-15" dirty="0">
                <a:solidFill>
                  <a:srgbClr val="000000"/>
                </a:solidFill>
                <a:latin typeface="Calibri"/>
                <a:ea typeface="DejaVu Sans"/>
              </a:rPr>
              <a:t> </a:t>
            </a:r>
            <a:r>
              <a:rPr lang="el-GR" sz="1800" b="0" strike="noStrike" spc="-12" dirty="0">
                <a:solidFill>
                  <a:srgbClr val="000000"/>
                </a:solidFill>
                <a:latin typeface="Calibri"/>
                <a:ea typeface="DejaVu Sans"/>
              </a:rPr>
              <a:t>μονάδες </a:t>
            </a:r>
            <a:r>
              <a:rPr lang="el-GR" sz="1800" b="0" strike="noStrike" spc="-15" dirty="0">
                <a:solidFill>
                  <a:srgbClr val="000000"/>
                </a:solidFill>
                <a:latin typeface="Calibri"/>
                <a:ea typeface="DejaVu Sans"/>
              </a:rPr>
              <a:t>κι</a:t>
            </a:r>
            <a:r>
              <a:rPr lang="el-GR" sz="1800" b="0" strike="noStrike" spc="148" dirty="0">
                <a:solidFill>
                  <a:srgbClr val="000000"/>
                </a:solidFill>
                <a:latin typeface="Calibri"/>
                <a:ea typeface="DejaVu Sans"/>
              </a:rPr>
              <a:t> </a:t>
            </a:r>
            <a:r>
              <a:rPr lang="el-GR" sz="1800" b="0" strike="noStrike" spc="-12" dirty="0">
                <a:solidFill>
                  <a:srgbClr val="000000"/>
                </a:solidFill>
                <a:latin typeface="Calibri"/>
                <a:ea typeface="DejaVu Sans"/>
              </a:rPr>
              <a:t>ορυχεία (“Σιωπηλοί Δολοφόνοι, </a:t>
            </a:r>
            <a:r>
              <a:rPr lang="el-GR" sz="1800" b="0" strike="noStrike" spc="-12" dirty="0" err="1">
                <a:solidFill>
                  <a:srgbClr val="000000"/>
                </a:solidFill>
                <a:latin typeface="Calibri"/>
                <a:ea typeface="DejaVu Sans"/>
              </a:rPr>
              <a:t>Greenpeace</a:t>
            </a:r>
            <a:r>
              <a:rPr lang="el-GR" sz="1800" b="0" strike="noStrike" spc="-12" dirty="0">
                <a:solidFill>
                  <a:srgbClr val="000000"/>
                </a:solidFill>
                <a:latin typeface="Calibri"/>
                <a:ea typeface="DejaVu Sans"/>
              </a:rPr>
              <a:t>”)</a:t>
            </a:r>
            <a:endParaRPr lang="el-GR" sz="1800" b="0" strike="noStrike" spc="-1" dirty="0">
              <a:latin typeface="Arial"/>
            </a:endParaRPr>
          </a:p>
          <a:p>
            <a:pPr>
              <a:lnSpc>
                <a:spcPct val="100000"/>
              </a:lnSpc>
            </a:pPr>
            <a:endParaRPr lang="el-GR" sz="1800" b="0" strike="noStrike" spc="-1" dirty="0">
              <a:latin typeface="Arial"/>
            </a:endParaRPr>
          </a:p>
          <a:p>
            <a:pPr>
              <a:lnSpc>
                <a:spcPct val="100000"/>
              </a:lnSpc>
            </a:pPr>
            <a:r>
              <a:rPr lang="el-GR" sz="1800" b="0" strike="noStrike" spc="-1" dirty="0">
                <a:solidFill>
                  <a:srgbClr val="000000"/>
                </a:solidFill>
                <a:latin typeface="Calibri"/>
                <a:ea typeface="DejaVu Sans"/>
              </a:rPr>
              <a:t>Για</a:t>
            </a:r>
            <a:r>
              <a:rPr lang="el-GR" sz="1800" b="0" strike="noStrike" spc="145" dirty="0">
                <a:solidFill>
                  <a:srgbClr val="000000"/>
                </a:solidFill>
                <a:latin typeface="Calibri"/>
                <a:ea typeface="DejaVu Sans"/>
              </a:rPr>
              <a:t> </a:t>
            </a:r>
            <a:r>
              <a:rPr lang="el-GR" sz="1800" b="0" strike="noStrike" spc="-21" dirty="0">
                <a:solidFill>
                  <a:srgbClr val="000000"/>
                </a:solidFill>
                <a:latin typeface="Calibri"/>
                <a:ea typeface="DejaVu Sans"/>
              </a:rPr>
              <a:t>την</a:t>
            </a:r>
            <a:r>
              <a:rPr lang="el-GR" sz="1800" b="0" strike="noStrike" spc="160" dirty="0">
                <a:solidFill>
                  <a:srgbClr val="000000"/>
                </a:solidFill>
                <a:latin typeface="Calibri"/>
                <a:ea typeface="DejaVu Sans"/>
              </a:rPr>
              <a:t> </a:t>
            </a:r>
            <a:r>
              <a:rPr lang="el-GR" sz="1800" b="0" strike="noStrike" spc="-12" dirty="0">
                <a:solidFill>
                  <a:srgbClr val="000000"/>
                </a:solidFill>
                <a:latin typeface="Calibri"/>
                <a:ea typeface="DejaVu Sans"/>
              </a:rPr>
              <a:t>Ελλάδα,</a:t>
            </a:r>
            <a:r>
              <a:rPr lang="el-GR" sz="1800" b="0" strike="noStrike" spc="145" dirty="0">
                <a:solidFill>
                  <a:srgbClr val="000000"/>
                </a:solidFill>
                <a:latin typeface="Calibri"/>
                <a:ea typeface="DejaVu Sans"/>
              </a:rPr>
              <a:t> </a:t>
            </a:r>
            <a:r>
              <a:rPr lang="el-GR" sz="1800" b="0" strike="noStrike" spc="-7" dirty="0">
                <a:solidFill>
                  <a:srgbClr val="000000"/>
                </a:solidFill>
                <a:latin typeface="Calibri"/>
                <a:ea typeface="DejaVu Sans"/>
              </a:rPr>
              <a:t>πιο</a:t>
            </a:r>
            <a:r>
              <a:rPr lang="el-GR" sz="1800" b="0" strike="noStrike" spc="154" dirty="0">
                <a:solidFill>
                  <a:srgbClr val="000000"/>
                </a:solidFill>
                <a:latin typeface="Calibri"/>
                <a:ea typeface="DejaVu Sans"/>
              </a:rPr>
              <a:t> </a:t>
            </a:r>
            <a:r>
              <a:rPr lang="el-GR" sz="1800" b="0" strike="noStrike" spc="-7" dirty="0">
                <a:solidFill>
                  <a:srgbClr val="000000"/>
                </a:solidFill>
                <a:latin typeface="Calibri"/>
                <a:ea typeface="DejaVu Sans"/>
              </a:rPr>
              <a:t>συγκεκριμένα,</a:t>
            </a:r>
            <a:r>
              <a:rPr lang="el-GR" sz="1800" b="0" strike="noStrike" spc="145" dirty="0">
                <a:solidFill>
                  <a:srgbClr val="000000"/>
                </a:solidFill>
                <a:latin typeface="Calibri"/>
                <a:ea typeface="DejaVu Sans"/>
              </a:rPr>
              <a:t> </a:t>
            </a:r>
            <a:r>
              <a:rPr lang="el-GR" sz="1800" b="0" strike="noStrike" spc="-7" dirty="0">
                <a:solidFill>
                  <a:srgbClr val="000000"/>
                </a:solidFill>
                <a:latin typeface="Calibri"/>
                <a:ea typeface="DejaVu Sans"/>
              </a:rPr>
              <a:t>εκτιμήθηκε</a:t>
            </a:r>
            <a:r>
              <a:rPr lang="el-GR" sz="1800" b="0" strike="noStrike" spc="140" dirty="0">
                <a:solidFill>
                  <a:srgbClr val="000000"/>
                </a:solidFill>
                <a:latin typeface="Calibri"/>
                <a:ea typeface="DejaVu Sans"/>
              </a:rPr>
              <a:t> </a:t>
            </a:r>
            <a:r>
              <a:rPr lang="el-GR" sz="1800" b="0" strike="noStrike" spc="-1" dirty="0">
                <a:solidFill>
                  <a:srgbClr val="000000"/>
                </a:solidFill>
                <a:latin typeface="Calibri"/>
                <a:ea typeface="DejaVu Sans"/>
              </a:rPr>
              <a:t>ότι</a:t>
            </a:r>
            <a:r>
              <a:rPr lang="el-GR" sz="1800" b="0" strike="noStrike" spc="148" dirty="0">
                <a:solidFill>
                  <a:srgbClr val="000000"/>
                </a:solidFill>
                <a:latin typeface="Calibri"/>
                <a:ea typeface="DejaVu Sans"/>
              </a:rPr>
              <a:t> </a:t>
            </a:r>
            <a:r>
              <a:rPr lang="el-GR" sz="1800" b="0" strike="noStrike" spc="-1" dirty="0">
                <a:solidFill>
                  <a:srgbClr val="000000"/>
                </a:solidFill>
                <a:latin typeface="Calibri"/>
                <a:ea typeface="DejaVu Sans"/>
              </a:rPr>
              <a:t>η</a:t>
            </a:r>
            <a:r>
              <a:rPr lang="el-GR" sz="1800" b="0" strike="noStrike" spc="145" dirty="0">
                <a:solidFill>
                  <a:srgbClr val="000000"/>
                </a:solidFill>
                <a:latin typeface="Calibri"/>
                <a:ea typeface="DejaVu Sans"/>
              </a:rPr>
              <a:t> </a:t>
            </a:r>
            <a:r>
              <a:rPr lang="el-GR" sz="1800" b="0" strike="noStrike" spc="-7" dirty="0">
                <a:solidFill>
                  <a:srgbClr val="000000"/>
                </a:solidFill>
                <a:latin typeface="Calibri"/>
                <a:ea typeface="DejaVu Sans"/>
              </a:rPr>
              <a:t>ρύπανση</a:t>
            </a:r>
            <a:r>
              <a:rPr lang="el-GR" sz="1800" b="0" strike="noStrike" spc="148" dirty="0">
                <a:solidFill>
                  <a:srgbClr val="000000"/>
                </a:solidFill>
                <a:latin typeface="Calibri"/>
                <a:ea typeface="DejaVu Sans"/>
              </a:rPr>
              <a:t> </a:t>
            </a:r>
            <a:r>
              <a:rPr lang="el-GR" sz="1800" b="0" strike="noStrike" spc="-7" dirty="0">
                <a:solidFill>
                  <a:srgbClr val="000000"/>
                </a:solidFill>
                <a:latin typeface="Calibri"/>
                <a:ea typeface="DejaVu Sans"/>
              </a:rPr>
              <a:t>από</a:t>
            </a:r>
            <a:r>
              <a:rPr lang="el-GR" sz="1800" b="0" strike="noStrike" spc="148" dirty="0">
                <a:solidFill>
                  <a:srgbClr val="000000"/>
                </a:solidFill>
                <a:latin typeface="Calibri"/>
                <a:ea typeface="DejaVu Sans"/>
              </a:rPr>
              <a:t> </a:t>
            </a:r>
            <a:r>
              <a:rPr lang="el-GR" sz="1800" b="0" strike="noStrike" spc="-15" dirty="0">
                <a:solidFill>
                  <a:srgbClr val="000000"/>
                </a:solidFill>
                <a:latin typeface="Calibri"/>
                <a:ea typeface="DejaVu Sans"/>
              </a:rPr>
              <a:t>την</a:t>
            </a:r>
            <a:r>
              <a:rPr lang="el-GR" sz="1800" b="0" strike="noStrike" spc="145" dirty="0">
                <a:solidFill>
                  <a:srgbClr val="000000"/>
                </a:solidFill>
                <a:latin typeface="Calibri"/>
                <a:ea typeface="DejaVu Sans"/>
              </a:rPr>
              <a:t> </a:t>
            </a:r>
            <a:r>
              <a:rPr lang="el-GR" sz="1800" b="0" strike="noStrike" spc="-15" dirty="0">
                <a:solidFill>
                  <a:srgbClr val="000000"/>
                </a:solidFill>
                <a:latin typeface="Calibri"/>
                <a:ea typeface="DejaVu Sans"/>
              </a:rPr>
              <a:t>καύση</a:t>
            </a:r>
            <a:r>
              <a:rPr lang="el-GR" sz="1800" b="0" strike="noStrike" spc="148" dirty="0">
                <a:solidFill>
                  <a:srgbClr val="000000"/>
                </a:solidFill>
                <a:latin typeface="Calibri"/>
                <a:ea typeface="DejaVu Sans"/>
              </a:rPr>
              <a:t> </a:t>
            </a:r>
            <a:r>
              <a:rPr lang="el-GR" sz="1800" b="0" strike="noStrike" spc="-12" dirty="0">
                <a:solidFill>
                  <a:srgbClr val="000000"/>
                </a:solidFill>
                <a:latin typeface="Calibri"/>
                <a:ea typeface="DejaVu Sans"/>
              </a:rPr>
              <a:t>λιγνίτη</a:t>
            </a:r>
            <a:endParaRPr lang="el-GR" sz="1800" b="0" strike="noStrike" spc="-1" dirty="0">
              <a:latin typeface="Arial"/>
            </a:endParaRPr>
          </a:p>
          <a:p>
            <a:pPr>
              <a:lnSpc>
                <a:spcPct val="100000"/>
              </a:lnSpc>
            </a:pPr>
            <a:r>
              <a:rPr lang="el-GR" sz="1800" b="0" strike="noStrike" spc="-12" dirty="0">
                <a:solidFill>
                  <a:srgbClr val="000000"/>
                </a:solidFill>
                <a:latin typeface="Calibri"/>
                <a:ea typeface="DejaVu Sans"/>
              </a:rPr>
              <a:t>οδηγεί </a:t>
            </a:r>
            <a:r>
              <a:rPr lang="el-GR" sz="1800" b="0" strike="noStrike" spc="-1" dirty="0">
                <a:solidFill>
                  <a:srgbClr val="000000"/>
                </a:solidFill>
                <a:latin typeface="Calibri"/>
                <a:ea typeface="DejaVu Sans"/>
              </a:rPr>
              <a:t>σε </a:t>
            </a:r>
            <a:r>
              <a:rPr lang="el-GR" sz="1800" b="1" strike="noStrike" spc="-7" dirty="0">
                <a:solidFill>
                  <a:srgbClr val="000000"/>
                </a:solidFill>
                <a:latin typeface="Calibri"/>
                <a:ea typeface="DejaVu Sans"/>
              </a:rPr>
              <a:t>1.200 </a:t>
            </a:r>
            <a:r>
              <a:rPr lang="el-GR" sz="1800" b="1" strike="noStrike" spc="-12" dirty="0">
                <a:solidFill>
                  <a:srgbClr val="000000"/>
                </a:solidFill>
                <a:latin typeface="Calibri"/>
                <a:ea typeface="DejaVu Sans"/>
              </a:rPr>
              <a:t>περίπου πρόωρους </a:t>
            </a:r>
            <a:r>
              <a:rPr lang="el-GR" sz="1800" b="1" strike="noStrike" spc="-7" dirty="0">
                <a:solidFill>
                  <a:srgbClr val="000000"/>
                </a:solidFill>
                <a:latin typeface="Calibri"/>
                <a:ea typeface="DejaVu Sans"/>
              </a:rPr>
              <a:t>θανάτους</a:t>
            </a:r>
            <a:r>
              <a:rPr lang="el-GR" sz="1800" b="1" strike="noStrike" spc="4" dirty="0">
                <a:solidFill>
                  <a:srgbClr val="000000"/>
                </a:solidFill>
                <a:latin typeface="Calibri"/>
                <a:ea typeface="DejaVu Sans"/>
              </a:rPr>
              <a:t> </a:t>
            </a:r>
            <a:r>
              <a:rPr lang="el-GR" sz="1800" b="1" strike="noStrike" spc="-7" dirty="0">
                <a:solidFill>
                  <a:srgbClr val="000000"/>
                </a:solidFill>
                <a:latin typeface="Calibri"/>
                <a:ea typeface="DejaVu Sans"/>
              </a:rPr>
              <a:t>ετησίως</a:t>
            </a:r>
            <a:r>
              <a:rPr lang="el-GR" sz="1800" b="0" strike="noStrike" spc="-7" dirty="0">
                <a:solidFill>
                  <a:srgbClr val="000000"/>
                </a:solidFill>
                <a:latin typeface="Calibri"/>
                <a:ea typeface="DejaVu Sans"/>
              </a:rPr>
              <a:t>.</a:t>
            </a:r>
            <a:r>
              <a:rPr lang="el-GR" sz="1800" b="0" strike="noStrike" spc="-12" dirty="0">
                <a:solidFill>
                  <a:srgbClr val="000000"/>
                </a:solidFill>
                <a:latin typeface="Calibri"/>
                <a:ea typeface="DejaVu Sans"/>
              </a:rPr>
              <a:t> </a:t>
            </a:r>
            <a:endParaRPr lang="el-GR" sz="1800" b="0" strike="noStrike" spc="-1" dirty="0">
              <a:latin typeface="Arial"/>
            </a:endParaRPr>
          </a:p>
        </p:txBody>
      </p:sp>
      <p:pic>
        <p:nvPicPr>
          <p:cNvPr id="7" name="Shape 55"/>
          <p:cNvPicPr preferRelativeResize="0"/>
          <p:nvPr/>
        </p:nvPicPr>
        <p:blipFill rotWithShape="1">
          <a:blip r:embed="rId2" cstate="print">
            <a:alphaModFix/>
          </a:blip>
          <a:srcRect/>
          <a:stretch/>
        </p:blipFill>
        <p:spPr>
          <a:xfrm>
            <a:off x="8104094" y="312304"/>
            <a:ext cx="815788" cy="637955"/>
          </a:xfrm>
          <a:prstGeom prst="rect">
            <a:avLst/>
          </a:prstGeom>
          <a:noFill/>
          <a:ln>
            <a:noFill/>
          </a:ln>
        </p:spPr>
      </p:pic>
      <p:pic>
        <p:nvPicPr>
          <p:cNvPr id="8" name="Picture 4"/>
          <p:cNvPicPr/>
          <p:nvPr/>
        </p:nvPicPr>
        <p:blipFill>
          <a:blip r:embed="rId3" cstate="print"/>
          <a:stretch/>
        </p:blipFill>
        <p:spPr>
          <a:xfrm>
            <a:off x="7105454" y="5767080"/>
            <a:ext cx="1911960" cy="938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323280" y="1224000"/>
            <a:ext cx="8315640" cy="4624242"/>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gn="just">
              <a:lnSpc>
                <a:spcPct val="100000"/>
              </a:lnSpc>
              <a:spcBef>
                <a:spcPts val="99"/>
              </a:spcBef>
            </a:pPr>
            <a:endParaRPr lang="el-GR" sz="1800" b="0" strike="noStrike" spc="-1" dirty="0">
              <a:latin typeface="Arial"/>
            </a:endParaRPr>
          </a:p>
          <a:p>
            <a:pPr marL="12600" indent="-214920" algn="just">
              <a:lnSpc>
                <a:spcPct val="100000"/>
              </a:lnSpc>
              <a:spcBef>
                <a:spcPts val="99"/>
              </a:spcBef>
              <a:buClr>
                <a:srgbClr val="000000"/>
              </a:buClr>
              <a:buFont typeface="Arial"/>
              <a:buChar char="•"/>
            </a:pPr>
            <a:r>
              <a:rPr lang="el-GR" sz="1800" b="0" strike="noStrike" spc="-12" dirty="0">
                <a:solidFill>
                  <a:srgbClr val="000000"/>
                </a:solidFill>
                <a:latin typeface="Calibri"/>
                <a:ea typeface="DejaVu Sans"/>
              </a:rPr>
              <a:t>Κόστος εξόρυξης λιγνίτη στην Ελλάδα: </a:t>
            </a:r>
            <a:r>
              <a:rPr lang="el-GR" sz="1800" b="0" strike="noStrike" spc="-7" dirty="0">
                <a:solidFill>
                  <a:srgbClr val="729FCF"/>
                </a:solidFill>
                <a:latin typeface="Calibri"/>
                <a:ea typeface="DejaVu Sans"/>
              </a:rPr>
              <a:t>€2,12 ανά τόνο</a:t>
            </a:r>
            <a:endParaRPr lang="el-GR" sz="1800" b="0" strike="noStrike" spc="-1" dirty="0">
              <a:latin typeface="Arial"/>
            </a:endParaRPr>
          </a:p>
          <a:p>
            <a:pPr algn="just">
              <a:lnSpc>
                <a:spcPct val="100000"/>
              </a:lnSpc>
              <a:spcBef>
                <a:spcPts val="99"/>
              </a:spcBef>
            </a:pPr>
            <a:endParaRPr lang="el-GR" sz="1800" b="0" strike="noStrike" spc="-1" dirty="0">
              <a:latin typeface="Arial"/>
            </a:endParaRPr>
          </a:p>
          <a:p>
            <a:pPr algn="just">
              <a:lnSpc>
                <a:spcPct val="100000"/>
              </a:lnSpc>
              <a:spcBef>
                <a:spcPts val="99"/>
              </a:spcBef>
            </a:pPr>
            <a:r>
              <a:rPr lang="el-GR" sz="1800" b="0" strike="noStrike" spc="-12" dirty="0">
                <a:solidFill>
                  <a:srgbClr val="000000"/>
                </a:solidFill>
                <a:latin typeface="Calibri"/>
                <a:ea typeface="DejaVu Sans"/>
              </a:rPr>
              <a:t>Η</a:t>
            </a:r>
            <a:r>
              <a:rPr lang="el-GR" sz="1800" b="0" strike="noStrike" spc="-1" dirty="0">
                <a:solidFill>
                  <a:srgbClr val="000000"/>
                </a:solidFill>
                <a:latin typeface="Calibri"/>
                <a:ea typeface="DejaVu Sans"/>
              </a:rPr>
              <a:t> </a:t>
            </a:r>
            <a:r>
              <a:rPr lang="el-GR" sz="1800" b="0" strike="noStrike" spc="-12" dirty="0">
                <a:solidFill>
                  <a:srgbClr val="000000"/>
                </a:solidFill>
                <a:latin typeface="Calibri"/>
                <a:ea typeface="DejaVu Sans"/>
              </a:rPr>
              <a:t>παραγωγή </a:t>
            </a:r>
            <a:r>
              <a:rPr lang="el-GR" sz="1800" b="0" strike="noStrike" spc="-7" dirty="0">
                <a:solidFill>
                  <a:srgbClr val="000000"/>
                </a:solidFill>
                <a:latin typeface="Calibri"/>
                <a:ea typeface="DejaVu Sans"/>
              </a:rPr>
              <a:t>ηλεκτρικής ενέργειας </a:t>
            </a:r>
            <a:r>
              <a:rPr lang="el-GR" sz="1800" b="0" strike="noStrike" spc="-1" dirty="0">
                <a:solidFill>
                  <a:srgbClr val="000000"/>
                </a:solidFill>
                <a:latin typeface="Calibri"/>
                <a:ea typeface="DejaVu Sans"/>
              </a:rPr>
              <a:t>από </a:t>
            </a:r>
            <a:r>
              <a:rPr lang="el-GR" sz="1800" b="0" strike="noStrike" spc="-12" dirty="0">
                <a:solidFill>
                  <a:srgbClr val="000000"/>
                </a:solidFill>
                <a:latin typeface="Calibri"/>
                <a:ea typeface="DejaVu Sans"/>
              </a:rPr>
              <a:t>λιγνίτη στην  Ελλάδα</a:t>
            </a:r>
            <a:r>
              <a:rPr lang="el-GR" sz="1800" b="0" strike="noStrike" spc="100" dirty="0">
                <a:solidFill>
                  <a:srgbClr val="000000"/>
                </a:solidFill>
                <a:latin typeface="Calibri"/>
                <a:ea typeface="DejaVu Sans"/>
              </a:rPr>
              <a:t> </a:t>
            </a:r>
            <a:r>
              <a:rPr lang="el-GR" sz="1800" b="0" strike="noStrike" spc="-7" dirty="0">
                <a:solidFill>
                  <a:srgbClr val="000000"/>
                </a:solidFill>
                <a:latin typeface="Calibri"/>
                <a:ea typeface="DejaVu Sans"/>
              </a:rPr>
              <a:t>είναι</a:t>
            </a:r>
            <a:r>
              <a:rPr lang="el-GR" sz="1800" b="0" strike="noStrike" spc="100" dirty="0">
                <a:solidFill>
                  <a:srgbClr val="000000"/>
                </a:solidFill>
                <a:latin typeface="Calibri"/>
                <a:ea typeface="DejaVu Sans"/>
              </a:rPr>
              <a:t> </a:t>
            </a:r>
            <a:r>
              <a:rPr lang="el-GR" sz="1800" b="0" strike="noStrike" spc="-1" dirty="0">
                <a:solidFill>
                  <a:srgbClr val="000000"/>
                </a:solidFill>
                <a:latin typeface="Calibri"/>
                <a:ea typeface="DejaVu Sans"/>
              </a:rPr>
              <a:t>η</a:t>
            </a:r>
            <a:r>
              <a:rPr lang="el-GR" sz="1800" b="0" strike="noStrike" spc="86" dirty="0">
                <a:solidFill>
                  <a:srgbClr val="000000"/>
                </a:solidFill>
                <a:latin typeface="Calibri"/>
                <a:ea typeface="DejaVu Sans"/>
              </a:rPr>
              <a:t> </a:t>
            </a:r>
            <a:r>
              <a:rPr lang="el-GR" sz="1800" b="0" strike="noStrike" spc="-1" dirty="0">
                <a:solidFill>
                  <a:srgbClr val="000000"/>
                </a:solidFill>
                <a:latin typeface="Calibri"/>
                <a:ea typeface="DejaVu Sans"/>
              </a:rPr>
              <a:t>πιο</a:t>
            </a:r>
            <a:r>
              <a:rPr lang="el-GR" sz="1800" b="0" strike="noStrike" spc="89" dirty="0">
                <a:solidFill>
                  <a:srgbClr val="000000"/>
                </a:solidFill>
                <a:latin typeface="Calibri"/>
                <a:ea typeface="DejaVu Sans"/>
              </a:rPr>
              <a:t> </a:t>
            </a:r>
            <a:r>
              <a:rPr lang="el-GR" sz="1800" b="0" strike="noStrike" spc="-7" dirty="0">
                <a:solidFill>
                  <a:srgbClr val="000000"/>
                </a:solidFill>
                <a:latin typeface="Calibri"/>
                <a:ea typeface="DejaVu Sans"/>
              </a:rPr>
              <a:t>δαπανηρή</a:t>
            </a:r>
            <a:r>
              <a:rPr lang="el-GR" sz="1800" b="0" strike="noStrike" spc="86" dirty="0">
                <a:solidFill>
                  <a:srgbClr val="000000"/>
                </a:solidFill>
                <a:latin typeface="Calibri"/>
                <a:ea typeface="DejaVu Sans"/>
              </a:rPr>
              <a:t> </a:t>
            </a:r>
            <a:r>
              <a:rPr lang="el-GR" sz="1800" b="0" strike="noStrike" spc="-12" dirty="0">
                <a:solidFill>
                  <a:srgbClr val="000000"/>
                </a:solidFill>
                <a:latin typeface="Calibri"/>
                <a:ea typeface="DejaVu Sans"/>
              </a:rPr>
              <a:t>στην</a:t>
            </a:r>
            <a:r>
              <a:rPr lang="el-GR" sz="1800" b="0" strike="noStrike" spc="100" dirty="0">
                <a:solidFill>
                  <a:srgbClr val="000000"/>
                </a:solidFill>
                <a:latin typeface="Calibri"/>
                <a:ea typeface="DejaVu Sans"/>
              </a:rPr>
              <a:t> </a:t>
            </a:r>
            <a:r>
              <a:rPr lang="el-GR" sz="1800" b="0" strike="noStrike" spc="-7" dirty="0">
                <a:solidFill>
                  <a:srgbClr val="000000"/>
                </a:solidFill>
                <a:latin typeface="Calibri"/>
                <a:ea typeface="DejaVu Sans"/>
              </a:rPr>
              <a:t>Ευρώπη,</a:t>
            </a:r>
            <a:r>
              <a:rPr lang="el-GR" sz="1800" b="0" strike="noStrike" spc="86" dirty="0">
                <a:solidFill>
                  <a:srgbClr val="000000"/>
                </a:solidFill>
                <a:latin typeface="Calibri"/>
                <a:ea typeface="DejaVu Sans"/>
              </a:rPr>
              <a:t> </a:t>
            </a:r>
            <a:r>
              <a:rPr lang="el-GR" sz="1800" b="0" strike="noStrike" spc="-1" dirty="0">
                <a:solidFill>
                  <a:srgbClr val="000000"/>
                </a:solidFill>
                <a:latin typeface="Calibri"/>
                <a:ea typeface="DejaVu Sans"/>
              </a:rPr>
              <a:t>εξαιτίας της εξαιρετικά χαμηλής θερμιδικής αξίας του εγχώριου λιγνίτη</a:t>
            </a:r>
            <a:endParaRPr lang="el-GR" sz="1800" b="0" strike="noStrike" spc="-1" dirty="0">
              <a:latin typeface="Arial"/>
            </a:endParaRPr>
          </a:p>
          <a:p>
            <a:pPr algn="just">
              <a:lnSpc>
                <a:spcPct val="100000"/>
              </a:lnSpc>
              <a:spcBef>
                <a:spcPts val="99"/>
              </a:spcBef>
            </a:pPr>
            <a:endParaRPr lang="el-GR" sz="1800" b="0" strike="noStrike" spc="-1" dirty="0">
              <a:latin typeface="Arial"/>
            </a:endParaRPr>
          </a:p>
          <a:p>
            <a:pPr marL="12600" indent="-214920" algn="just">
              <a:lnSpc>
                <a:spcPct val="100000"/>
              </a:lnSpc>
              <a:spcBef>
                <a:spcPts val="99"/>
              </a:spcBef>
              <a:buClr>
                <a:srgbClr val="000000"/>
              </a:buClr>
              <a:buFont typeface="Arial"/>
              <a:buChar char="•"/>
            </a:pPr>
            <a:r>
              <a:rPr lang="el-GR" sz="1800" b="0" strike="noStrike" spc="-12" dirty="0">
                <a:solidFill>
                  <a:srgbClr val="2A6099"/>
                </a:solidFill>
                <a:latin typeface="Calibri"/>
                <a:ea typeface="Microsoft YaHei"/>
              </a:rPr>
              <a:t>Ελλάδα </a:t>
            </a:r>
            <a:r>
              <a:rPr lang="el-GR" sz="1800" b="0" strike="noStrike" spc="-7" dirty="0">
                <a:solidFill>
                  <a:srgbClr val="2A6099"/>
                </a:solidFill>
                <a:latin typeface="Calibri"/>
                <a:ea typeface="Microsoft YaHei"/>
              </a:rPr>
              <a:t>59,9</a:t>
            </a:r>
            <a:r>
              <a:rPr lang="el-GR" sz="1800" b="0" strike="noStrike" spc="89" dirty="0">
                <a:solidFill>
                  <a:srgbClr val="2A6099"/>
                </a:solidFill>
                <a:latin typeface="Calibri"/>
                <a:ea typeface="Microsoft YaHei"/>
              </a:rPr>
              <a:t> </a:t>
            </a:r>
            <a:r>
              <a:rPr lang="el-GR" sz="1800" b="0" strike="noStrike" spc="-1" dirty="0">
                <a:solidFill>
                  <a:srgbClr val="2A6099"/>
                </a:solidFill>
                <a:latin typeface="Calibri"/>
                <a:ea typeface="Microsoft YaHei"/>
              </a:rPr>
              <a:t>€</a:t>
            </a:r>
            <a:r>
              <a:rPr lang="el-GR" sz="1800" b="0" strike="noStrike" spc="86" dirty="0">
                <a:solidFill>
                  <a:srgbClr val="2A6099"/>
                </a:solidFill>
                <a:latin typeface="Calibri"/>
                <a:ea typeface="Microsoft YaHei"/>
              </a:rPr>
              <a:t> </a:t>
            </a:r>
            <a:r>
              <a:rPr lang="el-GR" sz="1800" b="0" strike="noStrike" spc="-1" dirty="0">
                <a:solidFill>
                  <a:srgbClr val="2A6099"/>
                </a:solidFill>
                <a:latin typeface="Calibri"/>
                <a:ea typeface="Microsoft YaHei"/>
              </a:rPr>
              <a:t>/</a:t>
            </a:r>
            <a:r>
              <a:rPr lang="el-GR" sz="1800" b="0" strike="noStrike" spc="86" dirty="0">
                <a:solidFill>
                  <a:srgbClr val="2A6099"/>
                </a:solidFill>
                <a:latin typeface="Calibri"/>
                <a:ea typeface="Microsoft YaHei"/>
              </a:rPr>
              <a:t> </a:t>
            </a:r>
            <a:r>
              <a:rPr lang="el-GR" sz="1800" b="0" strike="noStrike" spc="-7" dirty="0" err="1">
                <a:solidFill>
                  <a:srgbClr val="2A6099"/>
                </a:solidFill>
                <a:latin typeface="Calibri"/>
                <a:ea typeface="Microsoft YaHei"/>
              </a:rPr>
              <a:t>Mwh</a:t>
            </a:r>
            <a:endParaRPr lang="el-GR" sz="1800" b="0" strike="noStrike" spc="-1" dirty="0">
              <a:latin typeface="Arial"/>
            </a:endParaRPr>
          </a:p>
          <a:p>
            <a:pPr marL="12600" indent="-214920" algn="just">
              <a:lnSpc>
                <a:spcPct val="100000"/>
              </a:lnSpc>
              <a:spcBef>
                <a:spcPts val="99"/>
              </a:spcBef>
              <a:buClr>
                <a:srgbClr val="000000"/>
              </a:buClr>
              <a:buFont typeface="Arial"/>
              <a:buChar char="•"/>
            </a:pPr>
            <a:r>
              <a:rPr lang="el-GR" sz="1800" b="0" strike="noStrike" spc="-7" dirty="0">
                <a:solidFill>
                  <a:srgbClr val="2A6099"/>
                </a:solidFill>
                <a:latin typeface="Calibri"/>
                <a:ea typeface="Microsoft YaHei"/>
              </a:rPr>
              <a:t>Γερμανία 53,6</a:t>
            </a:r>
            <a:r>
              <a:rPr lang="el-GR" sz="1800" b="0" strike="noStrike" spc="86" dirty="0">
                <a:solidFill>
                  <a:srgbClr val="2A6099"/>
                </a:solidFill>
                <a:latin typeface="Calibri"/>
                <a:ea typeface="Microsoft YaHei"/>
              </a:rPr>
              <a:t> / </a:t>
            </a:r>
            <a:r>
              <a:rPr lang="el-GR" sz="1800" b="0" strike="noStrike" spc="86" dirty="0" err="1">
                <a:solidFill>
                  <a:srgbClr val="2A6099"/>
                </a:solidFill>
                <a:latin typeface="Calibri"/>
                <a:ea typeface="Microsoft YaHei"/>
              </a:rPr>
              <a:t>Μwh</a:t>
            </a:r>
            <a:endParaRPr lang="el-GR" sz="1800" b="0" strike="noStrike" spc="-1" dirty="0">
              <a:latin typeface="Arial"/>
            </a:endParaRPr>
          </a:p>
          <a:p>
            <a:pPr marL="12600" indent="-214920" algn="just">
              <a:lnSpc>
                <a:spcPct val="100000"/>
              </a:lnSpc>
              <a:spcBef>
                <a:spcPts val="99"/>
              </a:spcBef>
              <a:buClr>
                <a:srgbClr val="000000"/>
              </a:buClr>
              <a:buFont typeface="Arial"/>
              <a:buChar char="•"/>
            </a:pPr>
            <a:r>
              <a:rPr lang="el-GR" sz="1800" b="0" strike="noStrike" spc="-12" dirty="0">
                <a:solidFill>
                  <a:srgbClr val="2A6099"/>
                </a:solidFill>
                <a:latin typeface="Calibri"/>
                <a:ea typeface="Microsoft YaHei"/>
              </a:rPr>
              <a:t>Πολωνία </a:t>
            </a:r>
            <a:r>
              <a:rPr lang="el-GR" sz="1800" b="0" strike="noStrike" spc="-7" dirty="0">
                <a:solidFill>
                  <a:srgbClr val="2A6099"/>
                </a:solidFill>
                <a:latin typeface="Calibri"/>
                <a:ea typeface="Microsoft YaHei"/>
              </a:rPr>
              <a:t>38,6 /</a:t>
            </a:r>
            <a:r>
              <a:rPr lang="el-GR" sz="1800" b="0" strike="noStrike" spc="-7" dirty="0" err="1">
                <a:solidFill>
                  <a:srgbClr val="2A6099"/>
                </a:solidFill>
                <a:latin typeface="Calibri"/>
                <a:ea typeface="Microsoft YaHei"/>
              </a:rPr>
              <a:t>Mwh</a:t>
            </a:r>
            <a:endParaRPr lang="el-GR" sz="1800" b="0" strike="noStrike" spc="-1" dirty="0">
              <a:latin typeface="Arial"/>
            </a:endParaRPr>
          </a:p>
          <a:p>
            <a:pPr marL="12600" indent="-214920" algn="just">
              <a:lnSpc>
                <a:spcPct val="100000"/>
              </a:lnSpc>
              <a:spcBef>
                <a:spcPts val="99"/>
              </a:spcBef>
              <a:buClr>
                <a:srgbClr val="000000"/>
              </a:buClr>
              <a:buFont typeface="Arial"/>
              <a:buChar char="•"/>
            </a:pPr>
            <a:r>
              <a:rPr lang="el-GR" sz="1800" b="0" strike="noStrike" spc="-7" dirty="0">
                <a:solidFill>
                  <a:srgbClr val="2A6099"/>
                </a:solidFill>
                <a:latin typeface="Calibri"/>
                <a:ea typeface="Microsoft YaHei"/>
              </a:rPr>
              <a:t>Σερβία </a:t>
            </a:r>
            <a:r>
              <a:rPr lang="el-GR" sz="1800" b="0" strike="noStrike" spc="-12" dirty="0">
                <a:solidFill>
                  <a:srgbClr val="2A6099"/>
                </a:solidFill>
                <a:latin typeface="Calibri"/>
                <a:ea typeface="Microsoft YaHei"/>
              </a:rPr>
              <a:t> </a:t>
            </a:r>
            <a:r>
              <a:rPr lang="el-GR" sz="1800" b="0" strike="noStrike" spc="-7" dirty="0">
                <a:solidFill>
                  <a:srgbClr val="2A6099"/>
                </a:solidFill>
                <a:latin typeface="Calibri"/>
                <a:ea typeface="Microsoft YaHei"/>
              </a:rPr>
              <a:t>40,3 /</a:t>
            </a:r>
            <a:r>
              <a:rPr lang="el-GR" sz="1800" b="0" strike="noStrike" spc="-7" dirty="0" err="1">
                <a:solidFill>
                  <a:srgbClr val="2A6099"/>
                </a:solidFill>
                <a:latin typeface="Calibri"/>
                <a:ea typeface="Microsoft YaHei"/>
              </a:rPr>
              <a:t>Mwh</a:t>
            </a:r>
            <a:endParaRPr lang="el-GR" sz="1800" b="0" strike="noStrike" spc="-1" dirty="0">
              <a:latin typeface="Arial"/>
            </a:endParaRPr>
          </a:p>
          <a:p>
            <a:pPr marL="12600" indent="-214920" algn="just">
              <a:lnSpc>
                <a:spcPct val="100000"/>
              </a:lnSpc>
              <a:spcBef>
                <a:spcPts val="99"/>
              </a:spcBef>
              <a:buClr>
                <a:srgbClr val="000000"/>
              </a:buClr>
              <a:buFont typeface="Arial"/>
              <a:buChar char="•"/>
            </a:pPr>
            <a:r>
              <a:rPr lang="el-GR" sz="1800" b="0" strike="noStrike" spc="-32" dirty="0">
                <a:solidFill>
                  <a:srgbClr val="2A6099"/>
                </a:solidFill>
                <a:latin typeface="Calibri"/>
                <a:ea typeface="Microsoft YaHei"/>
              </a:rPr>
              <a:t>Τουρκία </a:t>
            </a:r>
            <a:r>
              <a:rPr lang="el-GR" sz="1800" b="0" strike="noStrike" spc="-7" dirty="0">
                <a:solidFill>
                  <a:srgbClr val="2A6099"/>
                </a:solidFill>
                <a:latin typeface="Calibri"/>
                <a:ea typeface="DejaVu Sans"/>
              </a:rPr>
              <a:t>52,7 </a:t>
            </a:r>
            <a:r>
              <a:rPr lang="el-GR" sz="1800" b="0" strike="noStrike" spc="-7" dirty="0" err="1">
                <a:solidFill>
                  <a:srgbClr val="2A6099"/>
                </a:solidFill>
                <a:latin typeface="Calibri"/>
                <a:ea typeface="DejaVu Sans"/>
              </a:rPr>
              <a:t>Mwh</a:t>
            </a:r>
            <a:endParaRPr lang="el-GR" sz="1800" b="0" strike="noStrike" spc="-1" dirty="0">
              <a:latin typeface="Arial"/>
            </a:endParaRPr>
          </a:p>
          <a:p>
            <a:pPr marL="12600" indent="-214920" algn="just">
              <a:lnSpc>
                <a:spcPct val="100000"/>
              </a:lnSpc>
              <a:spcBef>
                <a:spcPts val="99"/>
              </a:spcBef>
              <a:buClr>
                <a:srgbClr val="000000"/>
              </a:buClr>
              <a:buFont typeface="Arial"/>
              <a:buChar char="•"/>
            </a:pPr>
            <a:endParaRPr lang="el-GR" sz="1800" b="0" strike="noStrike" spc="-1" dirty="0">
              <a:latin typeface="Arial"/>
            </a:endParaRPr>
          </a:p>
          <a:p>
            <a:pPr algn="just">
              <a:lnSpc>
                <a:spcPct val="100000"/>
              </a:lnSpc>
              <a:spcBef>
                <a:spcPts val="99"/>
              </a:spcBef>
            </a:pPr>
            <a:endParaRPr lang="el-GR" sz="1800" b="0" strike="noStrike" spc="-1" dirty="0">
              <a:latin typeface="Arial"/>
            </a:endParaRPr>
          </a:p>
          <a:p>
            <a:pPr algn="just">
              <a:lnSpc>
                <a:spcPct val="100000"/>
              </a:lnSpc>
              <a:spcBef>
                <a:spcPts val="99"/>
              </a:spcBef>
            </a:pPr>
            <a:endParaRPr lang="el-GR" sz="1800" b="0" strike="noStrike" spc="-1" dirty="0">
              <a:latin typeface="Arial"/>
            </a:endParaRPr>
          </a:p>
          <a:p>
            <a:pPr algn="just">
              <a:lnSpc>
                <a:spcPct val="100000"/>
              </a:lnSpc>
              <a:spcBef>
                <a:spcPts val="99"/>
              </a:spcBef>
            </a:pPr>
            <a:endParaRPr lang="el-GR" sz="1800" b="0" strike="noStrike" spc="-1" dirty="0">
              <a:latin typeface="Arial"/>
            </a:endParaRPr>
          </a:p>
          <a:p>
            <a:pPr algn="just">
              <a:lnSpc>
                <a:spcPct val="100000"/>
              </a:lnSpc>
              <a:spcBef>
                <a:spcPts val="99"/>
              </a:spcBef>
            </a:pPr>
            <a:endParaRPr lang="el-GR" sz="1800" b="0" strike="noStrike" spc="-1" dirty="0">
              <a:latin typeface="Arial"/>
            </a:endParaRPr>
          </a:p>
        </p:txBody>
      </p:sp>
      <p:sp>
        <p:nvSpPr>
          <p:cNvPr id="226" name="CustomShape 2"/>
          <p:cNvSpPr/>
          <p:nvPr/>
        </p:nvSpPr>
        <p:spPr>
          <a:xfrm>
            <a:off x="7864920" y="2661840"/>
            <a:ext cx="812520" cy="286200"/>
          </a:xfrm>
          <a:prstGeom prst="rect">
            <a:avLst/>
          </a:prstGeom>
          <a:noFill/>
          <a:ln>
            <a:noFill/>
          </a:ln>
        </p:spPr>
        <p:style>
          <a:lnRef idx="0">
            <a:scrgbClr r="0" g="0" b="0"/>
          </a:lnRef>
          <a:fillRef idx="0">
            <a:scrgbClr r="0" g="0" b="0"/>
          </a:fillRef>
          <a:effectRef idx="0">
            <a:scrgbClr r="0" g="0" b="0"/>
          </a:effectRef>
          <a:fontRef idx="minor"/>
        </p:style>
      </p:sp>
      <p:sp>
        <p:nvSpPr>
          <p:cNvPr id="227" name="CustomShape 3"/>
          <p:cNvSpPr/>
          <p:nvPr/>
        </p:nvSpPr>
        <p:spPr>
          <a:xfrm>
            <a:off x="271800" y="354240"/>
            <a:ext cx="7464741" cy="1120719"/>
          </a:xfrm>
          <a:prstGeom prst="rect">
            <a:avLst/>
          </a:prstGeom>
          <a:noFill/>
          <a:ln>
            <a:noFill/>
          </a:ln>
        </p:spPr>
        <p:style>
          <a:lnRef idx="0">
            <a:scrgbClr r="0" g="0" b="0"/>
          </a:lnRef>
          <a:fillRef idx="0">
            <a:scrgbClr r="0" g="0" b="0"/>
          </a:fillRef>
          <a:effectRef idx="0">
            <a:scrgbClr r="0" g="0" b="0"/>
          </a:effectRef>
          <a:fontRef idx="minor"/>
        </p:style>
        <p:txBody>
          <a:bodyPr wrap="square" lIns="0" tIns="12600" rIns="0" bIns="0">
            <a:spAutoFit/>
          </a:bodyPr>
          <a:lstStyle/>
          <a:p>
            <a:pPr marL="12600" algn="ctr">
              <a:lnSpc>
                <a:spcPct val="100000"/>
              </a:lnSpc>
              <a:spcBef>
                <a:spcPts val="99"/>
              </a:spcBef>
            </a:pPr>
            <a:r>
              <a:rPr lang="el-GR" sz="2400" b="1" strike="noStrike" spc="-21">
                <a:solidFill>
                  <a:srgbClr val="127622"/>
                </a:solidFill>
                <a:latin typeface="Calibri"/>
                <a:ea typeface="DejaVu Sans"/>
              </a:rPr>
              <a:t>Βασικά </a:t>
            </a:r>
            <a:r>
              <a:rPr lang="el-GR" sz="2400" b="1" strike="noStrike" spc="-15">
                <a:solidFill>
                  <a:srgbClr val="127622"/>
                </a:solidFill>
                <a:latin typeface="Calibri"/>
                <a:ea typeface="DejaVu Sans"/>
              </a:rPr>
              <a:t>ζητήματα </a:t>
            </a:r>
            <a:r>
              <a:rPr lang="el-GR" sz="2400" b="1" strike="noStrike" spc="-1">
                <a:solidFill>
                  <a:srgbClr val="127622"/>
                </a:solidFill>
                <a:latin typeface="Calibri"/>
                <a:ea typeface="DejaVu Sans"/>
              </a:rPr>
              <a:t>που </a:t>
            </a:r>
            <a:r>
              <a:rPr lang="el-GR" sz="2400" b="1" strike="noStrike" spc="-7">
                <a:solidFill>
                  <a:srgbClr val="127622"/>
                </a:solidFill>
                <a:latin typeface="Calibri"/>
                <a:ea typeface="DejaVu Sans"/>
              </a:rPr>
              <a:t>αφορούν </a:t>
            </a:r>
            <a:r>
              <a:rPr lang="el-GR" sz="2400" b="1" strike="noStrike" spc="-21">
                <a:solidFill>
                  <a:srgbClr val="127622"/>
                </a:solidFill>
                <a:latin typeface="Calibri"/>
                <a:ea typeface="DejaVu Sans"/>
              </a:rPr>
              <a:t>την </a:t>
            </a:r>
            <a:r>
              <a:rPr lang="el-GR" sz="2400" b="1" strike="noStrike" spc="-12">
                <a:solidFill>
                  <a:srgbClr val="127622"/>
                </a:solidFill>
                <a:latin typeface="Calibri"/>
                <a:ea typeface="DejaVu Sans"/>
              </a:rPr>
              <a:t>παραγωγή </a:t>
            </a:r>
            <a:r>
              <a:rPr lang="el-GR" sz="2400" b="1" strike="noStrike" spc="-7">
                <a:solidFill>
                  <a:srgbClr val="127622"/>
                </a:solidFill>
                <a:latin typeface="Calibri"/>
                <a:ea typeface="DejaVu Sans"/>
              </a:rPr>
              <a:t>ηλεκτρικής  ενέργειας</a:t>
            </a:r>
            <a:r>
              <a:t/>
            </a:r>
            <a:br/>
            <a:endParaRPr lang="el-GR" sz="2400" b="0" strike="noStrike" spc="-1">
              <a:latin typeface="Arial"/>
            </a:endParaRPr>
          </a:p>
        </p:txBody>
      </p:sp>
      <p:sp>
        <p:nvSpPr>
          <p:cNvPr id="228" name="CustomShape 4"/>
          <p:cNvSpPr/>
          <p:nvPr/>
        </p:nvSpPr>
        <p:spPr>
          <a:xfrm>
            <a:off x="216000" y="4464000"/>
            <a:ext cx="8315640" cy="8359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gn="just">
              <a:lnSpc>
                <a:spcPct val="100000"/>
              </a:lnSpc>
              <a:spcBef>
                <a:spcPts val="99"/>
              </a:spcBef>
            </a:pPr>
            <a:endParaRPr lang="el-GR" sz="1800" b="0" strike="noStrike" spc="-1">
              <a:latin typeface="Arial"/>
            </a:endParaRPr>
          </a:p>
          <a:p>
            <a:pPr>
              <a:lnSpc>
                <a:spcPct val="100000"/>
              </a:lnSpc>
              <a:spcBef>
                <a:spcPts val="6"/>
              </a:spcBef>
            </a:pPr>
            <a:endParaRPr lang="el-GR" sz="1800" b="0" strike="noStrike" spc="-1">
              <a:latin typeface="Arial"/>
            </a:endParaRPr>
          </a:p>
          <a:p>
            <a:pPr marL="2607480">
              <a:lnSpc>
                <a:spcPct val="100000"/>
              </a:lnSpc>
            </a:pPr>
            <a:endParaRPr lang="el-GR" sz="1800" b="0" strike="noStrike" spc="-1">
              <a:latin typeface="Arial"/>
            </a:endParaRPr>
          </a:p>
        </p:txBody>
      </p:sp>
      <p:pic>
        <p:nvPicPr>
          <p:cNvPr id="229" name="Picture 4"/>
          <p:cNvPicPr/>
          <p:nvPr/>
        </p:nvPicPr>
        <p:blipFill>
          <a:blip r:embed="rId2" cstate="print"/>
          <a:stretch/>
        </p:blipFill>
        <p:spPr>
          <a:xfrm>
            <a:off x="7230960" y="5919480"/>
            <a:ext cx="1911960" cy="938880"/>
          </a:xfrm>
          <a:prstGeom prst="rect">
            <a:avLst/>
          </a:prstGeom>
          <a:ln>
            <a:noFill/>
          </a:ln>
        </p:spPr>
      </p:pic>
      <p:sp>
        <p:nvSpPr>
          <p:cNvPr id="230" name="CustomShape 5"/>
          <p:cNvSpPr/>
          <p:nvPr/>
        </p:nvSpPr>
        <p:spPr>
          <a:xfrm>
            <a:off x="4896000" y="3096000"/>
            <a:ext cx="3454920" cy="1186920"/>
          </a:xfrm>
          <a:prstGeom prst="rect">
            <a:avLst/>
          </a:prstGeom>
          <a:solidFill>
            <a:srgbClr val="FFBF00"/>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1800" b="0" strike="noStrike" spc="-1">
                <a:solidFill>
                  <a:srgbClr val="000000"/>
                </a:solidFill>
                <a:latin typeface="Calibri"/>
                <a:ea typeface="DejaVu Sans"/>
              </a:rPr>
              <a:t>Το εξωτερικό κόστος παραγωγής ηλεκτρικής ενέργειας από ορυκτά καύσιμα περιλαμβάνεται στους λογαριασμούς μόνο μερικά</a:t>
            </a:r>
            <a:endParaRPr lang="el-GR" sz="1800" b="0" strike="noStrike" spc="-1">
              <a:latin typeface="Arial"/>
            </a:endParaRPr>
          </a:p>
        </p:txBody>
      </p:sp>
      <p:sp>
        <p:nvSpPr>
          <p:cNvPr id="231" name="CustomShape 6"/>
          <p:cNvSpPr/>
          <p:nvPr/>
        </p:nvSpPr>
        <p:spPr>
          <a:xfrm>
            <a:off x="323280" y="5047920"/>
            <a:ext cx="7520838" cy="58332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l-GR" sz="1600" b="1" i="1" strike="noStrike" spc="-7" dirty="0">
                <a:solidFill>
                  <a:srgbClr val="FF0066"/>
                </a:solidFill>
                <a:latin typeface="Calibri"/>
                <a:ea typeface="DejaVu Sans"/>
              </a:rPr>
              <a:t>Κρήτη</a:t>
            </a:r>
            <a:r>
              <a:rPr lang="el-GR" sz="1600" b="0" i="1" strike="noStrike" spc="-7" dirty="0">
                <a:solidFill>
                  <a:srgbClr val="FF0066"/>
                </a:solidFill>
                <a:latin typeface="Calibri"/>
                <a:ea typeface="DejaVu Sans"/>
              </a:rPr>
              <a:t>: 620.000 τόνοι </a:t>
            </a:r>
            <a:r>
              <a:rPr lang="el-GR" sz="1600" b="0" i="1" strike="noStrike" spc="-12" dirty="0">
                <a:solidFill>
                  <a:srgbClr val="FF0066"/>
                </a:solidFill>
                <a:latin typeface="Calibri"/>
                <a:ea typeface="DejaVu Sans"/>
              </a:rPr>
              <a:t>πετρέλαιο,  </a:t>
            </a:r>
            <a:r>
              <a:rPr lang="el-GR" sz="1600" b="0" i="1" strike="noStrike" spc="-7" dirty="0">
                <a:solidFill>
                  <a:srgbClr val="FF0066"/>
                </a:solidFill>
                <a:latin typeface="Calibri"/>
                <a:ea typeface="DejaVu Sans"/>
              </a:rPr>
              <a:t>380.000.000 </a:t>
            </a:r>
            <a:r>
              <a:rPr lang="el-GR" sz="1600" b="0" i="1" strike="noStrike" spc="-1" dirty="0">
                <a:solidFill>
                  <a:srgbClr val="FF0066"/>
                </a:solidFill>
                <a:latin typeface="Calibri"/>
                <a:ea typeface="DejaVu Sans"/>
              </a:rPr>
              <a:t>€/έτος για </a:t>
            </a:r>
            <a:r>
              <a:rPr lang="el-GR" sz="1600" b="0" i="1" strike="noStrike" spc="-7" dirty="0">
                <a:solidFill>
                  <a:srgbClr val="FF0066"/>
                </a:solidFill>
                <a:latin typeface="Calibri"/>
                <a:ea typeface="DejaVu Sans"/>
              </a:rPr>
              <a:t>εισαγωγή  πετρελαίου</a:t>
            </a:r>
            <a:endParaRPr lang="el-GR" sz="1600" b="0" strike="noStrike" spc="-1" dirty="0">
              <a:latin typeface="Arial"/>
            </a:endParaRPr>
          </a:p>
          <a:p>
            <a:pPr>
              <a:lnSpc>
                <a:spcPct val="100000"/>
              </a:lnSpc>
            </a:pPr>
            <a:r>
              <a:rPr lang="el-GR" sz="1600" b="1" i="1" strike="noStrike" spc="-7" dirty="0">
                <a:solidFill>
                  <a:srgbClr val="FF0066"/>
                </a:solidFill>
                <a:latin typeface="Calibri"/>
                <a:ea typeface="DejaVu Sans"/>
              </a:rPr>
              <a:t>Ρόδος</a:t>
            </a:r>
            <a:r>
              <a:rPr lang="el-GR" sz="1600" b="0" i="1" strike="noStrike" spc="-7" dirty="0">
                <a:solidFill>
                  <a:srgbClr val="FF0066"/>
                </a:solidFill>
                <a:latin typeface="Calibri"/>
                <a:ea typeface="DejaVu Sans"/>
              </a:rPr>
              <a:t>: 110.000.000 </a:t>
            </a:r>
            <a:r>
              <a:rPr lang="el-GR" sz="1600" b="0" i="1" strike="noStrike" spc="-1" dirty="0">
                <a:solidFill>
                  <a:srgbClr val="FF0066"/>
                </a:solidFill>
                <a:latin typeface="Calibri"/>
                <a:ea typeface="DejaVu Sans"/>
              </a:rPr>
              <a:t>€/έτος για </a:t>
            </a:r>
            <a:r>
              <a:rPr lang="el-GR" sz="1600" b="0" i="1" strike="noStrike" spc="-7" dirty="0">
                <a:solidFill>
                  <a:srgbClr val="FF0066"/>
                </a:solidFill>
                <a:latin typeface="Calibri"/>
                <a:ea typeface="DejaVu Sans"/>
              </a:rPr>
              <a:t>πετρέλαιο.  Κόστος </a:t>
            </a:r>
            <a:r>
              <a:rPr lang="el-GR" sz="1600" b="0" i="1" strike="noStrike" spc="-1" dirty="0">
                <a:solidFill>
                  <a:srgbClr val="FF0066"/>
                </a:solidFill>
                <a:latin typeface="Calibri"/>
                <a:ea typeface="DejaVu Sans"/>
              </a:rPr>
              <a:t>200 €/MW</a:t>
            </a:r>
            <a:endParaRPr lang="el-GR" sz="1600" b="0" strike="noStrike" spc="-1" dirty="0">
              <a:latin typeface="Arial"/>
            </a:endParaRPr>
          </a:p>
        </p:txBody>
      </p:sp>
      <p:pic>
        <p:nvPicPr>
          <p:cNvPr id="9" name="Shape 55"/>
          <p:cNvPicPr preferRelativeResize="0"/>
          <p:nvPr/>
        </p:nvPicPr>
        <p:blipFill rotWithShape="1">
          <a:blip r:embed="rId3" cstate="print">
            <a:alphaModFix/>
          </a:blip>
          <a:srcRect/>
          <a:stretch/>
        </p:blipFill>
        <p:spPr>
          <a:xfrm>
            <a:off x="8104094" y="312304"/>
            <a:ext cx="815788" cy="6379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1318</Words>
  <Application>Microsoft Office PowerPoint</Application>
  <PresentationFormat>On-screen Show (4:3)</PresentationFormat>
  <Paragraphs>119</Paragraphs>
  <Slides>17</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17</vt:i4>
      </vt:variant>
    </vt:vector>
  </HeadingPairs>
  <TitlesOfParts>
    <vt:vector size="28" baseType="lpstr">
      <vt:lpstr>Microsoft YaHei</vt:lpstr>
      <vt:lpstr>Arial</vt:lpstr>
      <vt:lpstr>Calibri</vt:lpstr>
      <vt:lpstr>DejaVu Sans</vt:lpstr>
      <vt:lpstr>Symbol</vt:lpstr>
      <vt:lpstr>Wingdings</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Olga Drossou</cp:lastModifiedBy>
  <cp:revision>19</cp:revision>
  <dcterms:created xsi:type="dcterms:W3CDTF">2020-01-21T21:40:36Z</dcterms:created>
  <dcterms:modified xsi:type="dcterms:W3CDTF">2020-02-04T10:35:24Z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reated">
    <vt:filetime>2018-05-18T00:00:00Z</vt:filetime>
  </property>
  <property fmtid="{D5CDD505-2E9C-101B-9397-08002B2CF9AE}" pid="4" name="Creator">
    <vt:lpwstr>Microsoft® PowerPoint® 2013</vt:lpwstr>
  </property>
  <property fmtid="{D5CDD505-2E9C-101B-9397-08002B2CF9AE}" pid="5" name="HyperlinksChanged">
    <vt:bool>false</vt:bool>
  </property>
  <property fmtid="{D5CDD505-2E9C-101B-9397-08002B2CF9AE}" pid="6" name="LastSaved">
    <vt:filetime>2020-01-21T00:00:00Z</vt:filetime>
  </property>
  <property fmtid="{D5CDD505-2E9C-101B-9397-08002B2CF9AE}" pid="7" name="LinksUpToDate">
    <vt:bool>false</vt:bool>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ies>
</file>